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12192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8" roundtripDataSignature="AMtx7mh4rz7lHNm+lAHbfTFGkyq4+UwQp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Lato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8" Type="http://customschemas.google.com/relationships/presentationmetadata" Target="metadata"/><Relationship Id="rId27" Type="http://schemas.openxmlformats.org/officeDocument/2006/relationships/font" Target="fonts/La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l-G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7f359185cc_2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17f359185cc_2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17f359185cc_0_193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" name="Google Shape;15;g17f359185cc_0_193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16" name="Google Shape;16;g17f359185cc_0_19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g17f359185cc_0_19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" name="Google Shape;18;g17f359185cc_0_193"/>
          <p:cNvSpPr txBox="1"/>
          <p:nvPr>
            <p:ph type="ctrTitle"/>
          </p:nvPr>
        </p:nvSpPr>
        <p:spPr>
          <a:xfrm>
            <a:off x="972600" y="1763267"/>
            <a:ext cx="10250700" cy="2219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19" name="Google Shape;19;g17f359185cc_0_193"/>
          <p:cNvSpPr txBox="1"/>
          <p:nvPr>
            <p:ph idx="1" type="subTitle"/>
          </p:nvPr>
        </p:nvSpPr>
        <p:spPr>
          <a:xfrm>
            <a:off x="972837" y="4230533"/>
            <a:ext cx="10250700" cy="721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" name="Google Shape;20;g17f359185cc_0_193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-G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oogle Shape;78;g17f359185cc_0_257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79" name="Google Shape;79;g17f359185cc_0_25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g17f359185cc_0_25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" name="Google Shape;81;g17f359185cc_0_257"/>
          <p:cNvSpPr txBox="1"/>
          <p:nvPr>
            <p:ph hasCustomPrompt="1" type="title"/>
          </p:nvPr>
        </p:nvSpPr>
        <p:spPr>
          <a:xfrm>
            <a:off x="972600" y="978600"/>
            <a:ext cx="10251300" cy="1659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2" name="Google Shape;82;g17f359185cc_0_257"/>
          <p:cNvSpPr txBox="1"/>
          <p:nvPr>
            <p:ph idx="1" type="body"/>
          </p:nvPr>
        </p:nvSpPr>
        <p:spPr>
          <a:xfrm>
            <a:off x="972600" y="3030517"/>
            <a:ext cx="10251300" cy="2107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g17f359185cc_0_257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-G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7f359185cc_0_264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-G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Τίτλος και περιεχόμενο" type="obj">
  <p:cSld name="OBJEC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7f359185cc_0_266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88" name="Google Shape;88;g17f359185cc_0_266"/>
          <p:cNvSpPr txBox="1"/>
          <p:nvPr>
            <p:ph idx="1" type="body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89" name="Google Shape;89;g17f359185cc_0_266"/>
          <p:cNvSpPr txBox="1"/>
          <p:nvPr>
            <p:ph idx="10" type="dt"/>
          </p:nvPr>
        </p:nvSpPr>
        <p:spPr>
          <a:xfrm>
            <a:off x="1097280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g17f359185cc_0_266"/>
          <p:cNvSpPr txBox="1"/>
          <p:nvPr>
            <p:ph idx="11" type="ftr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g17f359185cc_0_266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-G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g17f359185cc_0_201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23" name="Google Shape;23;g17f359185cc_0_20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g17f359185cc_0_20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" name="Google Shape;25;g17f359185cc_0_201"/>
          <p:cNvSpPr txBox="1"/>
          <p:nvPr>
            <p:ph type="title"/>
          </p:nvPr>
        </p:nvSpPr>
        <p:spPr>
          <a:xfrm>
            <a:off x="972600" y="1763267"/>
            <a:ext cx="10251300" cy="202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" name="Google Shape;26;g17f359185cc_0_201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-G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17f359185cc_0_207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" name="Google Shape;29;g17f359185cc_0_207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30" name="Google Shape;30;g17f359185cc_0_20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g17f359185cc_0_20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" name="Google Shape;32;g17f359185cc_0_207"/>
          <p:cNvSpPr txBox="1"/>
          <p:nvPr>
            <p:ph type="title"/>
          </p:nvPr>
        </p:nvSpPr>
        <p:spPr>
          <a:xfrm>
            <a:off x="972600" y="1758200"/>
            <a:ext cx="102516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33" name="Google Shape;33;g17f359185cc_0_207"/>
          <p:cNvSpPr txBox="1"/>
          <p:nvPr>
            <p:ph idx="1" type="body"/>
          </p:nvPr>
        </p:nvSpPr>
        <p:spPr>
          <a:xfrm>
            <a:off x="972600" y="2771833"/>
            <a:ext cx="10251600" cy="30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34" name="Google Shape;34;g17f359185cc_0_207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-G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17f359185cc_0_215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" name="Google Shape;37;g17f359185cc_0_215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38" name="Google Shape;38;g17f359185cc_0_2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g17f359185cc_0_2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" name="Google Shape;40;g17f359185cc_0_215"/>
          <p:cNvSpPr txBox="1"/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41" name="Google Shape;41;g17f359185cc_0_215"/>
          <p:cNvSpPr txBox="1"/>
          <p:nvPr>
            <p:ph idx="1" type="body"/>
          </p:nvPr>
        </p:nvSpPr>
        <p:spPr>
          <a:xfrm>
            <a:off x="972434" y="2771833"/>
            <a:ext cx="5032500" cy="30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42" name="Google Shape;42;g17f359185cc_0_215"/>
          <p:cNvSpPr txBox="1"/>
          <p:nvPr>
            <p:ph idx="2" type="body"/>
          </p:nvPr>
        </p:nvSpPr>
        <p:spPr>
          <a:xfrm>
            <a:off x="6191471" y="2771833"/>
            <a:ext cx="5032500" cy="30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43" name="Google Shape;43;g17f359185cc_0_215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-G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17f359185cc_0_224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" name="Google Shape;46;g17f359185cc_0_224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47" name="Google Shape;47;g17f359185cc_0_22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g17f359185cc_0_22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" name="Google Shape;49;g17f359185cc_0_224"/>
          <p:cNvSpPr txBox="1"/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50" name="Google Shape;50;g17f359185cc_0_224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-G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17f359185cc_0_231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" name="Google Shape;53;g17f359185cc_0_231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54" name="Google Shape;54;g17f359185cc_0_23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g17f359185cc_0_23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" name="Google Shape;56;g17f359185cc_0_231"/>
          <p:cNvSpPr txBox="1"/>
          <p:nvPr>
            <p:ph type="title"/>
          </p:nvPr>
        </p:nvSpPr>
        <p:spPr>
          <a:xfrm>
            <a:off x="973333" y="1758200"/>
            <a:ext cx="4401300" cy="1842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57" name="Google Shape;57;g17f359185cc_0_231"/>
          <p:cNvSpPr txBox="1"/>
          <p:nvPr>
            <p:ph idx="1" type="body"/>
          </p:nvPr>
        </p:nvSpPr>
        <p:spPr>
          <a:xfrm>
            <a:off x="961633" y="3708967"/>
            <a:ext cx="4401300" cy="2130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58" name="Google Shape;58;g17f359185cc_0_231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-G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g17f359185cc_0_239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61" name="Google Shape;61;g17f359185cc_0_23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g17f359185cc_0_23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" name="Google Shape;63;g17f359185cc_0_239"/>
          <p:cNvSpPr txBox="1"/>
          <p:nvPr>
            <p:ph type="title"/>
          </p:nvPr>
        </p:nvSpPr>
        <p:spPr>
          <a:xfrm>
            <a:off x="972600" y="1152400"/>
            <a:ext cx="9361500" cy="3980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4" name="Google Shape;64;g17f359185cc_0_239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-G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7f359185cc_0_24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" name="Google Shape;67;g17f359185cc_0_245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68" name="Google Shape;68;g17f359185cc_0_24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g17f359185cc_0_24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" name="Google Shape;70;g17f359185cc_0_245"/>
          <p:cNvSpPr txBox="1"/>
          <p:nvPr>
            <p:ph type="title"/>
          </p:nvPr>
        </p:nvSpPr>
        <p:spPr>
          <a:xfrm>
            <a:off x="973333" y="1758200"/>
            <a:ext cx="4401300" cy="2249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71" name="Google Shape;71;g17f359185cc_0_245"/>
          <p:cNvSpPr txBox="1"/>
          <p:nvPr>
            <p:ph idx="1" type="subTitle"/>
          </p:nvPr>
        </p:nvSpPr>
        <p:spPr>
          <a:xfrm>
            <a:off x="966600" y="4215367"/>
            <a:ext cx="4401300" cy="1011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2" name="Google Shape;72;g17f359185cc_0_245"/>
          <p:cNvSpPr txBox="1"/>
          <p:nvPr>
            <p:ph idx="2" type="body"/>
          </p:nvPr>
        </p:nvSpPr>
        <p:spPr>
          <a:xfrm>
            <a:off x="6898967" y="1803500"/>
            <a:ext cx="4499100" cy="4034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73" name="Google Shape;73;g17f359185cc_0_245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-G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7f359185cc_0_254"/>
          <p:cNvSpPr txBox="1"/>
          <p:nvPr>
            <p:ph idx="1" type="body"/>
          </p:nvPr>
        </p:nvSpPr>
        <p:spPr>
          <a:xfrm>
            <a:off x="966600" y="5830068"/>
            <a:ext cx="10263300" cy="614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/>
        </p:txBody>
      </p:sp>
      <p:sp>
        <p:nvSpPr>
          <p:cNvPr id="76" name="Google Shape;76;g17f359185cc_0_254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-G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7f359185cc_0_189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1" name="Google Shape;11;g17f359185cc_0_189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  <a:defRPr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238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238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238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238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238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238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238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238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2" name="Google Shape;12;g17f359185cc_0_189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-G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2.png"/><Relationship Id="rId5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/>
          <p:nvPr/>
        </p:nvSpPr>
        <p:spPr>
          <a:xfrm>
            <a:off x="48" y="4517825"/>
            <a:ext cx="121920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l-G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Μέλη ομάδας: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l-G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Αγγελάκη Φωτεινή ΑΜ:1067540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l-G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Κούρου Αγγελική ΑΜ:1067499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l-G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Μητροπούλου Αικατερίνη ΑΜ: 1067409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l-G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Στεφανίδης Μάριος ΑΜ:1067458</a:t>
            </a:r>
            <a:endParaRPr/>
          </a:p>
        </p:txBody>
      </p:sp>
      <p:sp>
        <p:nvSpPr>
          <p:cNvPr id="97" name="Google Shape;97;p1"/>
          <p:cNvSpPr txBox="1"/>
          <p:nvPr/>
        </p:nvSpPr>
        <p:spPr>
          <a:xfrm>
            <a:off x="124" y="1607500"/>
            <a:ext cx="12192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l-G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ΕΞΑΜΗΝΙΑΙΟ PROJECT ΣΤΟ ΠΛΑΙΣΙΟ ΤΟΥ ΜΑΘΗΜΑΤΟΣ: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l-G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ΠΡΟΗΓΜΕΝΑ ΠΛΗΡΟΦΟΡΙΑΚΑ ΣΥΣΤΗΜΑΤΑ  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" name="Google Shape;98;p1"/>
          <p:cNvPicPr preferRelativeResize="0"/>
          <p:nvPr/>
        </p:nvPicPr>
        <p:blipFill rotWithShape="1">
          <a:blip r:embed="rId3">
            <a:alphaModFix/>
          </a:blip>
          <a:srcRect b="28825" l="0" r="0" t="24318"/>
          <a:stretch/>
        </p:blipFill>
        <p:spPr>
          <a:xfrm>
            <a:off x="4095288" y="2555188"/>
            <a:ext cx="3696625" cy="129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8200" y="228600"/>
            <a:ext cx="10410825" cy="120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rgbClr val="D9EAD3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9"/>
          <p:cNvSpPr txBox="1"/>
          <p:nvPr/>
        </p:nvSpPr>
        <p:spPr>
          <a:xfrm>
            <a:off x="507507" y="309171"/>
            <a:ext cx="11177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l-G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VI) ΣΥΓΚΡΙΣΗ ΜΕ ΑΛΛΕΣ ΕΦΑΡΜΟΓΕΣ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70" name="Google Shape;170;p9"/>
          <p:cNvSpPr txBox="1"/>
          <p:nvPr/>
        </p:nvSpPr>
        <p:spPr>
          <a:xfrm>
            <a:off x="856700" y="2336963"/>
            <a:ext cx="6324600" cy="31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l-GR" sz="2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Τηλεειδοποίηση «Kόκκινο Kουμπί»</a:t>
            </a:r>
            <a:endParaRPr b="1" i="0" sz="22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l-GR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Η Γραμμή Ζωής μέσω της υπηρεσίας </a:t>
            </a:r>
            <a:r>
              <a:rPr b="1" i="0" lang="el-GR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«Τηλεειδοποίηση»</a:t>
            </a:r>
            <a:r>
              <a:rPr b="0" i="0" lang="el-GR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, δίνει τη δυνατότητα στους ηλικιωμένους να επικοινωνούν άμεσα με το </a:t>
            </a:r>
            <a:r>
              <a:rPr b="1" i="0" lang="el-GR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Συντονιστικό Κέντρο Διαχείρισης Κλήσεων</a:t>
            </a:r>
            <a:r>
              <a:rPr b="0" i="0" lang="el-GR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, αμφίδρομα και με ανοιχτή ακρόαση, πατώντας απλά ένα φορητό </a:t>
            </a:r>
            <a:r>
              <a:rPr b="1" i="0" lang="el-GR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κόκκινο κουμπί</a:t>
            </a:r>
            <a:r>
              <a:rPr b="0" i="0" lang="el-GR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, 24 ώρες το 24ώρο και όλες τις ημέρες του χρόνου, χωρίς να χρειάζεται να μετακινηθούν από τη θέση τους ή να επιλέξουν οποιοδήποτε αριθμό.</a:t>
            </a:r>
            <a:endParaRPr sz="1600">
              <a:solidFill>
                <a:schemeClr val="accent1"/>
              </a:solidFill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Εικόνα που περιέχει κείμενο, εσωτερικό, ποτό&#10;&#10;Περιγραφή που δημιουργήθηκε αυτόματα" id="171" name="Google Shape;17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43092" y="2339389"/>
            <a:ext cx="2820831" cy="316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rgbClr val="D9EAD3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0"/>
          <p:cNvSpPr txBox="1"/>
          <p:nvPr/>
        </p:nvSpPr>
        <p:spPr>
          <a:xfrm>
            <a:off x="-100" y="167125"/>
            <a:ext cx="12192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l-G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VII) ΣΧΕΔΙΑΣΜΟΣ ΣΥΣΤΗΜΑΤΟΣ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77" name="Google Shape;177;p10"/>
          <p:cNvSpPr txBox="1"/>
          <p:nvPr/>
        </p:nvSpPr>
        <p:spPr>
          <a:xfrm>
            <a:off x="-132450" y="1033425"/>
            <a:ext cx="12456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Αρχιτεκτονική</a:t>
            </a:r>
            <a:r>
              <a:rPr lang="el-GR"/>
              <a:t> </a:t>
            </a:r>
            <a:r>
              <a:rPr lang="el-G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Συσκευής</a:t>
            </a:r>
            <a:endParaRPr/>
          </a:p>
        </p:txBody>
      </p:sp>
      <p:pic>
        <p:nvPicPr>
          <p:cNvPr id="178" name="Google Shape;178;p10"/>
          <p:cNvPicPr preferRelativeResize="0"/>
          <p:nvPr/>
        </p:nvPicPr>
        <p:blipFill rotWithShape="1">
          <a:blip r:embed="rId3">
            <a:alphaModFix/>
          </a:blip>
          <a:srcRect b="2859" l="1388" r="1486" t="2461"/>
          <a:stretch/>
        </p:blipFill>
        <p:spPr>
          <a:xfrm>
            <a:off x="3374275" y="1852625"/>
            <a:ext cx="5290850" cy="46414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rgbClr val="D9EAD3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1"/>
          <p:cNvSpPr txBox="1"/>
          <p:nvPr/>
        </p:nvSpPr>
        <p:spPr>
          <a:xfrm>
            <a:off x="-275" y="167125"/>
            <a:ext cx="12192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l-G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VII) ΣΧΕΔΙΑΣΜΟΣ ΣΥΣΤΗΜΑΤΟΣ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84" name="Google Shape;184;p11"/>
          <p:cNvSpPr txBox="1"/>
          <p:nvPr/>
        </p:nvSpPr>
        <p:spPr>
          <a:xfrm>
            <a:off x="-243" y="844600"/>
            <a:ext cx="12192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Αρχιτεκτονική Συστήματος</a:t>
            </a:r>
            <a:endParaRPr/>
          </a:p>
        </p:txBody>
      </p:sp>
      <p:pic>
        <p:nvPicPr>
          <p:cNvPr id="185" name="Google Shape;185;p11"/>
          <p:cNvPicPr preferRelativeResize="0"/>
          <p:nvPr/>
        </p:nvPicPr>
        <p:blipFill rotWithShape="1">
          <a:blip r:embed="rId3">
            <a:alphaModFix/>
          </a:blip>
          <a:srcRect b="0" l="5364" r="0" t="0"/>
          <a:stretch/>
        </p:blipFill>
        <p:spPr>
          <a:xfrm>
            <a:off x="2368420" y="1599406"/>
            <a:ext cx="7787921" cy="4946303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rgbClr val="D9EAD3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2"/>
          <p:cNvSpPr txBox="1"/>
          <p:nvPr/>
        </p:nvSpPr>
        <p:spPr>
          <a:xfrm>
            <a:off x="-75" y="69350"/>
            <a:ext cx="12192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l-G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VΙΙI) ΠΡΟΒΛΗΜΑΤΑ ΚΑΙ ΚΙΝΔΥΝΟΙ</a:t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2"/>
          <p:cNvSpPr/>
          <p:nvPr/>
        </p:nvSpPr>
        <p:spPr>
          <a:xfrm>
            <a:off x="976476" y="1904900"/>
            <a:ext cx="4698900" cy="37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984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l-GR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Ομοιότητα με Ανταγωνιστικό Λογισμικό</a:t>
            </a:r>
            <a:endParaRPr sz="2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l-GR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Προϋπολογισμός</a:t>
            </a:r>
            <a:endParaRPr sz="2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l-GR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Τεχνικά Υλικά Ζητήματα</a:t>
            </a:r>
            <a:endParaRPr sz="2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l-GR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Λάθη στις Λειτουργίες της Εφαρμογής</a:t>
            </a:r>
            <a:endParaRPr sz="2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l-GR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Απήχηση Εφαρμογής </a:t>
            </a:r>
            <a:endParaRPr sz="2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12"/>
          <p:cNvSpPr/>
          <p:nvPr/>
        </p:nvSpPr>
        <p:spPr>
          <a:xfrm>
            <a:off x="6426375" y="1904900"/>
            <a:ext cx="5229600" cy="15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98450" lvl="0" marL="285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</a:pPr>
            <a:r>
              <a:rPr lang="el-GR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Προβληματική Διαχείριση</a:t>
            </a:r>
            <a:endParaRPr sz="2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285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</a:pPr>
            <a:r>
              <a:rPr lang="el-GR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Καθυστερήσεις Νομικής Φύσεως</a:t>
            </a:r>
            <a:endParaRPr sz="2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285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</a:pPr>
            <a:r>
              <a:rPr lang="el-GR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Μη Ρεαλιστικός Χρονοπρογραμματισμός</a:t>
            </a:r>
            <a:endParaRPr sz="2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285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</a:pPr>
            <a:r>
              <a:rPr lang="el-GR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Επίθεση στο Σύστημα</a:t>
            </a:r>
            <a:endParaRPr sz="2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rgbClr val="D9EAD3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3"/>
          <p:cNvSpPr txBox="1"/>
          <p:nvPr/>
        </p:nvSpPr>
        <p:spPr>
          <a:xfrm>
            <a:off x="0" y="282400"/>
            <a:ext cx="12192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l-G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ΙΧ) ΝΟΜΙΚΗ ΚΑΛΥΨΗ – ΠΡΟΣΩΠΙΚΑ ΔΕΔΟΜΕΝΑ</a:t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13"/>
          <p:cNvSpPr/>
          <p:nvPr/>
        </p:nvSpPr>
        <p:spPr>
          <a:xfrm>
            <a:off x="1203434" y="1220191"/>
            <a:ext cx="4892700" cy="25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l-G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Νομική Κάλυψη</a:t>
            </a:r>
            <a:endParaRPr/>
          </a:p>
          <a:p>
            <a:pPr indent="-285750" lvl="0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l-GR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Προστασία από Υλικές και Σωματικές Βλάβες</a:t>
            </a:r>
            <a:endParaRPr>
              <a:solidFill>
                <a:schemeClr val="accent1"/>
              </a:solidFill>
            </a:endParaRPr>
          </a:p>
          <a:p>
            <a:pPr indent="-285750" lvl="0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l-GR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Προστασία από Λαθεμένες Ενέργειες Συνεργαζόμενων Εταιρειών</a:t>
            </a:r>
            <a:endParaRPr>
              <a:solidFill>
                <a:schemeClr val="accent1"/>
              </a:solidFill>
            </a:endParaRPr>
          </a:p>
          <a:p>
            <a:pPr indent="-285750" lvl="0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l-GR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Χρήση Προσωπικών Δεδομένων</a:t>
            </a:r>
            <a:endParaRPr>
              <a:solidFill>
                <a:schemeClr val="accent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13"/>
          <p:cNvSpPr txBox="1"/>
          <p:nvPr/>
        </p:nvSpPr>
        <p:spPr>
          <a:xfrm>
            <a:off x="1203425" y="3924500"/>
            <a:ext cx="5226000" cy="20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-G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Προσωπικά Δεδομένα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800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l-GR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Κ</a:t>
            </a:r>
            <a:r>
              <a:rPr b="0" i="0" lang="el-GR" sz="1800" u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ανόνες της ΕΕ για προστασία και επεξεργασία δεδομένων</a:t>
            </a:r>
            <a:endParaRPr>
              <a:solidFill>
                <a:schemeClr val="accent1"/>
              </a:solidFill>
            </a:endParaRPr>
          </a:p>
          <a:p>
            <a:pPr indent="-342900" lvl="0" marL="800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l-GR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Διασφάλιση συγκατάθεσης  χωρίς ασάφειες</a:t>
            </a:r>
            <a:endParaRPr>
              <a:solidFill>
                <a:schemeClr val="accent1"/>
              </a:solidFill>
            </a:endParaRPr>
          </a:p>
          <a:p>
            <a:pPr indent="-342900" lvl="0" marL="800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l-GR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Ύπαρξη υπεύθυνου προστασίας δεδομένων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00" name="Google Shape;200;p13"/>
          <p:cNvSpPr txBox="1"/>
          <p:nvPr/>
        </p:nvSpPr>
        <p:spPr>
          <a:xfrm>
            <a:off x="6762575" y="2034475"/>
            <a:ext cx="5226000" cy="3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-G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Ιδιαίτεροι Κίνδυνοι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800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b="0" i="0" lang="el-GR" sz="1800" u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Τεχνικά Ζητήματα</a:t>
            </a:r>
            <a:endParaRPr b="0" i="0" sz="1800" u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800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l-GR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Κακομεταχείριση και Πώληση Χρηστών σε third-parties</a:t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800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l-GR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Εξοικείωση Χρηστών με την Συσκευή</a:t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800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l-GR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Ψευδείς Κλήσεις</a:t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800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l-GR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Ηθικό Πλαίσιο στην Προτεραιότητα Αιτημάτων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rgbClr val="D9EAD3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4"/>
          <p:cNvSpPr txBox="1"/>
          <p:nvPr/>
        </p:nvSpPr>
        <p:spPr>
          <a:xfrm>
            <a:off x="568172" y="551998"/>
            <a:ext cx="10644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l-G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Ευχαριστούμε που παρακολουθήσατε!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206" name="Google Shape;206;p14"/>
          <p:cNvSpPr txBox="1"/>
          <p:nvPr/>
        </p:nvSpPr>
        <p:spPr>
          <a:xfrm>
            <a:off x="-25" y="5844275"/>
            <a:ext cx="12192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Ερωτήσεις-Απορίες;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7" name="Google Shape;20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52724" y="1822575"/>
            <a:ext cx="3598925" cy="359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 txBox="1"/>
          <p:nvPr/>
        </p:nvSpPr>
        <p:spPr>
          <a:xfrm>
            <a:off x="848850" y="2474724"/>
            <a:ext cx="5978100" cy="3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61819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Ι. </a:t>
            </a:r>
            <a:r>
              <a:rPr lang="el-G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Ιδέα &amp; Καινοτομίες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ΙΙ. Πλεονεκτήματα - Μειονεκτήματα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ΙΙΙ. </a:t>
            </a:r>
            <a:r>
              <a:rPr lang="el-G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Σκοπός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ΙV. Ανάλυση απαιτήσεων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2" marL="1428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l-G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Ω</a:t>
            </a:r>
            <a:r>
              <a:rPr b="0" i="0" lang="el-G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φελούμενος</a:t>
            </a:r>
            <a:endParaRPr/>
          </a:p>
          <a:p>
            <a:pPr indent="-514350" lvl="2" marL="1428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l-G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Κηδεμόνας</a:t>
            </a:r>
            <a:endParaRPr/>
          </a:p>
          <a:p>
            <a:pPr indent="-514350" lvl="2" marL="1428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l-G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Σύστημα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"/>
          <p:cNvSpPr txBox="1"/>
          <p:nvPr/>
        </p:nvSpPr>
        <p:spPr>
          <a:xfrm>
            <a:off x="7176825" y="2920900"/>
            <a:ext cx="44526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V. Υλοποίηση - Demo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VI. Σύγκριση με άλλες εφαρμογές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VII. Σχεδιασμός Συστήματος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VIII. Προβλήματα &amp; Κίνδυνοι 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ΙΧ. Νομική Κάλυψη – Προσωπικά δεδομένα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2"/>
          <p:cNvSpPr txBox="1"/>
          <p:nvPr/>
        </p:nvSpPr>
        <p:spPr>
          <a:xfrm>
            <a:off x="125" y="1834150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l-G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ΠΕΡΙΕΧΟΜΕΝΑ</a:t>
            </a:r>
            <a:endParaRPr b="1" sz="3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7" name="Google Shape;107;p2"/>
          <p:cNvPicPr preferRelativeResize="0"/>
          <p:nvPr/>
        </p:nvPicPr>
        <p:blipFill rotWithShape="1">
          <a:blip r:embed="rId3">
            <a:alphaModFix/>
          </a:blip>
          <a:srcRect b="26145" l="0" r="0" t="28138"/>
          <a:stretch/>
        </p:blipFill>
        <p:spPr>
          <a:xfrm>
            <a:off x="4544925" y="562575"/>
            <a:ext cx="2968925" cy="101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rgbClr val="D9EAD3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/>
          <p:nvPr/>
        </p:nvSpPr>
        <p:spPr>
          <a:xfrm>
            <a:off x="98" y="393625"/>
            <a:ext cx="12192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l-G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Ι) ΙΔΕΑ ΚΑΙ ΚΑΙΝΟΤΟΜΙΕΣ</a:t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3"/>
          <p:cNvSpPr txBox="1"/>
          <p:nvPr/>
        </p:nvSpPr>
        <p:spPr>
          <a:xfrm>
            <a:off x="101" y="1265550"/>
            <a:ext cx="12192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l-G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Ιδέα: Κοινωνικό πρόγραμμα «Βοήθεια στο σπίτι»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3"/>
          <p:cNvSpPr txBox="1"/>
          <p:nvPr/>
        </p:nvSpPr>
        <p:spPr>
          <a:xfrm>
            <a:off x="1485090" y="2075235"/>
            <a:ext cx="9610800" cy="45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Καινοτομίες</a:t>
            </a:r>
            <a:endParaRPr sz="24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8001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l-GR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Ζωτικές ενδείξεις</a:t>
            </a:r>
            <a:endParaRPr sz="2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8001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l-GR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Ελάχιστη απαιτούμενη γνώση νέας τεχνολογίας</a:t>
            </a:r>
            <a:endParaRPr sz="2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8001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l-GR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Εντοπισμός τοποθεσίας</a:t>
            </a:r>
            <a:endParaRPr sz="2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8001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l-GR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Άμεση εξυπηρέτηση</a:t>
            </a:r>
            <a:endParaRPr sz="2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8001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l-GR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Ενημέρωση κηδεμόνα</a:t>
            </a:r>
            <a:endParaRPr sz="2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8001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l-GR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Παρακολούθηση προγράμματος σίτισης</a:t>
            </a:r>
            <a:endParaRPr sz="2000">
              <a:solidFill>
                <a:schemeClr val="accent1"/>
              </a:solidFill>
            </a:endParaRPr>
          </a:p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rgbClr val="D9EAD3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"/>
          <p:cNvSpPr txBox="1"/>
          <p:nvPr/>
        </p:nvSpPr>
        <p:spPr>
          <a:xfrm>
            <a:off x="-25" y="552000"/>
            <a:ext cx="12192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l-G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II) ΠΛΕΟΝΕΚΤΗΜΑΤΑ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20" name="Google Shape;120;p4"/>
          <p:cNvSpPr txBox="1"/>
          <p:nvPr/>
        </p:nvSpPr>
        <p:spPr>
          <a:xfrm>
            <a:off x="2305050" y="1791750"/>
            <a:ext cx="7472400" cy="3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2700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l-GR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l-GR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Άμεση αντιμετώπιση ιατρικών και καθημερινών αναγκών</a:t>
            </a:r>
            <a:endParaRPr sz="2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700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l-GR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Διαρκής επίβλεψη από φροντιστές και συγγενείς</a:t>
            </a:r>
            <a:endParaRPr sz="2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700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l-GR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l-GR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Καλύτερη κατανομή του ανθρώπινου δυναμικού της υπηρεσίας “Βοήθεια στο Σπίτι”</a:t>
            </a:r>
            <a:endParaRPr sz="2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700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l-GR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l-GR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Αίσθημα ασφάλειας από την πλευρά του ωφελούμενου </a:t>
            </a:r>
            <a:endParaRPr sz="2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700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l-GR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Κρατικό αίσθημα κοινωφέλειας </a:t>
            </a:r>
            <a:endParaRPr>
              <a:solidFill>
                <a:schemeClr val="accent1"/>
              </a:solidFill>
            </a:endParaRPr>
          </a:p>
          <a:p>
            <a:pPr indent="-158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4"/>
          <p:cNvSpPr txBox="1"/>
          <p:nvPr/>
        </p:nvSpPr>
        <p:spPr>
          <a:xfrm>
            <a:off x="5877018" y="1536174"/>
            <a:ext cx="517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58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rgbClr val="D9EAD3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7f359185cc_2_0"/>
          <p:cNvSpPr txBox="1"/>
          <p:nvPr/>
        </p:nvSpPr>
        <p:spPr>
          <a:xfrm>
            <a:off x="-25" y="552000"/>
            <a:ext cx="12192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l-G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II) ΜΕΙΟΝΕΚΤΗΜΑΤΑ 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27" name="Google Shape;127;g17f359185cc_2_0"/>
          <p:cNvSpPr txBox="1"/>
          <p:nvPr/>
        </p:nvSpPr>
        <p:spPr>
          <a:xfrm>
            <a:off x="1040907" y="1563144"/>
            <a:ext cx="441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58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17f359185cc_2_0"/>
          <p:cNvSpPr txBox="1"/>
          <p:nvPr/>
        </p:nvSpPr>
        <p:spPr>
          <a:xfrm>
            <a:off x="657225" y="2069575"/>
            <a:ext cx="46719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2700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l-GR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l-GR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Δ</a:t>
            </a:r>
            <a:r>
              <a:rPr b="0" i="0" lang="el-GR" sz="2000" u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υσ</a:t>
            </a:r>
            <a:r>
              <a:rPr b="0" i="0" lang="el-GR" sz="2000" u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κ</a:t>
            </a:r>
            <a:r>
              <a:rPr b="0" i="0" lang="el-GR" sz="2000" u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ολία εντοπισμού λόγω αδυναμίας τηλεπικοινωνιακού δικτύου </a:t>
            </a:r>
            <a:endParaRPr b="0" i="0" sz="2000" u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700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l-GR" sz="2000" u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Δυσκολία πειθούς ότι η τεχνολογία βοηθά</a:t>
            </a:r>
            <a:endParaRPr b="0" i="0" sz="2000" u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700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l-GR" sz="2000" u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Οικονομική αδυναμία</a:t>
            </a:r>
            <a:endParaRPr b="0" i="0" sz="2000" u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700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l-GR" sz="2000" u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Διαχείριση προσωπικών δεδομένων</a:t>
            </a:r>
            <a:endParaRPr sz="2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g17f359185cc_2_0"/>
          <p:cNvSpPr txBox="1"/>
          <p:nvPr/>
        </p:nvSpPr>
        <p:spPr>
          <a:xfrm>
            <a:off x="6767825" y="2069575"/>
            <a:ext cx="4671900" cy="35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27000" lvl="0" marL="0" rtl="0" algn="just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</a:pPr>
            <a:r>
              <a:rPr lang="el-GR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Ηθικοί κίνδυνοι λόγω της προτεραιότητας κλήσης</a:t>
            </a:r>
            <a:endParaRPr sz="2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7000" lvl="0" marL="0" rtl="0" algn="just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</a:pPr>
            <a:r>
              <a:rPr lang="el-GR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Δυσκολία εξυπηρέτησης λόγω κίνησης, ή πολλών χρηστών</a:t>
            </a:r>
            <a:endParaRPr sz="2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7000" lvl="0" marL="0" rtl="0" algn="just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</a:pPr>
            <a:r>
              <a:rPr lang="el-GR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Πολλαπλές ή ψευδείς - λανθάνουσες κλήσεις</a:t>
            </a:r>
            <a:endParaRPr sz="2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7000" lvl="0" marL="0" rtl="0" algn="just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</a:pPr>
            <a:r>
              <a:rPr lang="el-GR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Πρόκληση βλαβών στις συσκευές </a:t>
            </a:r>
            <a:endParaRPr sz="2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rgbClr val="D9EAD3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"/>
          <p:cNvSpPr txBox="1"/>
          <p:nvPr/>
        </p:nvSpPr>
        <p:spPr>
          <a:xfrm>
            <a:off x="4957933" y="332138"/>
            <a:ext cx="2276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-G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IΙI) ΣΚΟΠΟΣ</a:t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5"/>
          <p:cNvSpPr txBox="1"/>
          <p:nvPr/>
        </p:nvSpPr>
        <p:spPr>
          <a:xfrm>
            <a:off x="528525" y="1736650"/>
            <a:ext cx="58533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17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l-GR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Διευκόλυνση εργαζομένων</a:t>
            </a:r>
            <a:endParaRPr sz="2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l-GR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Παραπομπή αιτημάτων σε ξεχωριστές υπηρεσίες</a:t>
            </a:r>
            <a:endParaRPr sz="2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l-GR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Ταχεία εξυπηρέτηση αναγκών ωφελούμενων</a:t>
            </a:r>
            <a:endParaRPr sz="2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l-GR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Προτεραιότητα περιστατικών έκτακτης ανάγκης</a:t>
            </a:r>
            <a:endParaRPr sz="2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l-GR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Αίσθημα ασφάλειας ωφελούμενων με συνεχή μη επεμβατικό έλεγχο</a:t>
            </a:r>
            <a:endParaRPr sz="2000">
              <a:solidFill>
                <a:schemeClr val="accent1"/>
              </a:solidFill>
            </a:endParaRPr>
          </a:p>
        </p:txBody>
      </p:sp>
      <p:sp>
        <p:nvSpPr>
          <p:cNvPr id="136" name="Google Shape;136;p5"/>
          <p:cNvSpPr txBox="1"/>
          <p:nvPr/>
        </p:nvSpPr>
        <p:spPr>
          <a:xfrm>
            <a:off x="7429500" y="1736650"/>
            <a:ext cx="41340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3429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</a:pPr>
            <a:r>
              <a:rPr lang="el-GR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Καλύτερος καταμερισμός σίτισης</a:t>
            </a:r>
            <a:endParaRPr sz="2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3429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</a:pPr>
            <a:r>
              <a:rPr lang="el-GR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Διευκόλυνση χρηστών </a:t>
            </a:r>
            <a:endParaRPr sz="2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3429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</a:pPr>
            <a:r>
              <a:rPr lang="el-GR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Ψυχολογική υποστήριξη ωφελούμενων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rgbClr val="D9EAD3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"/>
          <p:cNvSpPr txBox="1"/>
          <p:nvPr/>
        </p:nvSpPr>
        <p:spPr>
          <a:xfrm>
            <a:off x="3365175" y="242256"/>
            <a:ext cx="48279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-G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ΙV) ΑΝΑΛΥΣΗ ΑΠΑΙΤΗΣΕΩΝ</a:t>
            </a:r>
            <a:endParaRPr b="1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-G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6"/>
          <p:cNvSpPr txBox="1"/>
          <p:nvPr/>
        </p:nvSpPr>
        <p:spPr>
          <a:xfrm>
            <a:off x="1433928" y="1766063"/>
            <a:ext cx="6605100" cy="21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l-GR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Κλήση νοσοκομείου</a:t>
            </a:r>
            <a:endParaRPr>
              <a:solidFill>
                <a:schemeClr val="accent1"/>
              </a:solidFill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l-GR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Ειδοποίηση κηδεμόνα</a:t>
            </a:r>
            <a:endParaRPr>
              <a:solidFill>
                <a:schemeClr val="accent1"/>
              </a:solidFill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l-GR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Αίτημα για προσκόμιση αγαθών</a:t>
            </a:r>
            <a:endParaRPr>
              <a:solidFill>
                <a:schemeClr val="accent1"/>
              </a:solidFill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l-GR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Αίτημα για ψυχολογική υποστήριξη</a:t>
            </a:r>
            <a:endParaRPr>
              <a:solidFill>
                <a:schemeClr val="accent1"/>
              </a:solidFill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l-GR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Επιβεβαίωση </a:t>
            </a:r>
            <a:endParaRPr>
              <a:solidFill>
                <a:schemeClr val="accen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6"/>
          <p:cNvSpPr/>
          <p:nvPr/>
        </p:nvSpPr>
        <p:spPr>
          <a:xfrm>
            <a:off x="1129125" y="3667639"/>
            <a:ext cx="249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-G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Κ</a:t>
            </a:r>
            <a:r>
              <a:rPr b="1" lang="el-G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ηδεμόνας: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6"/>
          <p:cNvSpPr/>
          <p:nvPr/>
        </p:nvSpPr>
        <p:spPr>
          <a:xfrm>
            <a:off x="1129428" y="1356344"/>
            <a:ext cx="2493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-G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Ω</a:t>
            </a:r>
            <a:r>
              <a:rPr b="1" lang="el-G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φελούμενο:</a:t>
            </a:r>
            <a:endParaRPr b="1"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6"/>
          <p:cNvSpPr txBox="1"/>
          <p:nvPr/>
        </p:nvSpPr>
        <p:spPr>
          <a:xfrm>
            <a:off x="1358028" y="4093639"/>
            <a:ext cx="47082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l-GR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Πρόσβαση σε ιστορικό </a:t>
            </a:r>
            <a:endParaRPr>
              <a:solidFill>
                <a:schemeClr val="accent1"/>
              </a:solidFill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l-GR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Παρακολούθηση αιτημάτων</a:t>
            </a:r>
            <a:endParaRPr>
              <a:solidFill>
                <a:schemeClr val="accent1"/>
              </a:solidFill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l-GR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Απαίτηση καταμέτρησης</a:t>
            </a:r>
            <a:endParaRPr>
              <a:solidFill>
                <a:schemeClr val="accent1"/>
              </a:solidFill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l-GR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Πλήρης πληροφόρηση  </a:t>
            </a:r>
            <a:endParaRPr sz="2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6"/>
          <p:cNvSpPr/>
          <p:nvPr/>
        </p:nvSpPr>
        <p:spPr>
          <a:xfrm>
            <a:off x="6682464" y="1358169"/>
            <a:ext cx="1642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-G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Σ</a:t>
            </a:r>
            <a:r>
              <a:rPr b="1" lang="el-G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ύστημα: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6"/>
          <p:cNvSpPr txBox="1"/>
          <p:nvPr/>
        </p:nvSpPr>
        <p:spPr>
          <a:xfrm>
            <a:off x="6945825" y="1766101"/>
            <a:ext cx="45654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l-GR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Διαρκείς μετρήσεις</a:t>
            </a:r>
            <a:endParaRPr>
              <a:solidFill>
                <a:schemeClr val="accent1"/>
              </a:solidFill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l-GR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Αποθήκευση μετρήσεων</a:t>
            </a:r>
            <a:endParaRPr>
              <a:solidFill>
                <a:schemeClr val="accent1"/>
              </a:solidFill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l-GR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Επεξεργασία μετρήσεων </a:t>
            </a:r>
            <a:endParaRPr>
              <a:solidFill>
                <a:schemeClr val="accent1"/>
              </a:solidFill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l-GR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Αποστολή κατάλληλων σημάτων</a:t>
            </a:r>
            <a:endParaRPr>
              <a:solidFill>
                <a:schemeClr val="accent1"/>
              </a:solidFill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l-GR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Αποθήκευση ιστορικού</a:t>
            </a:r>
            <a:endParaRPr>
              <a:solidFill>
                <a:schemeClr val="accent1"/>
              </a:solidFill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l-GR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Ανανέωση προγράμματος σίτισης</a:t>
            </a:r>
            <a:endParaRPr>
              <a:solidFill>
                <a:schemeClr val="accent1"/>
              </a:solidFill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l-GR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Εντοπισμός τοποθεσίας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rgbClr val="D9EAD3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"/>
          <p:cNvSpPr txBox="1"/>
          <p:nvPr/>
        </p:nvSpPr>
        <p:spPr>
          <a:xfrm>
            <a:off x="19" y="229275"/>
            <a:ext cx="12192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l-G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V) ΥΛΟΠΟΙΗΣΗ - DEMO</a:t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7"/>
          <p:cNvSpPr txBox="1"/>
          <p:nvPr/>
        </p:nvSpPr>
        <p:spPr>
          <a:xfrm>
            <a:off x="0" y="971700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l-G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Εφαρμογή στην συσκευή υλικού</a:t>
            </a:r>
            <a:endParaRPr b="1"/>
          </a:p>
        </p:txBody>
      </p:sp>
      <p:pic>
        <p:nvPicPr>
          <p:cNvPr id="154" name="Google Shape;154;p7"/>
          <p:cNvPicPr preferRelativeResize="0"/>
          <p:nvPr/>
        </p:nvPicPr>
        <p:blipFill rotWithShape="1">
          <a:blip r:embed="rId3">
            <a:alphaModFix/>
          </a:blip>
          <a:srcRect b="99" l="0" r="0" t="89"/>
          <a:stretch/>
        </p:blipFill>
        <p:spPr>
          <a:xfrm>
            <a:off x="1290918" y="1806518"/>
            <a:ext cx="2340000" cy="4320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55" name="Google Shape;155;p7"/>
          <p:cNvPicPr preferRelativeResize="0"/>
          <p:nvPr/>
        </p:nvPicPr>
        <p:blipFill rotWithShape="1">
          <a:blip r:embed="rId4">
            <a:alphaModFix/>
          </a:blip>
          <a:srcRect b="99" l="0" r="0" t="89"/>
          <a:stretch/>
        </p:blipFill>
        <p:spPr>
          <a:xfrm>
            <a:off x="4988400" y="1840743"/>
            <a:ext cx="2340000" cy="4320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56" name="Google Shape;156;p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47275" y="1830548"/>
            <a:ext cx="2340000" cy="4320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rgbClr val="D9EAD3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"/>
          <p:cNvSpPr txBox="1"/>
          <p:nvPr/>
        </p:nvSpPr>
        <p:spPr>
          <a:xfrm>
            <a:off x="25" y="229275"/>
            <a:ext cx="12192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l-G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V) ΥΛΟΠΟΙΗΣΗ DEMO</a:t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2" name="Google Shape;162;p8"/>
          <p:cNvPicPr preferRelativeResize="0"/>
          <p:nvPr/>
        </p:nvPicPr>
        <p:blipFill rotWithShape="1">
          <a:blip r:embed="rId3">
            <a:alphaModFix/>
          </a:blip>
          <a:srcRect b="59" l="0" r="0" t="69"/>
          <a:stretch/>
        </p:blipFill>
        <p:spPr>
          <a:xfrm>
            <a:off x="2889582" y="1809769"/>
            <a:ext cx="2520000" cy="4680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8"/>
          <p:cNvPicPr preferRelativeResize="0"/>
          <p:nvPr/>
        </p:nvPicPr>
        <p:blipFill rotWithShape="1">
          <a:blip r:embed="rId4">
            <a:alphaModFix/>
          </a:blip>
          <a:srcRect b="89" l="0" r="0" t="99"/>
          <a:stretch/>
        </p:blipFill>
        <p:spPr>
          <a:xfrm>
            <a:off x="6966012" y="1783162"/>
            <a:ext cx="2520000" cy="4680001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8"/>
          <p:cNvSpPr txBox="1"/>
          <p:nvPr/>
        </p:nvSpPr>
        <p:spPr>
          <a:xfrm>
            <a:off x="153" y="1051750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l-G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Εφαρμογή για smartphones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Θέμα του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2022-11-22T11:29:02Z</dcterms:created>
  <dc:creator>ΑΓΓΕΛΑΚΗ ΦΩΤΕΙΝΗ</dc:creator>
</cp:coreProperties>
</file>