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- Ορθογώνιο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- Ορθογώνιο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- Ορθογώνιο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- Ορθογώνιο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Ορθογώνιο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- Στρογγυλεμένο ορθογώνιο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- Στρογγυλεμένο ορθογώνιο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Ορθογώνιο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2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  <p:sp>
        <p:nvSpPr>
          <p:cNvPr id="28" name="2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- Ορθογώνιο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Ορθογώνιο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- Ορθογώνιο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- Ορθογώνιο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- Ορθογώνιο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- Στρογγυλεμένο ορθογώνιο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- Στρογγυλεμένο ορθογώνιο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- Ορθογώνιο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- Ορθογώνιο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- Ορθογώνιο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- Ορθογώνιο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- Ορθογώνιο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- Ορθογώνιο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5EA3131-7A8E-4F4E-A8B5-31512F21EFA5}" type="datetimeFigureOut">
              <a:rPr lang="el-GR" smtClean="0"/>
              <a:t>15/1/2022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E7E9B84-71E1-448E-A3DB-0D936DD9F68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Διαδραστικές Τεχνολογίες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26670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Αξιολόγηση τραπεζικών εφαρμογών της </a:t>
            </a:r>
            <a:r>
              <a:rPr lang="en-US" dirty="0" smtClean="0"/>
              <a:t>Eurobank (web/mobile) </a:t>
            </a:r>
            <a:r>
              <a:rPr lang="el-GR" dirty="0" smtClean="0"/>
              <a:t>και δημιουργία </a:t>
            </a:r>
            <a:r>
              <a:rPr lang="en-US" dirty="0" smtClean="0"/>
              <a:t>prototype</a:t>
            </a:r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r>
              <a:rPr lang="el-GR" sz="1400" dirty="0" smtClean="0"/>
              <a:t>Στεφανίδης Μάριος, ΑΜ 1067548</a:t>
            </a:r>
          </a:p>
          <a:p>
            <a:r>
              <a:rPr lang="el-GR" sz="1400" dirty="0" smtClean="0"/>
              <a:t>Μητροπούλου Κατερίνα, ΑΜ  1067409</a:t>
            </a:r>
            <a:endParaRPr lang="el-GR" sz="1400" dirty="0"/>
          </a:p>
        </p:txBody>
      </p:sp>
      <p:sp>
        <p:nvSpPr>
          <p:cNvPr id="4" name="3 - TextBox"/>
          <p:cNvSpPr txBox="1"/>
          <p:nvPr/>
        </p:nvSpPr>
        <p:spPr>
          <a:xfrm>
            <a:off x="70104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tx2"/>
                </a:solidFill>
              </a:rPr>
              <a:t>CEID, </a:t>
            </a:r>
            <a:r>
              <a:rPr lang="el-GR" dirty="0" smtClean="0">
                <a:solidFill>
                  <a:schemeClr val="tx2"/>
                </a:solidFill>
              </a:rPr>
              <a:t>4</a:t>
            </a:r>
            <a:r>
              <a:rPr lang="el-GR" baseline="30000" dirty="0" smtClean="0">
                <a:solidFill>
                  <a:schemeClr val="tx2"/>
                </a:solidFill>
              </a:rPr>
              <a:t>ο</a:t>
            </a:r>
            <a:r>
              <a:rPr lang="el-GR" dirty="0" smtClean="0">
                <a:solidFill>
                  <a:schemeClr val="tx2"/>
                </a:solidFill>
              </a:rPr>
              <a:t> έτος</a:t>
            </a:r>
            <a:endParaRPr lang="el-G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Σχεδιασμός Εφαρμογής Τραπέζης</a:t>
            </a:r>
            <a:br>
              <a:rPr lang="el-GR" dirty="0" smtClean="0"/>
            </a:br>
            <a:r>
              <a:rPr lang="el-GR" sz="2200" dirty="0" smtClean="0"/>
              <a:t>(</a:t>
            </a:r>
            <a:r>
              <a:rPr lang="en-US" sz="2200" dirty="0" smtClean="0"/>
              <a:t>Prototype)</a:t>
            </a:r>
            <a:endParaRPr lang="el-GR" sz="2200" dirty="0"/>
          </a:p>
        </p:txBody>
      </p:sp>
      <p:pic>
        <p:nvPicPr>
          <p:cNvPr id="4099" name="Picture 3" descr="C:\Users\asus m513ia\Documents\MerosB\χάρτης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2971800" cy="1828800"/>
          </a:xfrm>
          <a:prstGeom prst="rect">
            <a:avLst/>
          </a:prstGeom>
          <a:noFill/>
        </p:spPr>
      </p:pic>
      <p:sp>
        <p:nvSpPr>
          <p:cNvPr id="9" name="8 - TextBox"/>
          <p:cNvSpPr txBox="1"/>
          <p:nvPr/>
        </p:nvSpPr>
        <p:spPr>
          <a:xfrm>
            <a:off x="1066800" y="20574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9</a:t>
            </a:r>
            <a:r>
              <a:rPr lang="en-US" sz="1600" dirty="0" smtClean="0"/>
              <a:t>. </a:t>
            </a:r>
            <a:r>
              <a:rPr lang="el-GR" sz="1600" dirty="0"/>
              <a:t> </a:t>
            </a:r>
            <a:r>
              <a:rPr lang="en-US" sz="1600" dirty="0" smtClean="0"/>
              <a:t>Pop-up </a:t>
            </a:r>
            <a:r>
              <a:rPr lang="el-GR" sz="1600" dirty="0" smtClean="0"/>
              <a:t>Ασφάλεια και </a:t>
            </a:r>
            <a:r>
              <a:rPr lang="en-US" sz="1600" dirty="0" smtClean="0"/>
              <a:t>Screenshot </a:t>
            </a:r>
            <a:endParaRPr lang="el-GR" sz="1600" dirty="0"/>
          </a:p>
        </p:txBody>
      </p:sp>
      <p:sp>
        <p:nvSpPr>
          <p:cNvPr id="10" name="9 - TextBox"/>
          <p:cNvSpPr txBox="1"/>
          <p:nvPr/>
        </p:nvSpPr>
        <p:spPr>
          <a:xfrm>
            <a:off x="1066800" y="4495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10</a:t>
            </a:r>
            <a:r>
              <a:rPr lang="en-US" sz="1600" dirty="0" smtClean="0"/>
              <a:t>. </a:t>
            </a:r>
            <a:r>
              <a:rPr lang="el-GR" sz="1600" dirty="0" smtClean="0"/>
              <a:t> Χάρτης</a:t>
            </a:r>
            <a:r>
              <a:rPr lang="en-US" sz="1600" dirty="0" smtClean="0"/>
              <a:t> </a:t>
            </a:r>
            <a:endParaRPr lang="el-GR" sz="1600" dirty="0"/>
          </a:p>
        </p:txBody>
      </p:sp>
      <p:sp>
        <p:nvSpPr>
          <p:cNvPr id="11" name="10 - TextBox"/>
          <p:cNvSpPr txBox="1"/>
          <p:nvPr/>
        </p:nvSpPr>
        <p:spPr>
          <a:xfrm>
            <a:off x="5257800" y="20574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7</a:t>
            </a:r>
            <a:r>
              <a:rPr lang="el-GR" sz="1600" dirty="0" smtClean="0"/>
              <a:t>.  Μεταφορά χρημάτων (1)</a:t>
            </a:r>
            <a:endParaRPr lang="el-GR" sz="1600" dirty="0"/>
          </a:p>
        </p:txBody>
      </p:sp>
      <p:sp>
        <p:nvSpPr>
          <p:cNvPr id="12" name="11 - TextBox"/>
          <p:cNvSpPr txBox="1"/>
          <p:nvPr/>
        </p:nvSpPr>
        <p:spPr>
          <a:xfrm>
            <a:off x="5257800" y="44958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9. Μεταφορά Χρημάτων (2)</a:t>
            </a:r>
            <a:endParaRPr lang="el-GR" sz="1600" dirty="0"/>
          </a:p>
        </p:txBody>
      </p:sp>
      <p:pic>
        <p:nvPicPr>
          <p:cNvPr id="4098" name="Picture 2" descr="C:\Users\asus m513ia\Documents\MerosB\pop-up screensh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2971800" cy="1905000"/>
          </a:xfrm>
          <a:prstGeom prst="rect">
            <a:avLst/>
          </a:prstGeom>
          <a:noFill/>
        </p:spPr>
      </p:pic>
      <p:pic>
        <p:nvPicPr>
          <p:cNvPr id="4100" name="Picture 4" descr="C:\Users\asus m513ia\Documents\MerosB\Κατάθεση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514600"/>
            <a:ext cx="2971800" cy="1897228"/>
          </a:xfrm>
          <a:prstGeom prst="rect">
            <a:avLst/>
          </a:prstGeom>
          <a:noFill/>
        </p:spPr>
      </p:pic>
      <p:pic>
        <p:nvPicPr>
          <p:cNvPr id="4102" name="Picture 6" descr="C:\Users\asus m513ia\Documents\MerosB\Κατάθεση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876800"/>
            <a:ext cx="2971800" cy="1788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l-GR" sz="8000" dirty="0" smtClean="0"/>
              <a:t>ΤΕΛΟΣ</a:t>
            </a:r>
            <a:endParaRPr lang="el-GR" sz="80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2819400"/>
          </a:xfrm>
        </p:spPr>
        <p:txBody>
          <a:bodyPr>
            <a:normAutofit fontScale="92500" lnSpcReduction="20000"/>
          </a:bodyPr>
          <a:lstStyle/>
          <a:p>
            <a:endParaRPr lang="el-GR" dirty="0" smtClean="0"/>
          </a:p>
          <a:p>
            <a:endParaRPr lang="el-GR" dirty="0" smtClean="0"/>
          </a:p>
          <a:p>
            <a:r>
              <a:rPr lang="el-GR" sz="3000" dirty="0" smtClean="0"/>
              <a:t>Ευχαριστούμε πολύ για την</a:t>
            </a:r>
          </a:p>
          <a:p>
            <a:r>
              <a:rPr lang="el-GR" sz="3000" dirty="0" smtClean="0"/>
              <a:t> προσοχή σας! </a:t>
            </a:r>
            <a:r>
              <a:rPr lang="el-GR" dirty="0" smtClean="0"/>
              <a:t>	</a:t>
            </a:r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r>
              <a:rPr lang="el-GR" sz="1400" dirty="0" smtClean="0"/>
              <a:t>Στεφανίδης Μάριος, ΑΜ 1067548</a:t>
            </a:r>
          </a:p>
          <a:p>
            <a:r>
              <a:rPr lang="el-GR" sz="1400" dirty="0" smtClean="0"/>
              <a:t>Μητροπούλου Κατερίνα, ΑΜ  1067409</a:t>
            </a:r>
            <a:endParaRPr lang="el-GR" sz="1400" dirty="0"/>
          </a:p>
        </p:txBody>
      </p:sp>
      <p:sp>
        <p:nvSpPr>
          <p:cNvPr id="4" name="3 - TextBox"/>
          <p:cNvSpPr txBox="1"/>
          <p:nvPr/>
        </p:nvSpPr>
        <p:spPr>
          <a:xfrm>
            <a:off x="70104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tx2"/>
                </a:solidFill>
              </a:rPr>
              <a:t>CEID, </a:t>
            </a:r>
            <a:r>
              <a:rPr lang="el-GR" dirty="0" smtClean="0">
                <a:solidFill>
                  <a:schemeClr val="tx2"/>
                </a:solidFill>
              </a:rPr>
              <a:t>4</a:t>
            </a:r>
            <a:r>
              <a:rPr lang="el-GR" baseline="30000" dirty="0" smtClean="0">
                <a:solidFill>
                  <a:schemeClr val="tx2"/>
                </a:solidFill>
              </a:rPr>
              <a:t>ο</a:t>
            </a:r>
            <a:r>
              <a:rPr lang="el-GR" dirty="0" smtClean="0">
                <a:solidFill>
                  <a:schemeClr val="tx2"/>
                </a:solidFill>
              </a:rPr>
              <a:t> έτος</a:t>
            </a:r>
            <a:endParaRPr lang="el-G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Personas</a:t>
            </a:r>
            <a:endParaRPr lang="el-G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Cognitive Walkthrough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Autofit/>
          </a:bodyPr>
          <a:lstStyle/>
          <a:p>
            <a:r>
              <a:rPr lang="el-GR" sz="2400" dirty="0" smtClean="0"/>
              <a:t>Σενάριο: μεταφορά χρημάτων μέσω </a:t>
            </a:r>
            <a:r>
              <a:rPr lang="en-US" sz="2400" dirty="0" smtClean="0"/>
              <a:t>IBAN </a:t>
            </a:r>
            <a:r>
              <a:rPr lang="el-GR" sz="2400" dirty="0" smtClean="0"/>
              <a:t>από μία μητέρα στο γιο της</a:t>
            </a:r>
          </a:p>
          <a:p>
            <a:r>
              <a:rPr lang="el-GR" sz="2400" dirty="0" smtClean="0"/>
              <a:t>Καταγραφή του κάθε βήματος περιήγησης στις εφαρμογές και απάντηση στα τέσσερα ερωτήματα της μεθόδου</a:t>
            </a:r>
          </a:p>
          <a:p>
            <a:r>
              <a:rPr lang="el-GR" sz="2400" dirty="0" smtClean="0"/>
              <a:t>Αποτελέσματα </a:t>
            </a:r>
            <a:r>
              <a:rPr lang="en-US" sz="2400" dirty="0" smtClean="0"/>
              <a:t>(mobile): </a:t>
            </a:r>
            <a:r>
              <a:rPr lang="el-GR" sz="2400" dirty="0" smtClean="0"/>
              <a:t>σύγχυση με τη λειτουργία </a:t>
            </a:r>
            <a:r>
              <a:rPr lang="en-US" sz="2400" dirty="0" smtClean="0"/>
              <a:t>IRIS</a:t>
            </a:r>
            <a:endParaRPr lang="el-GR" sz="2400" dirty="0" smtClean="0"/>
          </a:p>
          <a:p>
            <a:pPr marL="1380744" lvl="3" indent="-457200">
              <a:buFont typeface="+mj-lt"/>
              <a:buAutoNum type="arabicPeriod"/>
            </a:pPr>
            <a:r>
              <a:rPr lang="el-GR" sz="2400" dirty="0" smtClean="0">
                <a:solidFill>
                  <a:schemeClr val="tx2"/>
                </a:solidFill>
              </a:rPr>
              <a:t>Χρήση αγγλικού λεξιλογίου</a:t>
            </a:r>
          </a:p>
          <a:p>
            <a:pPr marL="1380744" lvl="3" indent="-457200">
              <a:buFont typeface="+mj-lt"/>
              <a:buAutoNum type="arabicPeriod"/>
            </a:pPr>
            <a:r>
              <a:rPr lang="el-GR" sz="2400" dirty="0" smtClean="0">
                <a:solidFill>
                  <a:schemeClr val="tx2"/>
                </a:solidFill>
              </a:rPr>
              <a:t>Απομάκρυνση απ’ το στόχο</a:t>
            </a:r>
          </a:p>
          <a:p>
            <a:pPr marL="1380744" lvl="3" indent="-457200">
              <a:buFont typeface="+mj-lt"/>
              <a:buAutoNum type="arabicPeriod"/>
            </a:pPr>
            <a:r>
              <a:rPr lang="el-GR" sz="2400" dirty="0" smtClean="0">
                <a:solidFill>
                  <a:schemeClr val="tx2"/>
                </a:solidFill>
              </a:rPr>
              <a:t>Δυσκολία </a:t>
            </a:r>
            <a:r>
              <a:rPr lang="el-GR" sz="2400" dirty="0" smtClean="0">
                <a:solidFill>
                  <a:schemeClr val="tx2"/>
                </a:solidFill>
              </a:rPr>
              <a:t>ε</a:t>
            </a:r>
            <a:r>
              <a:rPr lang="el-GR" sz="2400" dirty="0" smtClean="0">
                <a:solidFill>
                  <a:schemeClr val="tx2"/>
                </a:solidFill>
              </a:rPr>
              <a:t>πιστροφής στην αρχική σελίδα</a:t>
            </a:r>
          </a:p>
          <a:p>
            <a:r>
              <a:rPr lang="el-GR" sz="2400" dirty="0" smtClean="0"/>
              <a:t>Αποτελέσματα </a:t>
            </a:r>
            <a:r>
              <a:rPr lang="en-US" sz="2400" dirty="0" smtClean="0"/>
              <a:t>(web):</a:t>
            </a:r>
            <a:r>
              <a:rPr lang="el-GR" sz="2400" dirty="0" smtClean="0"/>
              <a:t> δεν παρουσιάστηκε κάποιο ζήτημα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 Evaluation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Χ</a:t>
            </a:r>
            <a:r>
              <a:rPr lang="el-GR" sz="2400" dirty="0" smtClean="0"/>
              <a:t>ρήση επιστημονικού λεξιλογίου</a:t>
            </a:r>
            <a:r>
              <a:rPr lang="en-US" sz="2400" dirty="0" smtClean="0"/>
              <a:t> </a:t>
            </a:r>
            <a:r>
              <a:rPr lang="el-GR" sz="2400" dirty="0" smtClean="0"/>
              <a:t>στους όρους χρήσης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2)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Δυσκολία αποσύνδεσης από την εφαρμογή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  (Mobile, Severity Rating: 3)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Παραπομπή σε νέα καρτέλα κατά την επιλογή εμφάνισης καταστημάτων στο χάρτη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1800" dirty="0" smtClean="0">
                <a:solidFill>
                  <a:schemeClr val="tx2"/>
                </a:solidFill>
              </a:rPr>
              <a:t>(Web, Severity Rating: 3)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Παροχή περισσότερων λειτουργιών από τη διαδικτυακή εφαρμογή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3)</a:t>
            </a:r>
            <a:endParaRPr lang="el-GR" sz="18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λειτουργίας επαναφοράς μηνυμάτων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2)</a:t>
            </a:r>
            <a:endParaRPr lang="el-GR" sz="1800" dirty="0" smtClean="0">
              <a:solidFill>
                <a:schemeClr val="tx2"/>
              </a:solidFill>
            </a:endParaRP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 Evaluation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l-GR" sz="2400" dirty="0" smtClean="0"/>
              <a:t>Απουσία ενημέρωσης για λήξη χρόνου σύνδεσης  και χρήση αναλογικού ρολογιού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(Web, Severity Rating: </a:t>
            </a:r>
            <a:r>
              <a:rPr lang="el-GR" sz="1800" dirty="0" smtClean="0">
                <a:solidFill>
                  <a:schemeClr val="tx2"/>
                </a:solidFill>
              </a:rPr>
              <a:t>3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Δυσκολία σύνδεσης: ο χρήστης  πρέπει να θυμάται </a:t>
            </a:r>
            <a:r>
              <a:rPr lang="en-US" sz="2400" dirty="0" smtClean="0"/>
              <a:t>username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  (Web, Severity Rating: 2)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 </a:t>
            </a:r>
            <a:r>
              <a:rPr lang="en-US" sz="2400" dirty="0" smtClean="0"/>
              <a:t>shortcut </a:t>
            </a:r>
            <a:r>
              <a:rPr lang="el-GR" sz="2400" dirty="0" smtClean="0"/>
              <a:t> για ξεχωριστή εμφάνιση καταθέσεων και αναλήψεων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1)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δυνατότητας απενεργοποίησης κάρτας σε περίπτωση κλοπής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</a:t>
            </a:r>
            <a:r>
              <a:rPr lang="el-GR" sz="1800" dirty="0" smtClean="0">
                <a:solidFill>
                  <a:schemeClr val="tx2"/>
                </a:solidFill>
              </a:rPr>
              <a:t>4)</a:t>
            </a:r>
            <a:r>
              <a:rPr lang="en-US" sz="1800" dirty="0" smtClean="0">
                <a:solidFill>
                  <a:schemeClr val="tx2"/>
                </a:solidFill>
              </a:rPr>
              <a:t> Web, Severity Rating: 2)</a:t>
            </a:r>
            <a:endParaRPr lang="el-GR" sz="18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επεξήγησης  ορισμένων </a:t>
            </a:r>
            <a:r>
              <a:rPr lang="en-US" sz="2400" dirty="0" smtClean="0"/>
              <a:t>shortcuts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</a:t>
            </a:r>
            <a:r>
              <a:rPr lang="el-GR" sz="1800" dirty="0" smtClean="0">
                <a:solidFill>
                  <a:schemeClr val="tx2"/>
                </a:solidFill>
              </a:rPr>
              <a:t>3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l-GR" sz="1800" dirty="0" smtClean="0">
              <a:solidFill>
                <a:schemeClr val="tx2"/>
              </a:solidFill>
            </a:endParaRP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 Evaluation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Απουσία δυνατότης επαναπαρακολούθησης του </a:t>
            </a:r>
            <a:r>
              <a:rPr lang="en-US" sz="2400" dirty="0" smtClean="0"/>
              <a:t>guide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</a:t>
            </a:r>
            <a:r>
              <a:rPr lang="el-GR" sz="1800" dirty="0" smtClean="0">
                <a:solidFill>
                  <a:schemeClr val="tx2"/>
                </a:solidFill>
              </a:rPr>
              <a:t>2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ύπαρξης  </a:t>
            </a:r>
            <a:r>
              <a:rPr lang="en-US" sz="2400" dirty="0" smtClean="0"/>
              <a:t>help center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  (Mobile, Severity Rating: 3)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 δυνατότητας δημιουργίας </a:t>
            </a:r>
            <a:r>
              <a:rPr lang="el-GR" sz="2400" dirty="0" smtClean="0"/>
              <a:t>λογαριασμού τραπέζης </a:t>
            </a:r>
            <a:r>
              <a:rPr lang="en-US" sz="2400" dirty="0" smtClean="0"/>
              <a:t>online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</a:t>
            </a:r>
            <a:r>
              <a:rPr lang="el-GR" sz="1800" dirty="0" smtClean="0">
                <a:solidFill>
                  <a:schemeClr val="tx2"/>
                </a:solidFill>
              </a:rPr>
              <a:t>2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Μ</a:t>
            </a:r>
            <a:r>
              <a:rPr lang="el-GR" sz="2400" dirty="0" smtClean="0"/>
              <a:t>η ύπαρξη γραμμής αναζήτησης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(Web, Severity Rating: 2)</a:t>
            </a:r>
            <a:endParaRPr lang="el-GR" sz="1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User-Experience Questionnaire </a:t>
            </a:r>
            <a:br>
              <a:rPr lang="en-US" dirty="0" smtClean="0"/>
            </a:br>
            <a:r>
              <a:rPr lang="en-US" sz="2200" dirty="0" smtClean="0"/>
              <a:t>(Participant Based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295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l-GR" sz="2400" dirty="0" smtClean="0">
                <a:solidFill>
                  <a:schemeClr val="tx2"/>
                </a:solidFill>
              </a:rPr>
              <a:t>    Συμπλήρωση ερωτηματολογίου από τους χρήστες για την αξιολόγηση της </a:t>
            </a:r>
            <a:r>
              <a:rPr lang="en-US" sz="2400" dirty="0" smtClean="0">
                <a:solidFill>
                  <a:schemeClr val="tx2"/>
                </a:solidFill>
              </a:rPr>
              <a:t>mobile </a:t>
            </a:r>
            <a:r>
              <a:rPr lang="el-GR" sz="2400" dirty="0" smtClean="0">
                <a:solidFill>
                  <a:schemeClr val="tx2"/>
                </a:solidFill>
              </a:rPr>
              <a:t>και </a:t>
            </a:r>
            <a:r>
              <a:rPr lang="en-US" sz="2400" dirty="0" smtClean="0">
                <a:solidFill>
                  <a:schemeClr val="tx2"/>
                </a:solidFill>
              </a:rPr>
              <a:t>web </a:t>
            </a:r>
            <a:r>
              <a:rPr lang="el-GR" sz="2400" dirty="0" smtClean="0">
                <a:solidFill>
                  <a:schemeClr val="tx2"/>
                </a:solidFill>
              </a:rPr>
              <a:t>εφαρμογής  </a:t>
            </a:r>
            <a:r>
              <a:rPr lang="en-US" sz="2400" dirty="0" smtClean="0">
                <a:solidFill>
                  <a:schemeClr val="tx2"/>
                </a:solidFill>
              </a:rPr>
              <a:t>Eurobank</a:t>
            </a:r>
            <a:r>
              <a:rPr lang="el-G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r>
              <a:rPr lang="el-GR" sz="2400" dirty="0" smtClean="0">
                <a:solidFill>
                  <a:schemeClr val="tx2"/>
                </a:solidFill>
              </a:rPr>
              <a:t>	</a:t>
            </a:r>
            <a:endParaRPr lang="el-GR" sz="2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3505200" y="304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Συμπεράσματα 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381000" y="35814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Mobile app:</a:t>
            </a:r>
            <a:endParaRPr lang="el-GR" i="1" dirty="0" smtClean="0"/>
          </a:p>
          <a:p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Εμφάνιση: σχετικά αδιάφορη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Ευκολία χρήσης: σχετικά δύσκολη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Ασφάλεια</a:t>
            </a:r>
            <a:r>
              <a:rPr lang="el-GR" dirty="0"/>
              <a:t>:</a:t>
            </a:r>
            <a:r>
              <a:rPr lang="el-GR" dirty="0" smtClean="0"/>
              <a:t> ικανοποιητική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Σύγκριση με άλλες τράπεζες: σημαντικές αστοχίες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8" name="7 - TextBox"/>
          <p:cNvSpPr txBox="1"/>
          <p:nvPr/>
        </p:nvSpPr>
        <p:spPr>
          <a:xfrm>
            <a:off x="4572000" y="3581400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Web</a:t>
            </a:r>
            <a:r>
              <a:rPr lang="en-US" i="1" dirty="0" smtClean="0"/>
              <a:t> app:</a:t>
            </a:r>
            <a:endParaRPr lang="el-GR" i="1" dirty="0" smtClean="0"/>
          </a:p>
          <a:p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Εμφάνιση: ικανοποιητική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Ευκολία χρήσης: καλύτερη από </a:t>
            </a:r>
            <a:r>
              <a:rPr lang="en-US" dirty="0" smtClean="0"/>
              <a:t>mobile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Ασφάλεια: ικανοποιητική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Σύγκριση με άλλες τράπεζες: μεσαία κατάταξη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Διεκπεραίωση ενεργειών: αντικρουόμενες απόψεις</a:t>
            </a: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Σχεδιασμός Εφαρμογής Τραπέζης</a:t>
            </a:r>
            <a:br>
              <a:rPr lang="el-GR" dirty="0" smtClean="0"/>
            </a:br>
            <a:r>
              <a:rPr lang="el-GR" sz="2200" dirty="0" smtClean="0"/>
              <a:t>(</a:t>
            </a:r>
            <a:r>
              <a:rPr lang="en-US" sz="2200" dirty="0" smtClean="0"/>
              <a:t>Prototype)</a:t>
            </a:r>
            <a:endParaRPr lang="el-GR" sz="2200" dirty="0"/>
          </a:p>
        </p:txBody>
      </p:sp>
      <p:pic>
        <p:nvPicPr>
          <p:cNvPr id="2052" name="Picture 4" descr="C:\Users\asus m513ia\Documents\MerosB\men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2971800" cy="1752600"/>
          </a:xfrm>
          <a:prstGeom prst="rect">
            <a:avLst/>
          </a:prstGeom>
          <a:noFill/>
        </p:spPr>
      </p:pic>
      <p:pic>
        <p:nvPicPr>
          <p:cNvPr id="2050" name="Picture 2" descr="C:\Users\asus m513ia\Documents\MerosB\log-in 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2971800" cy="1905000"/>
          </a:xfrm>
          <a:prstGeom prst="rect">
            <a:avLst/>
          </a:prstGeom>
          <a:noFill/>
        </p:spPr>
      </p:pic>
      <p:pic>
        <p:nvPicPr>
          <p:cNvPr id="2053" name="Picture 5" descr="C:\Users\asus m513ia\Documents\MerosB\menu-κάρτες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514600"/>
            <a:ext cx="3048000" cy="1828800"/>
          </a:xfrm>
          <a:prstGeom prst="rect">
            <a:avLst/>
          </a:prstGeom>
          <a:noFill/>
        </p:spPr>
      </p:pic>
      <p:pic>
        <p:nvPicPr>
          <p:cNvPr id="2054" name="Picture 6" descr="C:\Users\asus m513ia\Documents\MerosB\menu-λογαριασμός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876800"/>
            <a:ext cx="3048000" cy="1752600"/>
          </a:xfrm>
          <a:prstGeom prst="rect">
            <a:avLst/>
          </a:prstGeom>
          <a:noFill/>
        </p:spPr>
      </p:pic>
      <p:sp>
        <p:nvSpPr>
          <p:cNvPr id="9" name="8 - TextBox"/>
          <p:cNvSpPr txBox="1"/>
          <p:nvPr/>
        </p:nvSpPr>
        <p:spPr>
          <a:xfrm>
            <a:off x="1066800" y="2057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Login</a:t>
            </a:r>
            <a:endParaRPr lang="el-GR" sz="1600" dirty="0"/>
          </a:p>
        </p:txBody>
      </p:sp>
      <p:sp>
        <p:nvSpPr>
          <p:cNvPr id="10" name="9 - TextBox"/>
          <p:cNvSpPr txBox="1"/>
          <p:nvPr/>
        </p:nvSpPr>
        <p:spPr>
          <a:xfrm>
            <a:off x="1066800" y="441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</a:t>
            </a:r>
            <a:r>
              <a:rPr lang="el-GR" sz="1600" dirty="0" smtClean="0"/>
              <a:t>Αρχική Σελίδα</a:t>
            </a:r>
            <a:endParaRPr lang="el-GR" sz="1600" dirty="0"/>
          </a:p>
        </p:txBody>
      </p:sp>
      <p:sp>
        <p:nvSpPr>
          <p:cNvPr id="11" name="10 - TextBox"/>
          <p:cNvSpPr txBox="1"/>
          <p:nvPr/>
        </p:nvSpPr>
        <p:spPr>
          <a:xfrm>
            <a:off x="5257800" y="2057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3. Μενού - Κάρτες</a:t>
            </a:r>
            <a:endParaRPr lang="el-GR" sz="1600" dirty="0"/>
          </a:p>
        </p:txBody>
      </p:sp>
      <p:sp>
        <p:nvSpPr>
          <p:cNvPr id="12" name="11 - TextBox"/>
          <p:cNvSpPr txBox="1"/>
          <p:nvPr/>
        </p:nvSpPr>
        <p:spPr>
          <a:xfrm>
            <a:off x="5257800" y="4419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4. Μενού - Λογαριασμός</a:t>
            </a:r>
            <a:endParaRPr lang="el-G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Σχεδιασμός Εφαρμογής Τραπέζης</a:t>
            </a:r>
            <a:br>
              <a:rPr lang="el-GR" dirty="0" smtClean="0"/>
            </a:br>
            <a:r>
              <a:rPr lang="el-GR" sz="2200" dirty="0" smtClean="0"/>
              <a:t>(</a:t>
            </a:r>
            <a:r>
              <a:rPr lang="en-US" sz="2200" dirty="0" smtClean="0"/>
              <a:t>Prototype)</a:t>
            </a:r>
            <a:endParaRPr lang="el-GR" sz="2200" dirty="0"/>
          </a:p>
        </p:txBody>
      </p:sp>
      <p:pic>
        <p:nvPicPr>
          <p:cNvPr id="3075" name="Picture 3" descr="C:\Users\asus m513ia\Documents\MerosB\pop-up χρόνος σύνδεσης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2971800" cy="1788720"/>
          </a:xfrm>
          <a:prstGeom prst="rect">
            <a:avLst/>
          </a:prstGeom>
          <a:noFill/>
        </p:spPr>
      </p:pic>
      <p:sp>
        <p:nvSpPr>
          <p:cNvPr id="9" name="8 - TextBox"/>
          <p:cNvSpPr txBox="1"/>
          <p:nvPr/>
        </p:nvSpPr>
        <p:spPr>
          <a:xfrm>
            <a:off x="1066800" y="2057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. Pop-up icons</a:t>
            </a:r>
            <a:endParaRPr lang="el-GR" sz="1600" dirty="0"/>
          </a:p>
        </p:txBody>
      </p:sp>
      <p:sp>
        <p:nvSpPr>
          <p:cNvPr id="10" name="9 - TextBox"/>
          <p:cNvSpPr txBox="1"/>
          <p:nvPr/>
        </p:nvSpPr>
        <p:spPr>
          <a:xfrm>
            <a:off x="1066800" y="441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dirty="0" smtClean="0"/>
              <a:t>. Pop-up </a:t>
            </a:r>
            <a:r>
              <a:rPr lang="el-GR" sz="1600" dirty="0" smtClean="0"/>
              <a:t>Χρόνος Σύνδεσης</a:t>
            </a:r>
            <a:r>
              <a:rPr lang="en-US" sz="1600" dirty="0" smtClean="0"/>
              <a:t> </a:t>
            </a:r>
            <a:endParaRPr lang="el-GR" sz="1600" dirty="0"/>
          </a:p>
        </p:txBody>
      </p:sp>
      <p:sp>
        <p:nvSpPr>
          <p:cNvPr id="11" name="10 - TextBox"/>
          <p:cNvSpPr txBox="1"/>
          <p:nvPr/>
        </p:nvSpPr>
        <p:spPr>
          <a:xfrm>
            <a:off x="5257800" y="2057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7</a:t>
            </a:r>
            <a:r>
              <a:rPr lang="el-GR" sz="1600" dirty="0" smtClean="0"/>
              <a:t>.  Αναζήτηση</a:t>
            </a:r>
            <a:endParaRPr lang="el-GR" sz="1600" dirty="0"/>
          </a:p>
        </p:txBody>
      </p:sp>
      <p:sp>
        <p:nvSpPr>
          <p:cNvPr id="12" name="11 - TextBox"/>
          <p:cNvSpPr txBox="1"/>
          <p:nvPr/>
        </p:nvSpPr>
        <p:spPr>
          <a:xfrm>
            <a:off x="5257800" y="44196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8</a:t>
            </a:r>
            <a:r>
              <a:rPr lang="el-GR" sz="1600" dirty="0" smtClean="0"/>
              <a:t>. Μηνύματα &amp; Κάδος Αναζήτησης</a:t>
            </a:r>
            <a:endParaRPr lang="el-GR" sz="1600" dirty="0"/>
          </a:p>
        </p:txBody>
      </p:sp>
      <p:pic>
        <p:nvPicPr>
          <p:cNvPr id="3074" name="Picture 2" descr="C:\Users\asus m513ia\Documents\MerosB\pop-icons men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2971800" cy="1788815"/>
          </a:xfrm>
          <a:prstGeom prst="rect">
            <a:avLst/>
          </a:prstGeom>
          <a:noFill/>
        </p:spPr>
      </p:pic>
      <p:pic>
        <p:nvPicPr>
          <p:cNvPr id="3076" name="Picture 4" descr="C:\Users\asus m513ia\Documents\MerosB\search-b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514600"/>
            <a:ext cx="2971800" cy="1828800"/>
          </a:xfrm>
          <a:prstGeom prst="rect">
            <a:avLst/>
          </a:prstGeom>
          <a:noFill/>
        </p:spPr>
      </p:pic>
      <p:pic>
        <p:nvPicPr>
          <p:cNvPr id="3077" name="Picture 5" descr="C:\Users\asus m513ia\Documents\MerosB\pop-up κάδος απορριμάτων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876800"/>
            <a:ext cx="3048000" cy="1788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στικό">
  <a:themeElements>
    <a:clrScheme name="Αστικό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Αστικό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στ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263</Words>
  <Application>Microsoft Office PowerPoint</Application>
  <PresentationFormat>Προβολή στην οθόνη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Αστικό</vt:lpstr>
      <vt:lpstr>Διαδραστικές Τεχνολογίες</vt:lpstr>
      <vt:lpstr>Personas</vt:lpstr>
      <vt:lpstr>Cognitive Walkthrough (Expert Evaluation Method)</vt:lpstr>
      <vt:lpstr>Heuristic Evaluation (Expert Evaluation Method)</vt:lpstr>
      <vt:lpstr>Heuristic Evaluation (Expert Evaluation Method)</vt:lpstr>
      <vt:lpstr>Heuristic Evaluation (Expert Evaluation Method)</vt:lpstr>
      <vt:lpstr>User-Experience Questionnaire  (Participant Based Evaluation Method)</vt:lpstr>
      <vt:lpstr>Σχεδιασμός Εφαρμογής Τραπέζης (Prototype)</vt:lpstr>
      <vt:lpstr>Σχεδιασμός Εφαρμογής Τραπέζης (Prototype)</vt:lpstr>
      <vt:lpstr>Σχεδιασμός Εφαρμογής Τραπέζης (Prototype)</vt:lpstr>
      <vt:lpstr>ΤΕΛΟΣ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Διαδραστικές Τεχνολογίες</dc:title>
  <dc:creator>asus m513ia</dc:creator>
  <cp:lastModifiedBy>asus m513ia</cp:lastModifiedBy>
  <cp:revision>19</cp:revision>
  <dcterms:created xsi:type="dcterms:W3CDTF">2022-01-15T14:50:52Z</dcterms:created>
  <dcterms:modified xsi:type="dcterms:W3CDTF">2022-01-15T17:51:37Z</dcterms:modified>
</cp:coreProperties>
</file>