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64" r:id="rId2"/>
    <p:sldId id="265" r:id="rId3"/>
    <p:sldId id="266" r:id="rId4"/>
    <p:sldId id="267" r:id="rId5"/>
    <p:sldId id="257" r:id="rId6"/>
    <p:sldId id="256" r:id="rId7"/>
    <p:sldId id="258" r:id="rId8"/>
    <p:sldId id="259" r:id="rId9"/>
    <p:sldId id="260" r:id="rId10"/>
    <p:sldId id="261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7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5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Topics in Distributed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0475"/>
            <a:ext cx="7315200" cy="1154097"/>
          </a:xfrm>
        </p:spPr>
        <p:txBody>
          <a:bodyPr/>
          <a:lstStyle/>
          <a:p>
            <a:r>
              <a:rPr lang="en-US" dirty="0" smtClean="0"/>
              <a:t>Available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88495"/>
            <a:ext cx="7315200" cy="442086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Desktop and Web-based “Smart” Attendance Systems (implemented in FTI)</a:t>
            </a:r>
          </a:p>
          <a:p>
            <a:pPr lvl="1"/>
            <a:r>
              <a:rPr lang="en-US" dirty="0" smtClean="0"/>
              <a:t>Smart: fast processing, </a:t>
            </a:r>
            <a:r>
              <a:rPr lang="en-US" dirty="0"/>
              <a:t>r</a:t>
            </a:r>
            <a:r>
              <a:rPr lang="en-US" dirty="0" smtClean="0"/>
              <a:t>ecognized correctly, cannot be represented</a:t>
            </a:r>
          </a:p>
          <a:p>
            <a:pPr lvl="1"/>
            <a:r>
              <a:rPr lang="en-US" dirty="0" smtClean="0"/>
              <a:t>May need external device</a:t>
            </a:r>
          </a:p>
          <a:p>
            <a:pPr lvl="1"/>
            <a:r>
              <a:rPr lang="en-US" dirty="0" smtClean="0"/>
              <a:t>3 topics, with different “smart” way</a:t>
            </a:r>
          </a:p>
          <a:p>
            <a:r>
              <a:rPr lang="en-US" dirty="0" smtClean="0"/>
              <a:t>Web-based Disaster Recovery Planning in e-Business Cases</a:t>
            </a:r>
          </a:p>
          <a:p>
            <a:r>
              <a:rPr lang="en-US" dirty="0" smtClean="0"/>
              <a:t>Web-based Optimization of Machine Maintenance Scheduling</a:t>
            </a:r>
          </a:p>
          <a:p>
            <a:pPr lvl="1"/>
            <a:r>
              <a:rPr lang="en-US" dirty="0" smtClean="0"/>
              <a:t>Case study: PLN, PAM, an Industry with 24 hours operated machines</a:t>
            </a:r>
          </a:p>
          <a:p>
            <a:r>
              <a:rPr lang="en-US" dirty="0" smtClean="0"/>
              <a:t>Smart e-Commerce</a:t>
            </a:r>
          </a:p>
          <a:p>
            <a:pPr lvl="1"/>
            <a:r>
              <a:rPr lang="en-US" dirty="0" smtClean="0"/>
              <a:t>Customer </a:t>
            </a:r>
            <a:r>
              <a:rPr lang="en-US" dirty="0"/>
              <a:t>Clustering and </a:t>
            </a:r>
            <a:r>
              <a:rPr lang="en-US" dirty="0" smtClean="0"/>
              <a:t>Segmentation (marketing and product recommendation)</a:t>
            </a:r>
          </a:p>
          <a:p>
            <a:r>
              <a:rPr lang="en-US" dirty="0" smtClean="0"/>
              <a:t>Public Health System</a:t>
            </a:r>
          </a:p>
          <a:p>
            <a:r>
              <a:rPr lang="en-US" dirty="0" smtClean="0"/>
              <a:t>Students’ Proposed Cases</a:t>
            </a:r>
          </a:p>
        </p:txBody>
      </p:sp>
    </p:spTree>
    <p:extLst>
      <p:ext uri="{BB962C8B-B14F-4D97-AF65-F5344CB8AC3E}">
        <p14:creationId xmlns:p14="http://schemas.microsoft.com/office/powerpoint/2010/main" val="197739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I (</a:t>
            </a:r>
            <a:r>
              <a:rPr lang="en-US" dirty="0" err="1" smtClean="0"/>
              <a:t>Kumpul</a:t>
            </a:r>
            <a:r>
              <a:rPr lang="en-US" dirty="0" smtClean="0"/>
              <a:t>: 31-08-2016)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dirty="0" smtClean="0"/>
              <a:t> ide </a:t>
            </a:r>
            <a:r>
              <a:rPr lang="en-US" dirty="0" err="1" smtClean="0"/>
              <a:t>topik</a:t>
            </a:r>
            <a:r>
              <a:rPr lang="en-US" dirty="0" smtClean="0"/>
              <a:t>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sinopsis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endParaRPr lang="en-US" dirty="0" smtClean="0"/>
          </a:p>
          <a:p>
            <a:pPr lvl="1"/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endParaRPr lang="en-US" dirty="0" smtClean="0"/>
          </a:p>
          <a:p>
            <a:pPr lvl="1"/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/>
              <a:t>C</a:t>
            </a:r>
            <a:r>
              <a:rPr lang="en-US" dirty="0" err="1" smtClean="0"/>
              <a:t>ontoh</a:t>
            </a:r>
            <a:r>
              <a:rPr lang="en-US" dirty="0" smtClean="0"/>
              <a:t> di slide 7 &amp; slide 8</a:t>
            </a:r>
          </a:p>
          <a:p>
            <a:pPr lvl="1"/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endParaRPr lang="en-US" dirty="0"/>
          </a:p>
          <a:p>
            <a:pPr lvl="1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9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6755"/>
            <a:ext cx="7315200" cy="1154097"/>
          </a:xfrm>
        </p:spPr>
        <p:txBody>
          <a:bodyPr/>
          <a:lstStyle/>
          <a:p>
            <a:r>
              <a:rPr lang="en-US" dirty="0" smtClean="0"/>
              <a:t>Learning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21055"/>
            <a:ext cx="7315200" cy="43883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Student Centered Learning</a:t>
            </a:r>
          </a:p>
          <a:p>
            <a:pPr lvl="1"/>
            <a:r>
              <a:rPr lang="en-US" dirty="0" smtClean="0"/>
              <a:t>Lecturer as Supervisor: giving recommendations or ideas on topics, assisting, monitoring, evaluating, and proposing improvement on the topics.</a:t>
            </a:r>
          </a:p>
          <a:p>
            <a:pPr lvl="1"/>
            <a:r>
              <a:rPr lang="en-US" dirty="0" smtClean="0"/>
              <a:t>Discussion: Lecturer with Students, Students with Students</a:t>
            </a:r>
          </a:p>
          <a:p>
            <a:pPr lvl="1"/>
            <a:r>
              <a:rPr lang="en-US" dirty="0" smtClean="0"/>
              <a:t>Student Presentation and reporting:</a:t>
            </a:r>
          </a:p>
          <a:p>
            <a:pPr lvl="2"/>
            <a:r>
              <a:rPr lang="en-US" dirty="0" smtClean="0"/>
              <a:t>Mid Term Exam (UTS): Chapter I and III</a:t>
            </a:r>
          </a:p>
          <a:p>
            <a:pPr lvl="2"/>
            <a:r>
              <a:rPr lang="en-US" dirty="0" smtClean="0"/>
              <a:t>Final Term Exam (UAS): Chapter I, II, and III</a:t>
            </a:r>
          </a:p>
          <a:p>
            <a:pPr lvl="1"/>
            <a:r>
              <a:rPr lang="en-US" dirty="0" smtClean="0"/>
              <a:t>Independent Task:</a:t>
            </a:r>
          </a:p>
          <a:p>
            <a:pPr lvl="2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Design</a:t>
            </a:r>
            <a:endParaRPr lang="en-US" dirty="0" smtClean="0"/>
          </a:p>
          <a:p>
            <a:pPr lvl="2"/>
            <a:r>
              <a:rPr lang="en-US" dirty="0" smtClean="0"/>
              <a:t>Reporting &amp; 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76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: </a:t>
            </a:r>
            <a:r>
              <a:rPr lang="en-US" dirty="0" smtClean="0"/>
              <a:t>25%</a:t>
            </a:r>
            <a:endParaRPr lang="en-US" dirty="0" smtClean="0"/>
          </a:p>
          <a:p>
            <a:pPr lvl="1"/>
            <a:r>
              <a:rPr lang="en-US" dirty="0" smtClean="0"/>
              <a:t>Reporting progress related to given tasks</a:t>
            </a:r>
          </a:p>
          <a:p>
            <a:r>
              <a:rPr lang="en-US" dirty="0" smtClean="0"/>
              <a:t>Mid Term Exam: </a:t>
            </a:r>
            <a:r>
              <a:rPr lang="en-US" dirty="0" smtClean="0"/>
              <a:t>35%</a:t>
            </a:r>
            <a:endParaRPr lang="en-US" dirty="0" smtClean="0"/>
          </a:p>
          <a:p>
            <a:pPr lvl="1"/>
            <a:r>
              <a:rPr lang="en-US" dirty="0" smtClean="0"/>
              <a:t>Presenting and reporting (hardcopy) on Chapter I and III of Bachelor’s Thesis Proposal</a:t>
            </a:r>
          </a:p>
          <a:p>
            <a:r>
              <a:rPr lang="en-US" dirty="0" smtClean="0"/>
              <a:t>Final Term Exam: 40%</a:t>
            </a:r>
          </a:p>
          <a:p>
            <a:pPr lvl="1"/>
            <a:r>
              <a:rPr lang="en-US" dirty="0"/>
              <a:t>Presenting and reporting (hardcopy) on Chapter </a:t>
            </a:r>
            <a:r>
              <a:rPr lang="en-US" dirty="0" smtClean="0"/>
              <a:t>I, II and </a:t>
            </a:r>
            <a:r>
              <a:rPr lang="en-US" dirty="0"/>
              <a:t>III of Bachelor’s Thesis </a:t>
            </a:r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9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8317"/>
            <a:ext cx="7315200" cy="1154097"/>
          </a:xfrm>
        </p:spPr>
        <p:txBody>
          <a:bodyPr/>
          <a:lstStyle/>
          <a:p>
            <a:r>
              <a:rPr lang="en-US" dirty="0" smtClean="0"/>
              <a:t>Targets: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16842"/>
            <a:ext cx="7315200" cy="4822603"/>
          </a:xfrm>
        </p:spPr>
        <p:txBody>
          <a:bodyPr>
            <a:normAutofit fontScale="70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Introduction and Topic Brainstorming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Topic Discussion (synopsis)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Chapter I (Draft)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Chapter I (Revision)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Chapter </a:t>
            </a:r>
            <a:r>
              <a:rPr lang="en-US" dirty="0" smtClean="0"/>
              <a:t>III (Draft) – Planning &amp; Analysis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Chapter III (Draft) - Design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Chapter III (Revision)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Chapter </a:t>
            </a:r>
            <a:r>
              <a:rPr lang="en-US" dirty="0" smtClean="0"/>
              <a:t>I and III (Final) &amp; Slide Presentation (Draft)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Method/Tools/Library Discussion I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Method/Tools/Library </a:t>
            </a:r>
            <a:r>
              <a:rPr lang="en-US" dirty="0" smtClean="0"/>
              <a:t>Discussion II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Chapter </a:t>
            </a:r>
            <a:r>
              <a:rPr lang="en-US" dirty="0"/>
              <a:t>II (Draft </a:t>
            </a:r>
            <a:r>
              <a:rPr lang="en-US" dirty="0" smtClean="0"/>
              <a:t>I)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Chapter </a:t>
            </a:r>
            <a:r>
              <a:rPr lang="en-US" dirty="0"/>
              <a:t>II (Draft II)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Chapter </a:t>
            </a:r>
            <a:r>
              <a:rPr lang="en-US" dirty="0"/>
              <a:t>II (Revision)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Chapter I</a:t>
            </a:r>
            <a:r>
              <a:rPr lang="en-US" dirty="0"/>
              <a:t>, II, and III (Final) &amp; Slide Presentation (Draft)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6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-4587"/>
            <a:ext cx="7617015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“e-Business”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2650"/>
            <a:ext cx="7315200" cy="48767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e-Business: business process in a company (enterprise, retail store, distributor, </a:t>
            </a:r>
            <a:r>
              <a:rPr lang="en-US" dirty="0" err="1" smtClean="0"/>
              <a:t>etc</a:t>
            </a:r>
            <a:r>
              <a:rPr lang="en-US" dirty="0" smtClean="0"/>
              <a:t>), industry, organization, government and others, transformed into e-business system </a:t>
            </a:r>
          </a:p>
          <a:p>
            <a:pPr lvl="1"/>
            <a:r>
              <a:rPr lang="en-US" dirty="0" smtClean="0"/>
              <a:t>Business</a:t>
            </a:r>
            <a:r>
              <a:rPr lang="en-US" dirty="0"/>
              <a:t> Process: as a set of activities and tasks that, once completed, will accomplish an organizational goal</a:t>
            </a:r>
          </a:p>
          <a:p>
            <a:pPr lvl="1"/>
            <a:r>
              <a:rPr lang="en-US" dirty="0" smtClean="0"/>
              <a:t>e-Business System is a </a:t>
            </a:r>
            <a:r>
              <a:rPr lang="en-US" dirty="0"/>
              <a:t>set of online </a:t>
            </a:r>
            <a:r>
              <a:rPr lang="en-US" dirty="0" smtClean="0"/>
              <a:t>technologies, equipment, program(s), and tools </a:t>
            </a:r>
            <a:r>
              <a:rPr lang="en-US" dirty="0" smtClean="0"/>
              <a:t>to </a:t>
            </a:r>
            <a:r>
              <a:rPr lang="en-US" dirty="0"/>
              <a:t>conduct </a:t>
            </a:r>
            <a:r>
              <a:rPr lang="en-US" dirty="0" smtClean="0"/>
              <a:t>business process </a:t>
            </a:r>
            <a:r>
              <a:rPr lang="en-US" dirty="0"/>
              <a:t>via the </a:t>
            </a:r>
            <a:r>
              <a:rPr lang="en-US" dirty="0" smtClean="0"/>
              <a:t>Internet.</a:t>
            </a:r>
          </a:p>
          <a:p>
            <a:r>
              <a:rPr lang="en-US" dirty="0" smtClean="0"/>
              <a:t>Distributed Application: software that executes on two or more computers in a network. It is part of Distribution Systems in terms of software, which can be in the following types:</a:t>
            </a:r>
          </a:p>
          <a:p>
            <a:pPr lvl="1"/>
            <a:r>
              <a:rPr lang="en-US" dirty="0" smtClean="0"/>
              <a:t>Client/Server: www</a:t>
            </a:r>
          </a:p>
          <a:p>
            <a:pPr lvl="1"/>
            <a:r>
              <a:rPr lang="en-US" dirty="0" smtClean="0"/>
              <a:t>Peer-to-Peer (P2P): </a:t>
            </a:r>
            <a:r>
              <a:rPr lang="en-US" dirty="0" err="1" smtClean="0"/>
              <a:t>BitTorrent</a:t>
            </a:r>
            <a:r>
              <a:rPr lang="en-US" dirty="0" smtClean="0"/>
              <a:t> and </a:t>
            </a:r>
            <a:r>
              <a:rPr lang="en-US" dirty="0" smtClean="0"/>
              <a:t>File/Data </a:t>
            </a:r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Both (Client/Server and P2P)</a:t>
            </a:r>
          </a:p>
        </p:txBody>
      </p:sp>
    </p:spTree>
    <p:extLst>
      <p:ext uri="{BB962C8B-B14F-4D97-AF65-F5344CB8AC3E}">
        <p14:creationId xmlns:p14="http://schemas.microsoft.com/office/powerpoint/2010/main" val="65800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CONTOH KASUS UNTUK TOPICS IN DISTRIBUTED APPLICTIONS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e-Forum, e-Questionnaire, e-Voting for Student Organization</a:t>
            </a:r>
          </a:p>
          <a:p>
            <a:r>
              <a:rPr lang="en-US" dirty="0" smtClean="0"/>
              <a:t>Selling Transaction and Inventory of a Retail Store</a:t>
            </a:r>
          </a:p>
        </p:txBody>
      </p:sp>
    </p:spTree>
    <p:extLst>
      <p:ext uri="{BB962C8B-B14F-4D97-AF65-F5344CB8AC3E}">
        <p14:creationId xmlns:p14="http://schemas.microsoft.com/office/powerpoint/2010/main" val="314090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953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Selling Transaction and Inventory of a Retail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1557867" y="2133627"/>
            <a:ext cx="1727200" cy="99906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Selling Transaction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5350933" y="2133627"/>
            <a:ext cx="1727200" cy="99906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85067" y="2590828"/>
            <a:ext cx="2065866" cy="338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9859" y="345442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QR-Code Reader for scanning retail products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Point of Sale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2926" y="3463358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QR-Code Generator for retail product Information Label (code, name, price, etc.)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QR-Code Reader for scanning retail products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Placement of retail products on shelves (Planogram)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372530" y="2777084"/>
            <a:ext cx="1405459" cy="677306"/>
          </a:xfrm>
          <a:prstGeom prst="ca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Database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6477001" y="1828857"/>
            <a:ext cx="1405459" cy="677306"/>
          </a:xfrm>
          <a:prstGeom prst="ca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1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3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e-Forum, e-Questionnaire, e-</a:t>
            </a:r>
            <a:r>
              <a:rPr lang="en-US" dirty="0" smtClean="0"/>
              <a:t>Voting </a:t>
            </a:r>
            <a:r>
              <a:rPr lang="en-US" smtClean="0"/>
              <a:t>for Student </a:t>
            </a:r>
            <a:r>
              <a:rPr lang="en-US" dirty="0"/>
              <a:t>Organization</a:t>
            </a:r>
          </a:p>
        </p:txBody>
      </p:sp>
      <p:sp>
        <p:nvSpPr>
          <p:cNvPr id="3" name="Cube 2"/>
          <p:cNvSpPr/>
          <p:nvPr/>
        </p:nvSpPr>
        <p:spPr>
          <a:xfrm>
            <a:off x="1953846" y="2421466"/>
            <a:ext cx="1507067" cy="1778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42101" y="2624665"/>
            <a:ext cx="1540933" cy="1439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e-Voting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(on site) using Fingerprint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990592" y="3860813"/>
            <a:ext cx="1405459" cy="677306"/>
          </a:xfrm>
          <a:prstGeom prst="can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6524" y="1930404"/>
            <a:ext cx="2099733" cy="9821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e-Voting (online)</a:t>
            </a:r>
          </a:p>
          <a:p>
            <a:pPr algn="ctr"/>
            <a:r>
              <a:rPr lang="en-US" dirty="0" smtClean="0"/>
              <a:t>e-forum</a:t>
            </a:r>
          </a:p>
          <a:p>
            <a:pPr algn="ctr"/>
            <a:r>
              <a:rPr lang="en-US" dirty="0" smtClean="0"/>
              <a:t>e-questionnaire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3471322" y="4373143"/>
            <a:ext cx="3166533" cy="1100661"/>
          </a:xfrm>
          <a:prstGeom prst="cloudCallout">
            <a:avLst>
              <a:gd name="adj1" fmla="val -25833"/>
              <a:gd name="adj2" fmla="val 2708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 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5" idx="2"/>
            <a:endCxn id="8" idx="2"/>
          </p:cNvCxnSpPr>
          <p:nvPr/>
        </p:nvCxnSpPr>
        <p:spPr>
          <a:xfrm rot="5400000">
            <a:off x="6544155" y="4155060"/>
            <a:ext cx="859475" cy="6773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4"/>
            <a:endCxn id="8" idx="1"/>
          </p:cNvCxnSpPr>
          <p:nvPr/>
        </p:nvCxnSpPr>
        <p:spPr>
          <a:xfrm>
            <a:off x="3084146" y="3498849"/>
            <a:ext cx="1970443" cy="1973783"/>
          </a:xfrm>
          <a:prstGeom prst="bentConnector4">
            <a:avLst>
              <a:gd name="adj1" fmla="val 264"/>
              <a:gd name="adj2" fmla="val 111582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3438760" y="3098796"/>
            <a:ext cx="3166533" cy="11006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Interchange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(REST with JSON)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5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General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and Mobile Applications includes data interchange and e-Business process</a:t>
            </a:r>
          </a:p>
          <a:p>
            <a:r>
              <a:rPr lang="en-US" dirty="0" smtClean="0"/>
              <a:t>Web-based with Applied Data Mining or Neural Network and Fuzzy Logic: business transactions (selling, employee performance, marketing, etc.)</a:t>
            </a:r>
          </a:p>
          <a:p>
            <a:r>
              <a:rPr lang="en-US" dirty="0" smtClean="0"/>
              <a:t>Web-based with Applied Optimization: scheduling (production, transportation, employee working shift,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729</Words>
  <Application>Microsoft Macintosh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Topics in Distributed Applications</vt:lpstr>
      <vt:lpstr>Learning Method</vt:lpstr>
      <vt:lpstr>Grading</vt:lpstr>
      <vt:lpstr>Targets:</vt:lpstr>
      <vt:lpstr>Distributed “e-Business” Application</vt:lpstr>
      <vt:lpstr>CONTOH KASUS UNTUK TOPICS IN DISTRIBUTED APPLICTIONS</vt:lpstr>
      <vt:lpstr>Selling Transaction and Inventory of a Retail Store</vt:lpstr>
      <vt:lpstr>e-Forum, e-Questionnaire, e-Voting for Student Organization</vt:lpstr>
      <vt:lpstr>Current General Topics</vt:lpstr>
      <vt:lpstr>Available Topics</vt:lpstr>
      <vt:lpstr>Tugas I (Kumpul: 31-08-2016)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KASUS UNTUK TOPICS IN DISTRIBUTED APPLICTIONS</dc:title>
  <dc:creator>lely</dc:creator>
  <cp:lastModifiedBy>lely</cp:lastModifiedBy>
  <cp:revision>101</cp:revision>
  <dcterms:created xsi:type="dcterms:W3CDTF">2015-02-26T00:43:04Z</dcterms:created>
  <dcterms:modified xsi:type="dcterms:W3CDTF">2016-08-24T07:33:57Z</dcterms:modified>
</cp:coreProperties>
</file>