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64" r:id="rId2"/>
    <p:sldId id="265" r:id="rId3"/>
    <p:sldId id="271" r:id="rId4"/>
    <p:sldId id="266" r:id="rId5"/>
    <p:sldId id="267" r:id="rId6"/>
    <p:sldId id="268" r:id="rId7"/>
    <p:sldId id="269" r:id="rId8"/>
    <p:sldId id="270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F1E85-FF1B-1040-A24F-DF43FD68CC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03E-EC7B-E74E-93C1-5986C022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E03E-EC7B-E74E-93C1-5986C0227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Distributed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Bab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680310"/>
          </a:xfrm>
        </p:spPr>
        <p:txBody>
          <a:bodyPr/>
          <a:lstStyle/>
          <a:p>
            <a:r>
              <a:rPr lang="en-US" dirty="0" smtClean="0"/>
              <a:t>DFD</a:t>
            </a:r>
            <a:br>
              <a:rPr lang="en-US" dirty="0" smtClean="0"/>
            </a:br>
            <a:r>
              <a:rPr lang="en-US" dirty="0" smtClean="0"/>
              <a:t>- Level 1 Proses 2.0 -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1561815" y="3542417"/>
            <a:ext cx="1762544" cy="17625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e-Voting online (Web)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4610373" y="3365699"/>
            <a:ext cx="1762544" cy="1762544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2.1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</a:rPr>
              <a:t>Kirim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Terima</a:t>
            </a:r>
            <a:r>
              <a:rPr lang="en-US" dirty="0">
                <a:solidFill>
                  <a:srgbClr val="FFFFFF"/>
                </a:solidFill>
              </a:rPr>
              <a:t> via REST </a:t>
            </a:r>
            <a:r>
              <a:rPr lang="en-US" dirty="0" smtClean="0">
                <a:solidFill>
                  <a:srgbClr val="FFFFFF"/>
                </a:solidFill>
              </a:rPr>
              <a:t>(Desktop)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4846" y="2924421"/>
            <a:ext cx="1743389" cy="830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Faculty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(BINMA)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5480" y="5674479"/>
            <a:ext cx="1695157" cy="61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BEM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9" name="Elbow Connector 98"/>
          <p:cNvCxnSpPr>
            <a:stCxn id="97" idx="0"/>
            <a:endCxn id="95" idx="0"/>
          </p:cNvCxnSpPr>
          <p:nvPr/>
        </p:nvCxnSpPr>
        <p:spPr>
          <a:xfrm rot="16200000" flipH="1">
            <a:off x="1395816" y="2495146"/>
            <a:ext cx="617996" cy="1476546"/>
          </a:xfrm>
          <a:prstGeom prst="bentConnector3">
            <a:avLst>
              <a:gd name="adj1" fmla="val -369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8" idx="0"/>
            <a:endCxn id="95" idx="3"/>
          </p:cNvCxnSpPr>
          <p:nvPr/>
        </p:nvCxnSpPr>
        <p:spPr>
          <a:xfrm rot="5400000" flipH="1" flipV="1">
            <a:off x="1172678" y="5027224"/>
            <a:ext cx="627637" cy="6668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5" idx="2"/>
            <a:endCxn id="97" idx="2"/>
          </p:cNvCxnSpPr>
          <p:nvPr/>
        </p:nvCxnSpPr>
        <p:spPr>
          <a:xfrm rot="10800000">
            <a:off x="966541" y="3754457"/>
            <a:ext cx="595274" cy="669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5" idx="4"/>
            <a:endCxn id="98" idx="2"/>
          </p:cNvCxnSpPr>
          <p:nvPr/>
        </p:nvCxnSpPr>
        <p:spPr>
          <a:xfrm rot="5400000">
            <a:off x="1304027" y="5153993"/>
            <a:ext cx="988093" cy="1290028"/>
          </a:xfrm>
          <a:prstGeom prst="bentConnector3">
            <a:avLst>
              <a:gd name="adj1" fmla="val 1231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35764" y="5351314"/>
            <a:ext cx="258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etua</a:t>
            </a:r>
            <a:r>
              <a:rPr lang="en-US" dirty="0" smtClean="0"/>
              <a:t> DPM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903" y="4051683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3539" y="5002740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BEM </a:t>
            </a:r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528746" y="2411250"/>
            <a:ext cx="1432225" cy="610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Mahasiswa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172473" y="5513728"/>
            <a:ext cx="1494867" cy="779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DPM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5" name="Elbow Connector 114"/>
          <p:cNvCxnSpPr>
            <a:endCxn id="95" idx="0"/>
          </p:cNvCxnSpPr>
          <p:nvPr/>
        </p:nvCxnSpPr>
        <p:spPr>
          <a:xfrm rot="10800000" flipV="1">
            <a:off x="2443087" y="2719367"/>
            <a:ext cx="2085660" cy="8230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4" idx="1"/>
            <a:endCxn id="95" idx="5"/>
          </p:cNvCxnSpPr>
          <p:nvPr/>
        </p:nvCxnSpPr>
        <p:spPr>
          <a:xfrm rot="10800000">
            <a:off x="3066241" y="5046843"/>
            <a:ext cx="2106233" cy="8565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5" idx="7"/>
          </p:cNvCxnSpPr>
          <p:nvPr/>
        </p:nvCxnSpPr>
        <p:spPr>
          <a:xfrm rot="5400000" flipH="1" flipV="1">
            <a:off x="3449089" y="2639253"/>
            <a:ext cx="778435" cy="15441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4" idx="2"/>
            <a:endCxn id="95" idx="4"/>
          </p:cNvCxnSpPr>
          <p:nvPr/>
        </p:nvCxnSpPr>
        <p:spPr>
          <a:xfrm rot="5400000" flipH="1">
            <a:off x="3687450" y="4060598"/>
            <a:ext cx="988093" cy="3476820"/>
          </a:xfrm>
          <a:prstGeom prst="bentConnector3">
            <a:avLst>
              <a:gd name="adj1" fmla="val -23135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6368" y="235021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572450" y="2375084"/>
            <a:ext cx="198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&amp; Password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873884" y="2686808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10556" y="6150437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cxnSp>
        <p:nvCxnSpPr>
          <p:cNvPr id="136" name="Elbow Connector 135"/>
          <p:cNvCxnSpPr>
            <a:endCxn id="96" idx="1"/>
          </p:cNvCxnSpPr>
          <p:nvPr/>
        </p:nvCxnSpPr>
        <p:spPr>
          <a:xfrm flipV="1">
            <a:off x="3180207" y="3623818"/>
            <a:ext cx="1688285" cy="228319"/>
          </a:xfrm>
          <a:prstGeom prst="bentConnector4">
            <a:avLst>
              <a:gd name="adj1" fmla="val 45249"/>
              <a:gd name="adj2" fmla="val 184827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22702" y="354241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voting </a:t>
            </a:r>
          </a:p>
          <a:p>
            <a:r>
              <a:rPr lang="en-US" dirty="0" smtClean="0"/>
              <a:t>onsite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3244650" y="4076831"/>
            <a:ext cx="166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 &amp; </a:t>
            </a:r>
            <a:r>
              <a:rPr lang="en-US" dirty="0" err="1" smtClean="0"/>
              <a:t>calon</a:t>
            </a:r>
            <a:r>
              <a:rPr lang="en-US" dirty="0"/>
              <a:t> </a:t>
            </a:r>
            <a:r>
              <a:rPr lang="en-US" dirty="0" err="1" smtClean="0"/>
              <a:t>ketua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5928812" y="23750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</a:t>
            </a:r>
            <a:endParaRPr lang="en-US" dirty="0"/>
          </a:p>
        </p:txBody>
      </p:sp>
      <p:cxnSp>
        <p:nvCxnSpPr>
          <p:cNvPr id="181" name="Elbow Connector 180"/>
          <p:cNvCxnSpPr>
            <a:stCxn id="57" idx="2"/>
            <a:endCxn id="114" idx="3"/>
          </p:cNvCxnSpPr>
          <p:nvPr/>
        </p:nvCxnSpPr>
        <p:spPr>
          <a:xfrm rot="10800000" flipV="1">
            <a:off x="6667340" y="5674479"/>
            <a:ext cx="681554" cy="2289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602955" y="5291780"/>
            <a:ext cx="116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voting </a:t>
            </a:r>
          </a:p>
          <a:p>
            <a:r>
              <a:rPr lang="en-US" dirty="0" smtClean="0"/>
              <a:t>onsite</a:t>
            </a:r>
            <a:endParaRPr lang="en-US" dirty="0"/>
          </a:p>
        </p:txBody>
      </p:sp>
      <p:cxnSp>
        <p:nvCxnSpPr>
          <p:cNvPr id="20" name="Elbow Connector 19"/>
          <p:cNvCxnSpPr>
            <a:stCxn id="95" idx="6"/>
            <a:endCxn id="96" idx="2"/>
          </p:cNvCxnSpPr>
          <p:nvPr/>
        </p:nvCxnSpPr>
        <p:spPr>
          <a:xfrm flipV="1">
            <a:off x="3324359" y="4246971"/>
            <a:ext cx="1286014" cy="1767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88335" y="1838096"/>
            <a:ext cx="1896643" cy="1762544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2.2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Register &amp; Scan Fingerprint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Elbow Connector 21"/>
          <p:cNvCxnSpPr>
            <a:stCxn id="113" idx="3"/>
            <a:endCxn id="51" idx="2"/>
          </p:cNvCxnSpPr>
          <p:nvPr/>
        </p:nvCxnSpPr>
        <p:spPr>
          <a:xfrm>
            <a:off x="5960971" y="2716676"/>
            <a:ext cx="1227364" cy="26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48894" y="4793208"/>
            <a:ext cx="1762544" cy="1762544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2.3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Voting Onsite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Elbow Connector 26"/>
          <p:cNvCxnSpPr>
            <a:stCxn id="51" idx="5"/>
            <a:endCxn id="57" idx="0"/>
          </p:cNvCxnSpPr>
          <p:nvPr/>
        </p:nvCxnSpPr>
        <p:spPr>
          <a:xfrm rot="5400000">
            <a:off x="7793351" y="3779337"/>
            <a:ext cx="1450687" cy="5770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71474" y="4359631"/>
            <a:ext cx="850348" cy="422301"/>
            <a:chOff x="3729948" y="6258949"/>
            <a:chExt cx="850348" cy="42230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29948" y="6271650"/>
              <a:ext cx="85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voting</a:t>
              </a:r>
              <a:endParaRPr lang="en-US" i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12929" y="3700432"/>
            <a:ext cx="850348" cy="422301"/>
            <a:chOff x="3729948" y="6258949"/>
            <a:chExt cx="850348" cy="42230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29948" y="6271650"/>
              <a:ext cx="85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calon</a:t>
              </a:r>
              <a:endParaRPr lang="en-US" i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24509" y="2989589"/>
            <a:ext cx="987973" cy="422301"/>
            <a:chOff x="3729947" y="6258949"/>
            <a:chExt cx="987973" cy="422301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9947" y="6271651"/>
              <a:ext cx="9879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err="1" smtClean="0"/>
                <a:t>Mahasiswa</a:t>
              </a:r>
              <a:endParaRPr lang="en-US" sz="1300" i="1" dirty="0"/>
            </a:p>
          </p:txBody>
        </p:sp>
      </p:grpSp>
      <p:cxnSp>
        <p:nvCxnSpPr>
          <p:cNvPr id="29" name="Elbow Connector 28"/>
          <p:cNvCxnSpPr>
            <a:stCxn id="57" idx="1"/>
            <a:endCxn id="63" idx="3"/>
          </p:cNvCxnSpPr>
          <p:nvPr/>
        </p:nvCxnSpPr>
        <p:spPr>
          <a:xfrm rot="16200000" flipV="1">
            <a:off x="7267254" y="4711567"/>
            <a:ext cx="494329" cy="18519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3" idx="1"/>
            <a:endCxn id="96" idx="5"/>
          </p:cNvCxnSpPr>
          <p:nvPr/>
        </p:nvCxnSpPr>
        <p:spPr>
          <a:xfrm rot="10800000" flipV="1">
            <a:off x="6114798" y="4556998"/>
            <a:ext cx="456676" cy="313126"/>
          </a:xfrm>
          <a:prstGeom prst="bentConnector4">
            <a:avLst>
              <a:gd name="adj1" fmla="val 21739"/>
              <a:gd name="adj2" fmla="val 25543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1" idx="1"/>
            <a:endCxn id="96" idx="0"/>
          </p:cNvCxnSpPr>
          <p:nvPr/>
        </p:nvCxnSpPr>
        <p:spPr>
          <a:xfrm rot="10800000" flipV="1">
            <a:off x="5491645" y="3148485"/>
            <a:ext cx="632864" cy="2172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7" idx="3"/>
          </p:cNvCxnSpPr>
          <p:nvPr/>
        </p:nvCxnSpPr>
        <p:spPr>
          <a:xfrm>
            <a:off x="7863277" y="3897799"/>
            <a:ext cx="179698" cy="88413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6488260" y="3495108"/>
            <a:ext cx="1458233" cy="1291800"/>
          </a:xfrm>
          <a:prstGeom prst="bentConnector3">
            <a:avLst>
              <a:gd name="adj1" fmla="val 5558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1" idx="3"/>
          </p:cNvCxnSpPr>
          <p:nvPr/>
        </p:nvCxnSpPr>
        <p:spPr>
          <a:xfrm rot="5400000" flipH="1">
            <a:off x="7147878" y="3024308"/>
            <a:ext cx="194037" cy="442391"/>
          </a:xfrm>
          <a:prstGeom prst="bentConnector4">
            <a:avLst>
              <a:gd name="adj1" fmla="val -117813"/>
              <a:gd name="adj2" fmla="val 55631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42975" y="3707499"/>
            <a:ext cx="1042003" cy="65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validasi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3.1.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smtClean="0"/>
              <a:t>3.1.1.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 smtClean="0"/>
          </a:p>
          <a:p>
            <a:pPr lvl="1"/>
            <a:r>
              <a:rPr lang="en-US" dirty="0" smtClean="0"/>
              <a:t>3.1.2.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3.2.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Pembuatan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Laporan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Akhir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proposal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perlu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dibuat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[…].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di [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]. </a:t>
            </a:r>
          </a:p>
          <a:p>
            <a:r>
              <a:rPr lang="en-US" dirty="0" smtClean="0"/>
              <a:t>Proses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smtClean="0"/>
              <a:t>SDLC model […].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[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2506"/>
            <a:ext cx="7315200" cy="1154097"/>
          </a:xfrm>
        </p:spPr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7816"/>
            <a:ext cx="7315200" cy="45462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3.1.1.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“</a:t>
            </a:r>
            <a:r>
              <a:rPr lang="en-US" dirty="0" err="1" smtClean="0"/>
              <a:t>Kasus</a:t>
            </a:r>
            <a:r>
              <a:rPr lang="en-US" dirty="0" smtClean="0"/>
              <a:t>” (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entang</a:t>
            </a:r>
            <a:r>
              <a:rPr lang="en-US" dirty="0" smtClean="0"/>
              <a:t> “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r>
              <a:rPr lang="en-US" dirty="0" smtClean="0"/>
              <a:t> (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disurvei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dirty="0" err="1" smtClean="0"/>
              <a:t>permintaan</a:t>
            </a:r>
            <a:r>
              <a:rPr lang="en-US" dirty="0" smtClean="0"/>
              <a:t>),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 smtClean="0"/>
          </a:p>
          <a:p>
            <a:pPr lvl="1"/>
            <a:r>
              <a:rPr lang="en-US" dirty="0" err="1" smtClean="0"/>
              <a:t>Sejumah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 di proposal (</a:t>
            </a:r>
            <a:r>
              <a:rPr lang="en-US" dirty="0" err="1" smtClean="0"/>
              <a:t>kaitkan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trend)</a:t>
            </a:r>
          </a:p>
          <a:p>
            <a:r>
              <a:rPr lang="en-US" dirty="0" smtClean="0"/>
              <a:t>3.1.2.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endParaRPr lang="en-US" dirty="0" smtClean="0"/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gratis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berbayar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cakupannya</a:t>
            </a:r>
            <a:r>
              <a:rPr lang="en-US" dirty="0" smtClean="0"/>
              <a:t> minimal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komersial</a:t>
            </a:r>
            <a:r>
              <a:rPr lang="en-US" dirty="0" smtClean="0"/>
              <a:t> yang </a:t>
            </a:r>
            <a:r>
              <a:rPr lang="en-US" dirty="0" err="1" smtClean="0"/>
              <a:t>fitur-fiturnya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diadopsi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ditiru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diadopsi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3.1.3.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endParaRPr lang="en-US" dirty="0" smtClean="0"/>
          </a:p>
          <a:p>
            <a:pPr lvl="1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(Developer </a:t>
            </a:r>
            <a:r>
              <a:rPr lang="en-US" dirty="0" err="1" smtClean="0"/>
              <a:t>dan</a:t>
            </a:r>
            <a:r>
              <a:rPr lang="en-US" dirty="0" smtClean="0"/>
              <a:t> End User)</a:t>
            </a:r>
          </a:p>
          <a:p>
            <a:pPr lvl="1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(Developer </a:t>
            </a:r>
            <a:r>
              <a:rPr lang="en-US" dirty="0" err="1" smtClean="0"/>
              <a:t>dan</a:t>
            </a:r>
            <a:r>
              <a:rPr lang="en-US" dirty="0" smtClean="0"/>
              <a:t> End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3.1.2.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11777"/>
            <a:ext cx="7662864" cy="44119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3.1.2.1.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 smtClean="0"/>
          </a:p>
          <a:p>
            <a:r>
              <a:rPr lang="en-US" dirty="0" smtClean="0"/>
              <a:t>3.1.2.2. </a:t>
            </a:r>
            <a:r>
              <a:rPr lang="en-US" dirty="0" err="1" smtClean="0"/>
              <a:t>Rancangan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Data Flow Diagram </a:t>
            </a:r>
          </a:p>
          <a:p>
            <a:r>
              <a:rPr lang="en-US" dirty="0" smtClean="0"/>
              <a:t>3.1.2.3. </a:t>
            </a:r>
            <a:r>
              <a:rPr lang="en-US" dirty="0" err="1" smtClean="0"/>
              <a:t>Rancangan</a:t>
            </a:r>
            <a:r>
              <a:rPr lang="en-US" dirty="0" smtClean="0"/>
              <a:t> Basis Data</a:t>
            </a:r>
          </a:p>
          <a:p>
            <a:pPr lvl="1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dirty="0" smtClean="0"/>
              <a:t>3.1.2.4.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lvl="1"/>
            <a:r>
              <a:rPr lang="en-US" dirty="0" err="1" smtClean="0"/>
              <a:t>Dijelaskan</a:t>
            </a:r>
            <a:r>
              <a:rPr lang="en-US" dirty="0" smtClean="0"/>
              <a:t> per </a:t>
            </a:r>
            <a:r>
              <a:rPr lang="en-US" dirty="0" err="1" smtClean="0"/>
              <a:t>modul</a:t>
            </a:r>
            <a:r>
              <a:rPr lang="en-US" dirty="0" smtClean="0"/>
              <a:t> (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minimal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web -&gt;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mobile -&gt; Form di </a:t>
            </a:r>
            <a:r>
              <a:rPr lang="en-US" dirty="0" err="1" smtClean="0"/>
              <a:t>ukuran</a:t>
            </a:r>
            <a:r>
              <a:rPr lang="en-US" dirty="0" smtClean="0"/>
              <a:t> minimal </a:t>
            </a:r>
            <a:r>
              <a:rPr lang="en-US" dirty="0" err="1" smtClean="0"/>
              <a:t>layar</a:t>
            </a:r>
            <a:r>
              <a:rPr lang="en-US" dirty="0" smtClean="0"/>
              <a:t> mobile</a:t>
            </a:r>
          </a:p>
          <a:p>
            <a:pPr lvl="1"/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desktop -&gt; Form</a:t>
            </a:r>
          </a:p>
        </p:txBody>
      </p:sp>
    </p:spTree>
    <p:extLst>
      <p:ext uri="{BB962C8B-B14F-4D97-AF65-F5344CB8AC3E}">
        <p14:creationId xmlns:p14="http://schemas.microsoft.com/office/powerpoint/2010/main" val="78103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-Right Arrow 10"/>
          <p:cNvSpPr/>
          <p:nvPr/>
        </p:nvSpPr>
        <p:spPr>
          <a:xfrm>
            <a:off x="3052912" y="3790021"/>
            <a:ext cx="3166533" cy="11006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Interchange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(REST with JSON)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66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3.1.2.1.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567998" y="3112691"/>
            <a:ext cx="1507067" cy="1778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95738" y="4259877"/>
            <a:ext cx="1405459" cy="1141325"/>
          </a:xfrm>
          <a:prstGeom prst="ca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676" y="2621629"/>
            <a:ext cx="2099733" cy="9821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e-Voting (online)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940781" y="4614268"/>
            <a:ext cx="3166533" cy="1100661"/>
          </a:xfrm>
          <a:prstGeom prst="cloudCallout">
            <a:avLst>
              <a:gd name="adj1" fmla="val -25833"/>
              <a:gd name="adj2" fmla="val 2708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15" idx="2"/>
            <a:endCxn id="8" idx="2"/>
          </p:cNvCxnSpPr>
          <p:nvPr/>
        </p:nvCxnSpPr>
        <p:spPr>
          <a:xfrm rot="10800000" flipV="1">
            <a:off x="6104675" y="4528727"/>
            <a:ext cx="461700" cy="6358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8" idx="1"/>
          </p:cNvCxnSpPr>
          <p:nvPr/>
        </p:nvCxnSpPr>
        <p:spPr>
          <a:xfrm rot="16200000" flipH="1">
            <a:off x="2917065" y="4106774"/>
            <a:ext cx="823066" cy="2390900"/>
          </a:xfrm>
          <a:prstGeom prst="bentConnector3">
            <a:avLst>
              <a:gd name="adj1" fmla="val 12791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6566375" y="3451344"/>
            <a:ext cx="1507067" cy="1778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Desktop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7138359" y="4709978"/>
            <a:ext cx="1502447" cy="1318150"/>
          </a:xfrm>
          <a:prstGeom prst="ca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Database</a:t>
            </a:r>
          </a:p>
          <a:p>
            <a:pPr algn="ctr"/>
            <a:r>
              <a:rPr lang="en-US" dirty="0" smtClean="0"/>
              <a:t>(SQL Server)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6705" y="2552845"/>
            <a:ext cx="2130770" cy="11196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e-Voting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(on site) using Fingerprint Scanner</a:t>
            </a:r>
          </a:p>
        </p:txBody>
      </p:sp>
    </p:spTree>
    <p:extLst>
      <p:ext uri="{BB962C8B-B14F-4D97-AF65-F5344CB8AC3E}">
        <p14:creationId xmlns:p14="http://schemas.microsoft.com/office/powerpoint/2010/main" val="380560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680310"/>
          </a:xfrm>
        </p:spPr>
        <p:txBody>
          <a:bodyPr/>
          <a:lstStyle/>
          <a:p>
            <a:r>
              <a:rPr lang="en-US" dirty="0" smtClean="0"/>
              <a:t>DFD</a:t>
            </a:r>
            <a:br>
              <a:rPr lang="en-US" dirty="0" smtClean="0"/>
            </a:br>
            <a:r>
              <a:rPr lang="en-US" dirty="0" smtClean="0"/>
              <a:t>- Context Diagram -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58234" y="3150701"/>
            <a:ext cx="2797461" cy="25880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e-Voting </a:t>
            </a:r>
            <a:r>
              <a:rPr lang="en-US" dirty="0" err="1" smtClean="0">
                <a:solidFill>
                  <a:srgbClr val="FFFFFF"/>
                </a:solidFill>
              </a:rPr>
              <a:t>untuk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Pemilihan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Ketua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Organisasi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Mahasiswa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019" y="3022101"/>
            <a:ext cx="1743389" cy="6590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DPM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6070" y="2813126"/>
            <a:ext cx="1432225" cy="610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Mahasiswa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405" y="5674479"/>
            <a:ext cx="1695157" cy="61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6070" y="5280328"/>
            <a:ext cx="2025748" cy="932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Faculty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(BINMA)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4" idx="0"/>
            <a:endCxn id="3" idx="1"/>
          </p:cNvCxnSpPr>
          <p:nvPr/>
        </p:nvCxnSpPr>
        <p:spPr>
          <a:xfrm rot="16200000" flipH="1">
            <a:off x="2179505" y="2341309"/>
            <a:ext cx="507615" cy="1869199"/>
          </a:xfrm>
          <a:prstGeom prst="bentConnector3">
            <a:avLst>
              <a:gd name="adj1" fmla="val -450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3" idx="3"/>
          </p:cNvCxnSpPr>
          <p:nvPr/>
        </p:nvCxnSpPr>
        <p:spPr>
          <a:xfrm rot="5400000" flipH="1" flipV="1">
            <a:off x="2304091" y="4610658"/>
            <a:ext cx="314715" cy="1812929"/>
          </a:xfrm>
          <a:prstGeom prst="bentConnector5">
            <a:avLst>
              <a:gd name="adj1" fmla="val 149254"/>
              <a:gd name="adj2" fmla="val 62077"/>
              <a:gd name="adj3" fmla="val -135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  <a:endCxn id="3" idx="7"/>
          </p:cNvCxnSpPr>
          <p:nvPr/>
        </p:nvCxnSpPr>
        <p:spPr>
          <a:xfrm rot="10800000" flipV="1">
            <a:off x="5346016" y="3118552"/>
            <a:ext cx="1180054" cy="4111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5"/>
          </p:cNvCxnSpPr>
          <p:nvPr/>
        </p:nvCxnSpPr>
        <p:spPr>
          <a:xfrm rot="16200000" flipH="1" flipV="1">
            <a:off x="6402762" y="4223582"/>
            <a:ext cx="79436" cy="2192928"/>
          </a:xfrm>
          <a:prstGeom prst="bentConnector5">
            <a:avLst>
              <a:gd name="adj1" fmla="val -287779"/>
              <a:gd name="adj2" fmla="val 63753"/>
              <a:gd name="adj3" fmla="val 3877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" idx="2"/>
          </p:cNvCxnSpPr>
          <p:nvPr/>
        </p:nvCxnSpPr>
        <p:spPr>
          <a:xfrm rot="10800000">
            <a:off x="1498715" y="3681178"/>
            <a:ext cx="1346983" cy="755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6"/>
            <a:endCxn id="5" idx="2"/>
          </p:cNvCxnSpPr>
          <p:nvPr/>
        </p:nvCxnSpPr>
        <p:spPr>
          <a:xfrm flipV="1">
            <a:off x="5755695" y="3423977"/>
            <a:ext cx="1486488" cy="10207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3" idx="4"/>
          </p:cNvCxnSpPr>
          <p:nvPr/>
        </p:nvCxnSpPr>
        <p:spPr>
          <a:xfrm rot="5400000" flipH="1">
            <a:off x="5711005" y="4384740"/>
            <a:ext cx="473900" cy="3181979"/>
          </a:xfrm>
          <a:prstGeom prst="bentConnector3">
            <a:avLst>
              <a:gd name="adj1" fmla="val -48238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4"/>
            <a:endCxn id="6" idx="2"/>
          </p:cNvCxnSpPr>
          <p:nvPr/>
        </p:nvCxnSpPr>
        <p:spPr>
          <a:xfrm rot="5400000">
            <a:off x="2678838" y="4614926"/>
            <a:ext cx="554275" cy="2801981"/>
          </a:xfrm>
          <a:prstGeom prst="bentConnector3">
            <a:avLst>
              <a:gd name="adj1" fmla="val 141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62852" y="2162285"/>
            <a:ext cx="264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DPM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70073" y="4067371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5464" y="4841990"/>
            <a:ext cx="26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BEM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23832" y="6175092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54094" y="46812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68973" y="267958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Fingerprint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51170" y="3798409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65933" y="5851926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680310"/>
          </a:xfrm>
        </p:spPr>
        <p:txBody>
          <a:bodyPr/>
          <a:lstStyle/>
          <a:p>
            <a:r>
              <a:rPr lang="en-US" dirty="0" smtClean="0"/>
              <a:t>DFD</a:t>
            </a:r>
            <a:br>
              <a:rPr lang="en-US" dirty="0" smtClean="0"/>
            </a:br>
            <a:r>
              <a:rPr lang="en-US" dirty="0" smtClean="0"/>
              <a:t>- Level </a:t>
            </a:r>
            <a:r>
              <a:rPr lang="en-US" dirty="0" smtClean="0"/>
              <a:t>0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424708" y="3542417"/>
            <a:ext cx="1762544" cy="17625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e-Voting online (Web)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245796" y="3545792"/>
            <a:ext cx="1762544" cy="1762544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2.0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e-Voting onsite (Desktop)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5094" y="3022101"/>
            <a:ext cx="1743389" cy="830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Faculty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(BINMA)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5480" y="5674479"/>
            <a:ext cx="1695157" cy="61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BEM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9" name="Elbow Connector 98"/>
          <p:cNvCxnSpPr>
            <a:stCxn id="97" idx="0"/>
            <a:endCxn id="95" idx="1"/>
          </p:cNvCxnSpPr>
          <p:nvPr/>
        </p:nvCxnSpPr>
        <p:spPr>
          <a:xfrm rot="16200000" flipH="1">
            <a:off x="1500590" y="2618299"/>
            <a:ext cx="778435" cy="1586038"/>
          </a:xfrm>
          <a:prstGeom prst="bentConnector3">
            <a:avLst>
              <a:gd name="adj1" fmla="val -293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8" idx="0"/>
            <a:endCxn id="95" idx="3"/>
          </p:cNvCxnSpPr>
          <p:nvPr/>
        </p:nvCxnSpPr>
        <p:spPr>
          <a:xfrm rot="5400000" flipH="1" flipV="1">
            <a:off x="1604125" y="4595777"/>
            <a:ext cx="627637" cy="1529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5" idx="2"/>
            <a:endCxn id="97" idx="2"/>
          </p:cNvCxnSpPr>
          <p:nvPr/>
        </p:nvCxnSpPr>
        <p:spPr>
          <a:xfrm rot="10800000">
            <a:off x="1096790" y="3852137"/>
            <a:ext cx="1327919" cy="5715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5" idx="4"/>
            <a:endCxn id="98" idx="2"/>
          </p:cNvCxnSpPr>
          <p:nvPr/>
        </p:nvCxnSpPr>
        <p:spPr>
          <a:xfrm rot="5400000">
            <a:off x="1735474" y="4722547"/>
            <a:ext cx="988093" cy="2152921"/>
          </a:xfrm>
          <a:prstGeom prst="bentConnector3">
            <a:avLst>
              <a:gd name="adj1" fmla="val 1231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04605" y="5190562"/>
            <a:ext cx="258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etua</a:t>
            </a:r>
            <a:r>
              <a:rPr lang="en-US" dirty="0" smtClean="0"/>
              <a:t> DPM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83942" y="4067765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3539" y="5002740"/>
            <a:ext cx="26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BEM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916444" y="6175092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38085" y="2411250"/>
            <a:ext cx="1432225" cy="610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Mahasiswa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9250" y="5513728"/>
            <a:ext cx="1494867" cy="779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DPM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5" name="Elbow Connector 114"/>
          <p:cNvCxnSpPr>
            <a:stCxn id="113" idx="1"/>
            <a:endCxn id="95" idx="0"/>
          </p:cNvCxnSpPr>
          <p:nvPr/>
        </p:nvCxnSpPr>
        <p:spPr>
          <a:xfrm rot="10800000" flipV="1">
            <a:off x="3305981" y="2716675"/>
            <a:ext cx="1532105" cy="8257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4" idx="0"/>
            <a:endCxn id="95" idx="5"/>
          </p:cNvCxnSpPr>
          <p:nvPr/>
        </p:nvCxnSpPr>
        <p:spPr>
          <a:xfrm rot="16200000" flipV="1">
            <a:off x="4829466" y="4146509"/>
            <a:ext cx="466886" cy="22675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5" idx="7"/>
            <a:endCxn id="113" idx="2"/>
          </p:cNvCxnSpPr>
          <p:nvPr/>
        </p:nvCxnSpPr>
        <p:spPr>
          <a:xfrm rot="5400000" flipH="1" flipV="1">
            <a:off x="4352448" y="2598787"/>
            <a:ext cx="778435" cy="1625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4" idx="2"/>
            <a:endCxn id="95" idx="4"/>
          </p:cNvCxnSpPr>
          <p:nvPr/>
        </p:nvCxnSpPr>
        <p:spPr>
          <a:xfrm rot="5400000" flipH="1">
            <a:off x="4257285" y="4353656"/>
            <a:ext cx="988093" cy="2890704"/>
          </a:xfrm>
          <a:prstGeom prst="bentConnector3">
            <a:avLst>
              <a:gd name="adj1" fmla="val -23135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1591" y="24023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54256" y="266512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&amp; Password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057552" y="3045056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753082" y="5932301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cxnSp>
        <p:nvCxnSpPr>
          <p:cNvPr id="136" name="Elbow Connector 135"/>
          <p:cNvCxnSpPr>
            <a:stCxn id="95" idx="6"/>
            <a:endCxn id="96" idx="2"/>
          </p:cNvCxnSpPr>
          <p:nvPr/>
        </p:nvCxnSpPr>
        <p:spPr>
          <a:xfrm>
            <a:off x="4187252" y="4423689"/>
            <a:ext cx="3058544" cy="33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96" idx="1"/>
            <a:endCxn id="95" idx="7"/>
          </p:cNvCxnSpPr>
          <p:nvPr/>
        </p:nvCxnSpPr>
        <p:spPr>
          <a:xfrm rot="16200000" flipV="1">
            <a:off x="5714837" y="2014833"/>
            <a:ext cx="3375" cy="3574782"/>
          </a:xfrm>
          <a:prstGeom prst="bentConnector3">
            <a:avLst>
              <a:gd name="adj1" fmla="val -7202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586287" y="3482805"/>
            <a:ext cx="197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voting onsite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282630" y="4074206"/>
            <a:ext cx="275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endParaRPr lang="en-US" dirty="0"/>
          </a:p>
        </p:txBody>
      </p:sp>
      <p:cxnSp>
        <p:nvCxnSpPr>
          <p:cNvPr id="174" name="Elbow Connector 173"/>
          <p:cNvCxnSpPr>
            <a:stCxn id="113" idx="3"/>
            <a:endCxn id="96" idx="0"/>
          </p:cNvCxnSpPr>
          <p:nvPr/>
        </p:nvCxnSpPr>
        <p:spPr>
          <a:xfrm>
            <a:off x="6270310" y="2716676"/>
            <a:ext cx="1856758" cy="8291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656028" y="2392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</a:t>
            </a:r>
            <a:endParaRPr lang="en-US" dirty="0"/>
          </a:p>
        </p:txBody>
      </p:sp>
      <p:cxnSp>
        <p:nvCxnSpPr>
          <p:cNvPr id="181" name="Elbow Connector 180"/>
          <p:cNvCxnSpPr>
            <a:stCxn id="96" idx="4"/>
            <a:endCxn id="114" idx="3"/>
          </p:cNvCxnSpPr>
          <p:nvPr/>
        </p:nvCxnSpPr>
        <p:spPr>
          <a:xfrm rot="5400000">
            <a:off x="7238066" y="5014388"/>
            <a:ext cx="595055" cy="11829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102177" y="5550273"/>
            <a:ext cx="1488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</a:p>
          <a:p>
            <a:r>
              <a:rPr lang="en-US" dirty="0" smtClean="0"/>
              <a:t>onsite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" y="251971"/>
            <a:ext cx="5090367" cy="1442238"/>
          </a:xfrm>
        </p:spPr>
        <p:txBody>
          <a:bodyPr/>
          <a:lstStyle/>
          <a:p>
            <a:r>
              <a:rPr lang="en-US" dirty="0" smtClean="0"/>
              <a:t>DFD</a:t>
            </a:r>
            <a:br>
              <a:rPr lang="en-US" dirty="0" smtClean="0"/>
            </a:br>
            <a:r>
              <a:rPr lang="en-US" dirty="0" smtClean="0"/>
              <a:t>- Level 1 Proses 1.0 -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3773121" y="1461782"/>
            <a:ext cx="1550024" cy="1550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1.6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Rekap</a:t>
            </a:r>
            <a:r>
              <a:rPr lang="en-US" dirty="0" smtClean="0">
                <a:solidFill>
                  <a:srgbClr val="FFFFFF"/>
                </a:solidFill>
              </a:rPr>
              <a:t> Voting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702620" y="131246"/>
            <a:ext cx="1762544" cy="1762544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2.0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e-Voting onsite (Desktop)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15093" y="1693507"/>
            <a:ext cx="1743389" cy="8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Faculty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(BINMA)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01810" y="4226588"/>
            <a:ext cx="1695157" cy="61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76777" y="2044225"/>
            <a:ext cx="1432225" cy="610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Mahasiswa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6970" y="3430981"/>
            <a:ext cx="1248732" cy="5138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DPM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469674" y="6843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Fingerprint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02620" y="3310095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voting</a:t>
            </a:r>
          </a:p>
          <a:p>
            <a:r>
              <a:rPr lang="en-US" dirty="0" smtClean="0"/>
              <a:t>onsite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85390" y="2394943"/>
            <a:ext cx="1550024" cy="1550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1.4</a:t>
            </a:r>
          </a:p>
          <a:p>
            <a:pPr algn="ctr"/>
            <a:r>
              <a:rPr lang="en-US" sz="1650" dirty="0" err="1" smtClean="0">
                <a:solidFill>
                  <a:srgbClr val="FFFFFF"/>
                </a:solidFill>
              </a:rPr>
              <a:t>Otentikasi</a:t>
            </a:r>
            <a:r>
              <a:rPr lang="en-US" sz="1650" dirty="0" smtClean="0">
                <a:solidFill>
                  <a:srgbClr val="FFFFFF"/>
                </a:solidFill>
              </a:rPr>
              <a:t> User</a:t>
            </a:r>
            <a:endParaRPr lang="en-US" sz="165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781" y="4945487"/>
            <a:ext cx="1696219" cy="168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1.3</a:t>
            </a:r>
          </a:p>
          <a:p>
            <a:pPr algn="ctr"/>
            <a:r>
              <a:rPr lang="en-US" sz="1650" dirty="0" err="1" smtClean="0">
                <a:solidFill>
                  <a:srgbClr val="FFFFFF"/>
                </a:solidFill>
              </a:rPr>
              <a:t>Pendataan</a:t>
            </a:r>
            <a:r>
              <a:rPr lang="en-US" sz="1650" dirty="0" smtClean="0">
                <a:solidFill>
                  <a:srgbClr val="FFFFFF"/>
                </a:solidFill>
              </a:rPr>
              <a:t> </a:t>
            </a:r>
            <a:r>
              <a:rPr lang="en-US" sz="1650" dirty="0" err="1" smtClean="0">
                <a:solidFill>
                  <a:srgbClr val="FFFFFF"/>
                </a:solidFill>
              </a:rPr>
              <a:t>mahasiswa</a:t>
            </a:r>
            <a:endParaRPr lang="en-US" sz="165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66057" y="5146521"/>
            <a:ext cx="1696219" cy="15404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1.2</a:t>
            </a:r>
          </a:p>
          <a:p>
            <a:pPr algn="ctr"/>
            <a:r>
              <a:rPr lang="en-US" sz="1650" dirty="0" err="1" smtClean="0">
                <a:solidFill>
                  <a:srgbClr val="FFFFFF"/>
                </a:solidFill>
              </a:rPr>
              <a:t>Pendataan</a:t>
            </a:r>
            <a:r>
              <a:rPr lang="en-US" sz="1650" dirty="0" smtClean="0">
                <a:solidFill>
                  <a:srgbClr val="FFFFFF"/>
                </a:solidFill>
              </a:rPr>
              <a:t> </a:t>
            </a:r>
            <a:r>
              <a:rPr lang="en-US" sz="1650" dirty="0" err="1" smtClean="0">
                <a:solidFill>
                  <a:srgbClr val="FFFFFF"/>
                </a:solidFill>
              </a:rPr>
              <a:t>Calon</a:t>
            </a:r>
            <a:r>
              <a:rPr lang="en-US" sz="1650" dirty="0" smtClean="0">
                <a:solidFill>
                  <a:srgbClr val="FFFFFF"/>
                </a:solidFill>
              </a:rPr>
              <a:t> </a:t>
            </a:r>
            <a:r>
              <a:rPr lang="en-US" sz="1650" dirty="0" err="1" smtClean="0">
                <a:solidFill>
                  <a:srgbClr val="FFFFFF"/>
                </a:solidFill>
              </a:rPr>
              <a:t>Ketua</a:t>
            </a:r>
            <a:endParaRPr lang="en-US" sz="165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57845" y="3689026"/>
            <a:ext cx="1550024" cy="1550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1.1</a:t>
            </a:r>
            <a:endParaRPr lang="en-US" sz="1600" dirty="0" smtClean="0">
              <a:solidFill>
                <a:srgbClr val="FFFFFF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FFFFFF"/>
                </a:solidFill>
              </a:rPr>
              <a:t>Kirim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dan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Terima</a:t>
            </a:r>
            <a:r>
              <a:rPr lang="en-US" sz="1600" dirty="0" smtClean="0">
                <a:solidFill>
                  <a:srgbClr val="FFFFFF"/>
                </a:solidFill>
              </a:rPr>
              <a:t> via REST (Web)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3" name="Elbow Connector 32"/>
          <p:cNvCxnSpPr>
            <a:stCxn id="114" idx="1"/>
          </p:cNvCxnSpPr>
          <p:nvPr/>
        </p:nvCxnSpPr>
        <p:spPr>
          <a:xfrm rot="10800000" flipV="1">
            <a:off x="3149392" y="3687898"/>
            <a:ext cx="2357579" cy="1411452"/>
          </a:xfrm>
          <a:prstGeom prst="bentConnector3">
            <a:avLst>
              <a:gd name="adj1" fmla="val 30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872319" y="4630339"/>
            <a:ext cx="850348" cy="422301"/>
            <a:chOff x="3729948" y="6258949"/>
            <a:chExt cx="850348" cy="42230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29948" y="6271650"/>
              <a:ext cx="85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calon</a:t>
              </a:r>
              <a:endParaRPr lang="en-US" i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4026" y="3318950"/>
            <a:ext cx="987973" cy="422301"/>
            <a:chOff x="3729947" y="6258949"/>
            <a:chExt cx="987973" cy="422301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29947" y="6271651"/>
              <a:ext cx="9879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err="1" smtClean="0"/>
                <a:t>Mahasiswa</a:t>
              </a:r>
              <a:endParaRPr lang="en-US" sz="1300" i="1" dirty="0"/>
            </a:p>
          </p:txBody>
        </p:sp>
      </p:grpSp>
      <p:cxnSp>
        <p:nvCxnSpPr>
          <p:cNvPr id="59" name="Elbow Connector 58"/>
          <p:cNvCxnSpPr>
            <a:stCxn id="98" idx="2"/>
            <a:endCxn id="47" idx="2"/>
          </p:cNvCxnSpPr>
          <p:nvPr/>
        </p:nvCxnSpPr>
        <p:spPr>
          <a:xfrm rot="16200000" flipH="1">
            <a:off x="2871925" y="5122627"/>
            <a:ext cx="1071597" cy="5166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91018" y="5088712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etua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DPM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kerja</a:t>
            </a:r>
            <a:endParaRPr lang="en-US" dirty="0"/>
          </a:p>
        </p:txBody>
      </p:sp>
      <p:cxnSp>
        <p:nvCxnSpPr>
          <p:cNvPr id="63" name="Elbow Connector 62"/>
          <p:cNvCxnSpPr>
            <a:stCxn id="97" idx="1"/>
            <a:endCxn id="45" idx="1"/>
          </p:cNvCxnSpPr>
          <p:nvPr/>
        </p:nvCxnSpPr>
        <p:spPr>
          <a:xfrm rot="10800000" flipV="1">
            <a:off x="254187" y="2108525"/>
            <a:ext cx="160906" cy="30833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-41607" y="2536124"/>
            <a:ext cx="145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endParaRPr lang="en-US" dirty="0"/>
          </a:p>
        </p:txBody>
      </p:sp>
      <p:cxnSp>
        <p:nvCxnSpPr>
          <p:cNvPr id="110" name="Elbow Connector 109"/>
          <p:cNvCxnSpPr>
            <a:stCxn id="47" idx="7"/>
            <a:endCxn id="37" idx="2"/>
          </p:cNvCxnSpPr>
          <p:nvPr/>
        </p:nvCxnSpPr>
        <p:spPr>
          <a:xfrm rot="5400000" flipH="1" flipV="1">
            <a:off x="5025808" y="5100435"/>
            <a:ext cx="359747" cy="1836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84" idx="3"/>
            <a:endCxn id="44" idx="2"/>
          </p:cNvCxnSpPr>
          <p:nvPr/>
        </p:nvCxnSpPr>
        <p:spPr>
          <a:xfrm flipV="1">
            <a:off x="1701999" y="3169955"/>
            <a:ext cx="483391" cy="3078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95" idx="6"/>
            <a:endCxn id="113" idx="1"/>
          </p:cNvCxnSpPr>
          <p:nvPr/>
        </p:nvCxnSpPr>
        <p:spPr>
          <a:xfrm>
            <a:off x="5323145" y="2236794"/>
            <a:ext cx="553632" cy="112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/>
          <p:nvPr/>
        </p:nvCxnSpPr>
        <p:spPr>
          <a:xfrm rot="16200000" flipV="1">
            <a:off x="50139" y="4236186"/>
            <a:ext cx="1467641" cy="139865"/>
          </a:xfrm>
          <a:prstGeom prst="bentConnector4">
            <a:avLst>
              <a:gd name="adj1" fmla="val 45019"/>
              <a:gd name="adj2" fmla="val 31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97" idx="2"/>
          </p:cNvCxnSpPr>
          <p:nvPr/>
        </p:nvCxnSpPr>
        <p:spPr>
          <a:xfrm rot="16200000" flipH="1">
            <a:off x="1664401" y="2145930"/>
            <a:ext cx="259796" cy="10150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113" idx="2"/>
            <a:endCxn id="44" idx="6"/>
          </p:cNvCxnSpPr>
          <p:nvPr/>
        </p:nvCxnSpPr>
        <p:spPr>
          <a:xfrm rot="5400000">
            <a:off x="4906713" y="1483777"/>
            <a:ext cx="514879" cy="28574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114" idx="0"/>
            <a:endCxn id="44" idx="6"/>
          </p:cNvCxnSpPr>
          <p:nvPr/>
        </p:nvCxnSpPr>
        <p:spPr>
          <a:xfrm rot="16200000" flipV="1">
            <a:off x="4802862" y="2102507"/>
            <a:ext cx="261026" cy="23959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95" idx="4"/>
          </p:cNvCxnSpPr>
          <p:nvPr/>
        </p:nvCxnSpPr>
        <p:spPr>
          <a:xfrm rot="16200000" flipH="1">
            <a:off x="4741164" y="2818775"/>
            <a:ext cx="529564" cy="9156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95" idx="4"/>
            <a:endCxn id="98" idx="0"/>
          </p:cNvCxnSpPr>
          <p:nvPr/>
        </p:nvCxnSpPr>
        <p:spPr>
          <a:xfrm rot="5400000">
            <a:off x="3241370" y="2919825"/>
            <a:ext cx="1214782" cy="1398744"/>
          </a:xfrm>
          <a:prstGeom prst="bentConnector3">
            <a:avLst>
              <a:gd name="adj1" fmla="val 791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122916" y="26424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assword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4705765" y="2811065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&amp; Password</a:t>
            </a:r>
            <a:endParaRPr lang="en-US" dirty="0"/>
          </a:p>
        </p:txBody>
      </p:sp>
      <p:cxnSp>
        <p:nvCxnSpPr>
          <p:cNvPr id="235" name="Elbow Connector 234"/>
          <p:cNvCxnSpPr>
            <a:stCxn id="98" idx="1"/>
            <a:endCxn id="44" idx="3"/>
          </p:cNvCxnSpPr>
          <p:nvPr/>
        </p:nvCxnSpPr>
        <p:spPr>
          <a:xfrm rot="10800000" flipH="1">
            <a:off x="2301810" y="3717972"/>
            <a:ext cx="110576" cy="817905"/>
          </a:xfrm>
          <a:prstGeom prst="bentConnector4">
            <a:avLst>
              <a:gd name="adj1" fmla="val -206736"/>
              <a:gd name="adj2" fmla="val 550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851976" y="37929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assword</a:t>
            </a:r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2254944" y="1321204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Laporan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Hasil</a:t>
            </a:r>
            <a:r>
              <a:rPr lang="en-US" dirty="0" smtClean="0">
                <a:solidFill>
                  <a:srgbClr val="FFFFFF"/>
                </a:solidFill>
              </a:rPr>
              <a:t> voting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35386" y="1434641"/>
            <a:ext cx="148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Laporan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Hasil</a:t>
            </a:r>
            <a:r>
              <a:rPr lang="en-US" dirty="0" smtClean="0">
                <a:solidFill>
                  <a:srgbClr val="FFFFFF"/>
                </a:solidFill>
              </a:rPr>
              <a:t> voting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776296" y="3346708"/>
            <a:ext cx="113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</a:t>
            </a:r>
            <a:endParaRPr lang="en-US" dirty="0"/>
          </a:p>
        </p:txBody>
      </p:sp>
      <p:cxnSp>
        <p:nvCxnSpPr>
          <p:cNvPr id="283" name="Elbow Connector 282"/>
          <p:cNvCxnSpPr>
            <a:stCxn id="37" idx="0"/>
            <a:endCxn id="95" idx="5"/>
          </p:cNvCxnSpPr>
          <p:nvPr/>
        </p:nvCxnSpPr>
        <p:spPr>
          <a:xfrm rot="16200000" flipV="1">
            <a:off x="4267706" y="3613253"/>
            <a:ext cx="1858230" cy="201344"/>
          </a:xfrm>
          <a:prstGeom prst="bentConnector3">
            <a:avLst>
              <a:gd name="adj1" fmla="val 4048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/>
          <p:cNvGrpSpPr/>
          <p:nvPr/>
        </p:nvGrpSpPr>
        <p:grpSpPr>
          <a:xfrm>
            <a:off x="6020304" y="4127220"/>
            <a:ext cx="850348" cy="422301"/>
            <a:chOff x="3729948" y="6258949"/>
            <a:chExt cx="850348" cy="422301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3729948" y="62589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3729948" y="6668549"/>
              <a:ext cx="850348" cy="12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3729948" y="6271650"/>
              <a:ext cx="85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voting</a:t>
              </a:r>
              <a:endParaRPr lang="en-US" i="1" dirty="0"/>
            </a:p>
          </p:txBody>
        </p:sp>
      </p:grpSp>
      <p:cxnSp>
        <p:nvCxnSpPr>
          <p:cNvPr id="296" name="Elbow Connector 295"/>
          <p:cNvCxnSpPr>
            <a:stCxn id="49" idx="2"/>
            <a:endCxn id="291" idx="3"/>
          </p:cNvCxnSpPr>
          <p:nvPr/>
        </p:nvCxnSpPr>
        <p:spPr>
          <a:xfrm rot="10800000">
            <a:off x="6870653" y="4324588"/>
            <a:ext cx="487193" cy="1394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291" idx="1"/>
          </p:cNvCxnSpPr>
          <p:nvPr/>
        </p:nvCxnSpPr>
        <p:spPr>
          <a:xfrm rot="10800000" flipV="1">
            <a:off x="5297494" y="4324586"/>
            <a:ext cx="722811" cy="105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95" idx="2"/>
            <a:endCxn id="97" idx="3"/>
          </p:cNvCxnSpPr>
          <p:nvPr/>
        </p:nvCxnSpPr>
        <p:spPr>
          <a:xfrm rot="10800000">
            <a:off x="2158483" y="2108526"/>
            <a:ext cx="1614639" cy="1282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7" idx="3"/>
          </p:cNvCxnSpPr>
          <p:nvPr/>
        </p:nvCxnSpPr>
        <p:spPr>
          <a:xfrm>
            <a:off x="5722667" y="4827706"/>
            <a:ext cx="408669" cy="187557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endCxn id="49" idx="4"/>
          </p:cNvCxnSpPr>
          <p:nvPr/>
        </p:nvCxnSpPr>
        <p:spPr>
          <a:xfrm>
            <a:off x="1701999" y="3624040"/>
            <a:ext cx="6430858" cy="1615010"/>
          </a:xfrm>
          <a:prstGeom prst="bentConnector4">
            <a:avLst>
              <a:gd name="adj1" fmla="val 2200"/>
              <a:gd name="adj2" fmla="val 19076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7891229" y="1709787"/>
            <a:ext cx="157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endParaRPr lang="en-US" dirty="0"/>
          </a:p>
        </p:txBody>
      </p:sp>
      <p:sp>
        <p:nvSpPr>
          <p:cNvPr id="370" name="TextBox 369"/>
          <p:cNvSpPr txBox="1"/>
          <p:nvPr/>
        </p:nvSpPr>
        <p:spPr>
          <a:xfrm>
            <a:off x="7292264" y="286917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Data voting </a:t>
            </a:r>
          </a:p>
          <a:p>
            <a:pPr algn="r"/>
            <a:r>
              <a:rPr lang="en-US" dirty="0" smtClean="0"/>
              <a:t>onsite</a:t>
            </a:r>
          </a:p>
        </p:txBody>
      </p:sp>
      <p:cxnSp>
        <p:nvCxnSpPr>
          <p:cNvPr id="382" name="Elbow Connector 381"/>
          <p:cNvCxnSpPr>
            <a:stCxn id="96" idx="2"/>
            <a:endCxn id="113" idx="0"/>
          </p:cNvCxnSpPr>
          <p:nvPr/>
        </p:nvCxnSpPr>
        <p:spPr>
          <a:xfrm rot="10800000" flipV="1">
            <a:off x="6592890" y="1012517"/>
            <a:ext cx="109730" cy="10317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stCxn id="96" idx="4"/>
            <a:endCxn id="114" idx="3"/>
          </p:cNvCxnSpPr>
          <p:nvPr/>
        </p:nvCxnSpPr>
        <p:spPr>
          <a:xfrm rot="5400000">
            <a:off x="6272743" y="2376749"/>
            <a:ext cx="1794108" cy="8281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/>
          <p:cNvCxnSpPr>
            <a:stCxn id="96" idx="4"/>
            <a:endCxn id="49" idx="0"/>
          </p:cNvCxnSpPr>
          <p:nvPr/>
        </p:nvCxnSpPr>
        <p:spPr>
          <a:xfrm rot="16200000" flipH="1">
            <a:off x="6960756" y="2516925"/>
            <a:ext cx="1795236" cy="548965"/>
          </a:xfrm>
          <a:prstGeom prst="bentConnector3">
            <a:avLst>
              <a:gd name="adj1" fmla="val 726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Elbow Connector 392"/>
          <p:cNvCxnSpPr>
            <a:stCxn id="49" idx="7"/>
            <a:endCxn id="96" idx="6"/>
          </p:cNvCxnSpPr>
          <p:nvPr/>
        </p:nvCxnSpPr>
        <p:spPr>
          <a:xfrm rot="16200000" flipV="1">
            <a:off x="7121267" y="2356415"/>
            <a:ext cx="2903504" cy="215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Oval 408"/>
          <p:cNvSpPr/>
          <p:nvPr/>
        </p:nvSpPr>
        <p:spPr>
          <a:xfrm>
            <a:off x="6210972" y="5093911"/>
            <a:ext cx="1550024" cy="1550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1.5</a:t>
            </a:r>
          </a:p>
          <a:p>
            <a:pPr algn="ctr"/>
            <a:r>
              <a:rPr lang="en-US" sz="1650" dirty="0" smtClean="0">
                <a:solidFill>
                  <a:srgbClr val="FFFFFF"/>
                </a:solidFill>
              </a:rPr>
              <a:t>Voting Online</a:t>
            </a:r>
            <a:endParaRPr lang="en-US" sz="1650" dirty="0">
              <a:solidFill>
                <a:srgbClr val="FFFFFF"/>
              </a:solidFill>
            </a:endParaRPr>
          </a:p>
        </p:txBody>
      </p:sp>
      <p:cxnSp>
        <p:nvCxnSpPr>
          <p:cNvPr id="428" name="Elbow Connector 427"/>
          <p:cNvCxnSpPr>
            <a:stCxn id="409" idx="0"/>
            <a:endCxn id="291" idx="2"/>
          </p:cNvCxnSpPr>
          <p:nvPr/>
        </p:nvCxnSpPr>
        <p:spPr>
          <a:xfrm rot="16200000" flipV="1">
            <a:off x="6423402" y="4531329"/>
            <a:ext cx="584658" cy="5405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/>
          <p:cNvCxnSpPr>
            <a:endCxn id="409" idx="1"/>
          </p:cNvCxnSpPr>
          <p:nvPr/>
        </p:nvCxnSpPr>
        <p:spPr>
          <a:xfrm>
            <a:off x="6131336" y="5052640"/>
            <a:ext cx="306632" cy="2682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endCxn id="409" idx="6"/>
          </p:cNvCxnSpPr>
          <p:nvPr/>
        </p:nvCxnSpPr>
        <p:spPr>
          <a:xfrm rot="10800000">
            <a:off x="7760997" y="5868924"/>
            <a:ext cx="371861" cy="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6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614</Words>
  <Application>Microsoft Macintosh PowerPoint</Application>
  <PresentationFormat>On-screen Show (4:3)</PresentationFormat>
  <Paragraphs>165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Topics in Distributed Applications</vt:lpstr>
      <vt:lpstr>Struktur Penyusunan</vt:lpstr>
      <vt:lpstr>Rancangan Sistem</vt:lpstr>
      <vt:lpstr>Tahap Analisis</vt:lpstr>
      <vt:lpstr>3.1.2. Tahap Perancangan</vt:lpstr>
      <vt:lpstr>Contoh  3.1.2.1. Skema Sistem  </vt:lpstr>
      <vt:lpstr>DFD - Context Diagram -</vt:lpstr>
      <vt:lpstr>DFD - Level 0 -</vt:lpstr>
      <vt:lpstr>DFD - Level 1 Proses 1.0 -</vt:lpstr>
      <vt:lpstr>DFD - Level 1 Proses 2.0 -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 UNTUK TOPICS IN DISTRIBUTED APPLICTIONS</dc:title>
  <dc:creator>lely</dc:creator>
  <cp:lastModifiedBy>lely</cp:lastModifiedBy>
  <cp:revision>207</cp:revision>
  <cp:lastPrinted>2016-09-26T06:02:14Z</cp:lastPrinted>
  <dcterms:created xsi:type="dcterms:W3CDTF">2015-02-26T00:43:04Z</dcterms:created>
  <dcterms:modified xsi:type="dcterms:W3CDTF">2016-09-27T06:29:38Z</dcterms:modified>
</cp:coreProperties>
</file>