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9144000" cy="10058400"/>
  <p:notesSz cx="6858000" cy="9144000"/>
  <p:embeddedFontLst>
    <p:embeddedFont>
      <p:font typeface="Roboto" panose="02000000000000000000"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76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93" autoAdjust="0"/>
    <p:restoredTop sz="94660"/>
  </p:normalViewPr>
  <p:slideViewPr>
    <p:cSldViewPr snapToGrid="0">
      <p:cViewPr>
        <p:scale>
          <a:sx n="75" d="100"/>
          <a:sy n="75" d="100"/>
        </p:scale>
        <p:origin x="2102" y="-269"/>
      </p:cViewPr>
      <p:guideLst>
        <p:guide orient="horz" pos="316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870708" y="685800"/>
            <a:ext cx="3117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870075" y="685800"/>
            <a:ext cx="31178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456058"/>
            <a:ext cx="8520600" cy="40140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5542289"/>
            <a:ext cx="8520600" cy="1550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9119180"/>
            <a:ext cx="5487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9119180"/>
            <a:ext cx="5487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870271"/>
            <a:ext cx="8520600" cy="11199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2253729"/>
            <a:ext cx="8520600" cy="6681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9119180"/>
            <a:ext cx="5487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870271"/>
            <a:ext cx="8520600" cy="11199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2253729"/>
            <a:ext cx="3999900" cy="6681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2253729"/>
            <a:ext cx="3999900" cy="6681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9119180"/>
            <a:ext cx="5487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870271"/>
            <a:ext cx="8520600" cy="11199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9119180"/>
            <a:ext cx="5487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1086507"/>
            <a:ext cx="2808000" cy="14778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2717440"/>
            <a:ext cx="2808000" cy="6217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9119180"/>
            <a:ext cx="5487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880293"/>
            <a:ext cx="6367800" cy="7999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9119180"/>
            <a:ext cx="5487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44"/>
            <a:ext cx="45720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2411542"/>
            <a:ext cx="4045200" cy="2898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5481569"/>
            <a:ext cx="4045200" cy="2415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1415969"/>
            <a:ext cx="3837000" cy="7226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9119180"/>
            <a:ext cx="5487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8273124"/>
            <a:ext cx="5998800" cy="11832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9119180"/>
            <a:ext cx="5487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2163089"/>
            <a:ext cx="8520600" cy="38397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6164351"/>
            <a:ext cx="8520600" cy="25437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9119180"/>
            <a:ext cx="5487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870271"/>
            <a:ext cx="8520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2253729"/>
            <a:ext cx="8520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9119180"/>
            <a:ext cx="5487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jpeg"/><Relationship Id="rId3" Type="http://schemas.openxmlformats.org/officeDocument/2006/relationships/image" Target="../media/image1.jpg"/><Relationship Id="rId7" Type="http://schemas.openxmlformats.org/officeDocument/2006/relationships/image" Target="../media/image3.png"/><Relationship Id="rId12"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oi.org/10.5061/dryad.tmpg4f4zd" TargetMode="External"/><Relationship Id="rId11" Type="http://schemas.openxmlformats.org/officeDocument/2006/relationships/image" Target="../media/image7.png"/><Relationship Id="rId5" Type="http://schemas.openxmlformats.org/officeDocument/2006/relationships/hyperlink" Target="https://doi.org/10.1111/nph.17420" TargetMode="Externa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4000"/>
            <a:lum/>
          </a:blip>
          <a:srcRect/>
          <a:stretch>
            <a:fillRect/>
          </a:stretch>
        </a:blipFill>
        <a:effectLst/>
      </p:bgPr>
    </p:bg>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D6A6CB24-F30E-4FE0-909A-60EA40FA086D}"/>
              </a:ext>
            </a:extLst>
          </p:cNvPr>
          <p:cNvSpPr/>
          <p:nvPr/>
        </p:nvSpPr>
        <p:spPr>
          <a:xfrm>
            <a:off x="4185074" y="1674017"/>
            <a:ext cx="4760804" cy="5439736"/>
          </a:xfrm>
          <a:prstGeom prst="rect">
            <a:avLst/>
          </a:prstGeom>
          <a:noFill/>
          <a:ln w="28575">
            <a:solidFill>
              <a:srgbClr val="38761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54" name="Google Shape;54;p13"/>
          <p:cNvSpPr txBox="1"/>
          <p:nvPr/>
        </p:nvSpPr>
        <p:spPr>
          <a:xfrm>
            <a:off x="220878" y="206425"/>
            <a:ext cx="8725002" cy="1384964"/>
          </a:xfrm>
          <a:prstGeom prst="rect">
            <a:avLst/>
          </a:prstGeom>
          <a:solidFill>
            <a:srgbClr val="FFFFFF">
              <a:alpha val="35290"/>
            </a:srgbClr>
          </a:solidFill>
          <a:ln w="28575" cap="flat" cmpd="sng">
            <a:solidFill>
              <a:srgbClr val="38761D"/>
            </a:solidFill>
            <a:prstDash val="solid"/>
            <a:round/>
            <a:headEnd type="none" w="sm" len="sm"/>
            <a:tailEnd type="none" w="sm" len="sm"/>
          </a:ln>
        </p:spPr>
        <p:txBody>
          <a:bodyPr spcFirstLastPara="1" wrap="square" lIns="91425" tIns="91425" rIns="91425" bIns="91425" anchor="t" anchorCtr="0">
            <a:spAutoFit/>
          </a:bodyPr>
          <a:lstStyle/>
          <a:p>
            <a:pPr marL="0" lvl="0" indent="0" algn="ctr" rtl="0">
              <a:lnSpc>
                <a:spcPct val="100000"/>
              </a:lnSpc>
              <a:spcAft>
                <a:spcPts val="0"/>
              </a:spcAft>
              <a:buClr>
                <a:schemeClr val="dk1"/>
              </a:buClr>
              <a:buSzPts val="1100"/>
              <a:buFont typeface="Arial"/>
              <a:buNone/>
            </a:pPr>
            <a:r>
              <a:rPr lang="en-US" sz="2700" b="1" dirty="0">
                <a:solidFill>
                  <a:srgbClr val="274E13"/>
                </a:solidFill>
                <a:latin typeface="Roboto"/>
                <a:ea typeface="Roboto"/>
                <a:cs typeface="Roboto"/>
                <a:sym typeface="Roboto"/>
              </a:rPr>
              <a:t>Plant-Soil Microbe Interactions and </a:t>
            </a:r>
          </a:p>
          <a:p>
            <a:pPr marL="0" lvl="0" indent="0" algn="ctr" rtl="0">
              <a:lnSpc>
                <a:spcPct val="100000"/>
              </a:lnSpc>
              <a:spcAft>
                <a:spcPts val="0"/>
              </a:spcAft>
              <a:buClr>
                <a:schemeClr val="dk1"/>
              </a:buClr>
              <a:buSzPts val="1100"/>
              <a:buFont typeface="Arial"/>
              <a:buNone/>
            </a:pPr>
            <a:r>
              <a:rPr lang="en-US" sz="2700" b="1" dirty="0">
                <a:solidFill>
                  <a:srgbClr val="274E13"/>
                </a:solidFill>
                <a:latin typeface="Roboto"/>
                <a:ea typeface="Roboto"/>
                <a:cs typeface="Roboto"/>
                <a:sym typeface="Roboto"/>
              </a:rPr>
              <a:t>Effects on Plant Biomass</a:t>
            </a:r>
          </a:p>
          <a:p>
            <a:pPr marL="0" lvl="0" indent="0" algn="ctr" rtl="0">
              <a:spcAft>
                <a:spcPts val="0"/>
              </a:spcAft>
              <a:buNone/>
            </a:pPr>
            <a:r>
              <a:rPr lang="en" sz="1200" dirty="0">
                <a:solidFill>
                  <a:srgbClr val="38761D"/>
                </a:solidFill>
              </a:rPr>
              <a:t>Roshael Chellappah, Tram Duong, Tianyi Zuo, Malcolm Stewart</a:t>
            </a:r>
            <a:endParaRPr sz="1200" dirty="0">
              <a:solidFill>
                <a:srgbClr val="38761D"/>
              </a:solidFill>
            </a:endParaRPr>
          </a:p>
          <a:p>
            <a:pPr marL="0" lvl="0" indent="0" algn="ctr" rtl="0">
              <a:spcAft>
                <a:spcPts val="0"/>
              </a:spcAft>
              <a:buNone/>
            </a:pPr>
            <a:r>
              <a:rPr lang="en" sz="1200" dirty="0">
                <a:solidFill>
                  <a:srgbClr val="38761D"/>
                </a:solidFill>
              </a:rPr>
              <a:t>BIOL 432 - Computation and Big Data in Biology, Queen’s University</a:t>
            </a:r>
            <a:endParaRPr sz="1200" dirty="0">
              <a:solidFill>
                <a:srgbClr val="38761D"/>
              </a:solidFill>
            </a:endParaRPr>
          </a:p>
        </p:txBody>
      </p:sp>
      <p:pic>
        <p:nvPicPr>
          <p:cNvPr id="55" name="Google Shape;55;p13" descr="QueensLogo_colour"/>
          <p:cNvPicPr preferRelativeResize="0"/>
          <p:nvPr/>
        </p:nvPicPr>
        <p:blipFill rotWithShape="1">
          <a:blip r:embed="rId4">
            <a:alphaModFix/>
          </a:blip>
          <a:srcRect/>
          <a:stretch/>
        </p:blipFill>
        <p:spPr>
          <a:xfrm>
            <a:off x="248061" y="291536"/>
            <a:ext cx="1382603" cy="1038698"/>
          </a:xfrm>
          <a:prstGeom prst="rect">
            <a:avLst/>
          </a:prstGeom>
          <a:noFill/>
          <a:ln>
            <a:noFill/>
          </a:ln>
        </p:spPr>
      </p:pic>
      <p:grpSp>
        <p:nvGrpSpPr>
          <p:cNvPr id="56" name="Google Shape;56;p13"/>
          <p:cNvGrpSpPr/>
          <p:nvPr/>
        </p:nvGrpSpPr>
        <p:grpSpPr>
          <a:xfrm>
            <a:off x="220878" y="1674025"/>
            <a:ext cx="3889175" cy="1624449"/>
            <a:chOff x="330456" y="2035199"/>
            <a:chExt cx="2398800" cy="1824813"/>
          </a:xfrm>
        </p:grpSpPr>
        <p:sp>
          <p:nvSpPr>
            <p:cNvPr id="57" name="Google Shape;57;p13"/>
            <p:cNvSpPr txBox="1"/>
            <p:nvPr/>
          </p:nvSpPr>
          <p:spPr>
            <a:xfrm>
              <a:off x="330456" y="2036612"/>
              <a:ext cx="2398800" cy="1823400"/>
            </a:xfrm>
            <a:prstGeom prst="rect">
              <a:avLst/>
            </a:prstGeom>
            <a:solidFill>
              <a:srgbClr val="FFFFFF">
                <a:alpha val="35290"/>
              </a:srgbClr>
            </a:solidFill>
            <a:ln w="28575" cap="flat" cmpd="sng">
              <a:solidFill>
                <a:srgbClr val="38761D"/>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0" lvl="0" indent="0" algn="l" rtl="0">
                <a:lnSpc>
                  <a:spcPct val="115000"/>
                </a:lnSpc>
                <a:spcBef>
                  <a:spcPts val="0"/>
                </a:spcBef>
                <a:spcAft>
                  <a:spcPts val="0"/>
                </a:spcAft>
                <a:buNone/>
              </a:pPr>
              <a:endParaRPr sz="700" dirty="0">
                <a:solidFill>
                  <a:schemeClr val="dk1"/>
                </a:solidFill>
              </a:endParaRPr>
            </a:p>
            <a:p>
              <a:pPr marL="0" lvl="0" indent="0" algn="l" rtl="0">
                <a:lnSpc>
                  <a:spcPct val="115000"/>
                </a:lnSpc>
                <a:spcBef>
                  <a:spcPts val="0"/>
                </a:spcBef>
                <a:spcAft>
                  <a:spcPts val="0"/>
                </a:spcAft>
                <a:buClr>
                  <a:srgbClr val="000000"/>
                </a:buClr>
                <a:buSzPts val="1100"/>
                <a:buFont typeface="Arial"/>
                <a:buNone/>
              </a:pPr>
              <a:r>
                <a:rPr lang="en" sz="700" dirty="0">
                  <a:solidFill>
                    <a:schemeClr val="dk1"/>
                  </a:solidFill>
                </a:rPr>
                <a:t>          Soil microbial communities can play a key role in building plant communities. Individual plants frequently cause changes in soil microbial community composition, and this reciprocal change then continues to affect the growth of neighboring plants or individual plants that subsequently colonize the soil. As this effect increases, it can cause interspecific differences and thus affect plant community composition. In addition, the intensity of this interaction varies over time. In our data, the experimenters mainly collected changes in the soil microbial community associated with individuals of four plant species for more than 20 years. Using this data, we explore how the intensity of the interaction between plant and microbial populations varies over time.</a:t>
              </a:r>
              <a:endParaRPr sz="700" dirty="0">
                <a:solidFill>
                  <a:schemeClr val="dk1"/>
                </a:solidFill>
              </a:endParaRPr>
            </a:p>
          </p:txBody>
        </p:sp>
        <p:sp>
          <p:nvSpPr>
            <p:cNvPr id="58" name="Google Shape;58;p13"/>
            <p:cNvSpPr txBox="1"/>
            <p:nvPr/>
          </p:nvSpPr>
          <p:spPr>
            <a:xfrm>
              <a:off x="330456" y="2035199"/>
              <a:ext cx="2398800" cy="414853"/>
            </a:xfrm>
            <a:prstGeom prst="rect">
              <a:avLst/>
            </a:prstGeom>
            <a:solidFill>
              <a:srgbClr val="38761D"/>
            </a:solidFill>
            <a:ln w="28575" cap="flat" cmpd="sng">
              <a:solidFill>
                <a:srgbClr val="38761D"/>
              </a:solidFill>
              <a:prstDash val="solid"/>
              <a:round/>
              <a:headEnd type="none" w="sm" len="sm"/>
              <a:tailEnd type="none" w="sm" len="sm"/>
            </a:ln>
          </p:spPr>
          <p:txBody>
            <a:bodyPr spcFirstLastPara="1" wrap="square" lIns="91425" tIns="91425" rIns="91425" bIns="91425" anchor="t" anchorCtr="0">
              <a:spAutoFit/>
            </a:bodyPr>
            <a:lstStyle/>
            <a:p>
              <a:pPr marL="0" lvl="0" indent="0" algn="l" rtl="0">
                <a:spcAft>
                  <a:spcPts val="0"/>
                </a:spcAft>
                <a:buNone/>
              </a:pPr>
              <a:r>
                <a:rPr lang="en" sz="1200" b="1" dirty="0">
                  <a:solidFill>
                    <a:schemeClr val="lt1"/>
                  </a:solidFill>
                </a:rPr>
                <a:t>Introduction</a:t>
              </a:r>
              <a:endParaRPr sz="1200" b="1" dirty="0">
                <a:solidFill>
                  <a:schemeClr val="lt1"/>
                </a:solidFill>
              </a:endParaRPr>
            </a:p>
          </p:txBody>
        </p:sp>
      </p:grpSp>
      <p:grpSp>
        <p:nvGrpSpPr>
          <p:cNvPr id="59" name="Google Shape;59;p13"/>
          <p:cNvGrpSpPr/>
          <p:nvPr/>
        </p:nvGrpSpPr>
        <p:grpSpPr>
          <a:xfrm>
            <a:off x="220878" y="3396203"/>
            <a:ext cx="3889226" cy="2554515"/>
            <a:chOff x="330448" y="2036606"/>
            <a:chExt cx="2827500" cy="3051630"/>
          </a:xfrm>
        </p:grpSpPr>
        <p:sp>
          <p:nvSpPr>
            <p:cNvPr id="60" name="Google Shape;60;p13"/>
            <p:cNvSpPr txBox="1"/>
            <p:nvPr/>
          </p:nvSpPr>
          <p:spPr>
            <a:xfrm>
              <a:off x="330448" y="2036606"/>
              <a:ext cx="2827500" cy="3051630"/>
            </a:xfrm>
            <a:prstGeom prst="rect">
              <a:avLst/>
            </a:prstGeom>
            <a:solidFill>
              <a:srgbClr val="FFFFFF">
                <a:alpha val="35290"/>
              </a:srgbClr>
            </a:solidFill>
            <a:ln w="28575" cap="flat" cmpd="sng">
              <a:solidFill>
                <a:srgbClr val="38761D"/>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lang="en-US" sz="700" dirty="0">
                <a:solidFill>
                  <a:schemeClr val="dk1"/>
                </a:solidFill>
              </a:endParaRPr>
            </a:p>
            <a:p>
              <a:pPr marL="0" lvl="0" indent="0" algn="l" rtl="0">
                <a:spcBef>
                  <a:spcPts val="0"/>
                </a:spcBef>
                <a:spcAft>
                  <a:spcPts val="0"/>
                </a:spcAft>
                <a:buNone/>
              </a:pPr>
              <a:endParaRPr lang="en-US" sz="700" dirty="0">
                <a:solidFill>
                  <a:schemeClr val="dk1"/>
                </a:solidFill>
              </a:endParaRPr>
            </a:p>
            <a:p>
              <a:pPr marL="0" lvl="0" indent="0" algn="l" rtl="0">
                <a:spcBef>
                  <a:spcPts val="0"/>
                </a:spcBef>
                <a:spcAft>
                  <a:spcPts val="0"/>
                </a:spcAft>
                <a:buNone/>
              </a:pPr>
              <a:endParaRPr lang="en-US" sz="700" dirty="0">
                <a:solidFill>
                  <a:schemeClr val="dk1"/>
                </a:solidFill>
              </a:endParaRPr>
            </a:p>
            <a:p>
              <a:pPr marL="0" lvl="0" indent="0" algn="l" rtl="0">
                <a:spcBef>
                  <a:spcPts val="0"/>
                </a:spcBef>
                <a:spcAft>
                  <a:spcPts val="0"/>
                </a:spcAft>
                <a:buNone/>
              </a:pPr>
              <a:r>
                <a:rPr lang="en-US" sz="700" b="1" dirty="0">
                  <a:solidFill>
                    <a:schemeClr val="dk1"/>
                  </a:solidFill>
                </a:rPr>
                <a:t>OBJECTIVE 1 – Identify if plant species have any effect on bacterial soil host species</a:t>
              </a:r>
            </a:p>
            <a:p>
              <a:pPr marL="228600" lvl="0" indent="-228600" algn="l" rtl="0">
                <a:spcBef>
                  <a:spcPts val="0"/>
                </a:spcBef>
                <a:spcAft>
                  <a:spcPts val="0"/>
                </a:spcAft>
                <a:buFont typeface="+mj-lt"/>
                <a:buAutoNum type="alphaLcParenR"/>
              </a:pPr>
              <a:r>
                <a:rPr lang="en-US" sz="700" dirty="0">
                  <a:solidFill>
                    <a:schemeClr val="dk1"/>
                  </a:solidFill>
                </a:rPr>
                <a:t>Do plant species have any effect on bacterial soil host species composition?</a:t>
              </a:r>
            </a:p>
            <a:p>
              <a:pPr marL="228600" lvl="0" indent="-228600" algn="l" rtl="0">
                <a:spcBef>
                  <a:spcPts val="0"/>
                </a:spcBef>
                <a:spcAft>
                  <a:spcPts val="0"/>
                </a:spcAft>
                <a:buFont typeface="+mj-lt"/>
                <a:buAutoNum type="alphaLcParenR"/>
              </a:pPr>
              <a:r>
                <a:rPr lang="en-US" sz="700" dirty="0">
                  <a:solidFill>
                    <a:schemeClr val="dk1"/>
                  </a:solidFill>
                </a:rPr>
                <a:t>Does plant age effect bacterial soil host species composition?</a:t>
              </a:r>
            </a:p>
            <a:p>
              <a:pPr marL="228600" lvl="0" indent="-228600" algn="l" rtl="0">
                <a:spcBef>
                  <a:spcPts val="0"/>
                </a:spcBef>
                <a:spcAft>
                  <a:spcPts val="0"/>
                </a:spcAft>
                <a:buFont typeface="+mj-lt"/>
                <a:buAutoNum type="alphaLcParenR"/>
              </a:pPr>
              <a:r>
                <a:rPr lang="en-US" sz="700" dirty="0">
                  <a:solidFill>
                    <a:schemeClr val="dk1"/>
                  </a:solidFill>
                </a:rPr>
                <a:t>How does bacterial soil host species composition differ as each plant species ages?</a:t>
              </a:r>
            </a:p>
            <a:p>
              <a:endParaRPr lang="en-US" sz="700" i="1" u="sng" dirty="0">
                <a:solidFill>
                  <a:schemeClr val="dk1"/>
                </a:solidFill>
              </a:endParaRPr>
            </a:p>
            <a:p>
              <a:r>
                <a:rPr lang="en-US" sz="700" i="1" u="sng" dirty="0">
                  <a:solidFill>
                    <a:schemeClr val="dk1"/>
                  </a:solidFill>
                </a:rPr>
                <a:t>Hypothesis:</a:t>
              </a:r>
              <a:r>
                <a:rPr lang="en-US" sz="700" dirty="0">
                  <a:solidFill>
                    <a:schemeClr val="dk1"/>
                  </a:solidFill>
                </a:rPr>
                <a:t> We believe that there will be a clear distinction between bacterial soil host compositions between the various plant species, and that the bacterial composition will differ as plants age.</a:t>
              </a:r>
              <a:endParaRPr lang="en-US" sz="700" i="1" u="sng" dirty="0">
                <a:solidFill>
                  <a:schemeClr val="dk1"/>
                </a:solidFill>
              </a:endParaRPr>
            </a:p>
            <a:p>
              <a:pPr lvl="0" algn="l" rtl="0">
                <a:spcBef>
                  <a:spcPts val="0"/>
                </a:spcBef>
                <a:spcAft>
                  <a:spcPts val="0"/>
                </a:spcAft>
              </a:pPr>
              <a:endParaRPr lang="en-US" sz="700" dirty="0">
                <a:solidFill>
                  <a:schemeClr val="dk1"/>
                </a:solidFill>
              </a:endParaRPr>
            </a:p>
            <a:p>
              <a:pPr lvl="0" algn="l" rtl="0">
                <a:spcBef>
                  <a:spcPts val="0"/>
                </a:spcBef>
                <a:spcAft>
                  <a:spcPts val="0"/>
                </a:spcAft>
              </a:pPr>
              <a:r>
                <a:rPr lang="en-US" sz="700" b="1" dirty="0">
                  <a:solidFill>
                    <a:schemeClr val="dk1"/>
                  </a:solidFill>
                </a:rPr>
                <a:t>OBJECTIVE 2 – Identify if bacterial soil host species have any effect on the studied plants</a:t>
              </a:r>
            </a:p>
            <a:p>
              <a:pPr marL="228600" lvl="0" indent="-228600" algn="l" rtl="0">
                <a:spcBef>
                  <a:spcPts val="0"/>
                </a:spcBef>
                <a:spcAft>
                  <a:spcPts val="0"/>
                </a:spcAft>
                <a:buFont typeface="+mj-lt"/>
                <a:buAutoNum type="alphaLcParenR"/>
              </a:pPr>
              <a:r>
                <a:rPr lang="en-US" sz="700" dirty="0">
                  <a:solidFill>
                    <a:schemeClr val="dk1"/>
                  </a:solidFill>
                </a:rPr>
                <a:t>Do the bacterial soil host species have any effect on plant below-ground dry mass?</a:t>
              </a:r>
            </a:p>
            <a:p>
              <a:pPr marL="228600" lvl="0" indent="-228600" algn="l" rtl="0">
                <a:spcBef>
                  <a:spcPts val="0"/>
                </a:spcBef>
                <a:spcAft>
                  <a:spcPts val="0"/>
                </a:spcAft>
                <a:buFont typeface="+mj-lt"/>
                <a:buAutoNum type="alphaLcParenR"/>
              </a:pPr>
              <a:r>
                <a:rPr lang="en-US" sz="700" dirty="0">
                  <a:solidFill>
                    <a:schemeClr val="dk1"/>
                  </a:solidFill>
                </a:rPr>
                <a:t>Which bacterial soil host species has the greatest effect on plant root dry mass when plants are between of 4 – 12 years of age?</a:t>
              </a:r>
            </a:p>
            <a:p>
              <a:pPr lvl="0" algn="l" rtl="0">
                <a:spcBef>
                  <a:spcPts val="0"/>
                </a:spcBef>
                <a:spcAft>
                  <a:spcPts val="0"/>
                </a:spcAft>
              </a:pPr>
              <a:endParaRPr lang="en-US" sz="700" dirty="0">
                <a:solidFill>
                  <a:schemeClr val="dk1"/>
                </a:solidFill>
              </a:endParaRPr>
            </a:p>
            <a:p>
              <a:r>
                <a:rPr lang="en-US" sz="700" i="1" u="sng" dirty="0">
                  <a:solidFill>
                    <a:schemeClr val="dk1"/>
                  </a:solidFill>
                </a:rPr>
                <a:t>Hypothesis:</a:t>
              </a:r>
              <a:r>
                <a:rPr lang="en-US" sz="700" dirty="0">
                  <a:solidFill>
                    <a:schemeClr val="dk1"/>
                  </a:solidFill>
                </a:rPr>
                <a:t> We expect the plants to have greater root biomass when the plant species  transplanted seedling) and bacterial soil host species are the same. We also believe that there may be a particular bacteria that has the greater effect on the plant root biomass when plants are 4-12 years old.</a:t>
              </a:r>
            </a:p>
          </p:txBody>
        </p:sp>
        <p:sp>
          <p:nvSpPr>
            <p:cNvPr id="61" name="Google Shape;61;p13"/>
            <p:cNvSpPr txBox="1"/>
            <p:nvPr/>
          </p:nvSpPr>
          <p:spPr>
            <a:xfrm>
              <a:off x="350210" y="2063240"/>
              <a:ext cx="2804511" cy="441169"/>
            </a:xfrm>
            <a:prstGeom prst="rect">
              <a:avLst/>
            </a:prstGeom>
            <a:solidFill>
              <a:srgbClr val="38761D"/>
            </a:solidFill>
            <a:ln w="28575" cap="flat" cmpd="sng">
              <a:solidFill>
                <a:srgbClr val="38761D"/>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solidFill>
                    <a:schemeClr val="lt1"/>
                  </a:solidFill>
                </a:rPr>
                <a:t>Research Questions &amp; Hypothesis</a:t>
              </a:r>
              <a:endParaRPr sz="1200" b="1" dirty="0">
                <a:solidFill>
                  <a:schemeClr val="lt1"/>
                </a:solidFill>
              </a:endParaRPr>
            </a:p>
          </p:txBody>
        </p:sp>
      </p:grpSp>
      <p:sp>
        <p:nvSpPr>
          <p:cNvPr id="66" name="Google Shape;66;p13"/>
          <p:cNvSpPr txBox="1"/>
          <p:nvPr/>
        </p:nvSpPr>
        <p:spPr>
          <a:xfrm>
            <a:off x="4182839" y="9228892"/>
            <a:ext cx="4762957" cy="615523"/>
          </a:xfrm>
          <a:prstGeom prst="rect">
            <a:avLst/>
          </a:prstGeom>
          <a:solidFill>
            <a:srgbClr val="FFFFFF">
              <a:alpha val="35290"/>
            </a:srgbClr>
          </a:solidFill>
          <a:ln w="28575" cap="flat" cmpd="sng">
            <a:solidFill>
              <a:srgbClr val="38761D"/>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700" dirty="0"/>
              <a:t>Ke, P., Zee, P. C., &amp; Fukami, T. (2021). Dynamic plant–soil microbe interactions: the neglected effect of soil 	conditioning time. New Phytologist, 231(4), 1546–1558. </a:t>
            </a:r>
            <a:r>
              <a:rPr lang="en" sz="700" u="sng" dirty="0">
                <a:solidFill>
                  <a:schemeClr val="hlink"/>
                </a:solidFill>
                <a:hlinkClick r:id="rId5"/>
              </a:rPr>
              <a:t>https://doi.org/10.1111/nph.17420</a:t>
            </a:r>
            <a:endParaRPr lang="en" sz="700" dirty="0"/>
          </a:p>
          <a:p>
            <a:pPr marL="0" lvl="0" indent="0" algn="l" rtl="0">
              <a:spcBef>
                <a:spcPts val="0"/>
              </a:spcBef>
              <a:spcAft>
                <a:spcPts val="0"/>
              </a:spcAft>
              <a:buNone/>
            </a:pPr>
            <a:r>
              <a:rPr lang="en" sz="700" dirty="0"/>
              <a:t>Ke, P.-J., Zee, P., &amp; Fukami, T. (2021). Dynamic plant-soil microbe interactions: the neglected effect of soil 	conditioning time. Zenodo. </a:t>
            </a:r>
            <a:r>
              <a:rPr lang="en" sz="700" u="sng" dirty="0">
                <a:solidFill>
                  <a:schemeClr val="hlink"/>
                </a:solidFill>
                <a:hlinkClick r:id="rId6"/>
              </a:rPr>
              <a:t>https://doi.org/10.5061/dryad.tmpg4f4zd</a:t>
            </a:r>
            <a:endParaRPr sz="700" dirty="0"/>
          </a:p>
        </p:txBody>
      </p:sp>
      <p:sp>
        <p:nvSpPr>
          <p:cNvPr id="70" name="Google Shape;70;p13"/>
          <p:cNvSpPr txBox="1"/>
          <p:nvPr/>
        </p:nvSpPr>
        <p:spPr>
          <a:xfrm>
            <a:off x="4193351" y="1675283"/>
            <a:ext cx="4754709" cy="369306"/>
          </a:xfrm>
          <a:prstGeom prst="rect">
            <a:avLst/>
          </a:prstGeom>
          <a:solidFill>
            <a:srgbClr val="38761D"/>
          </a:solidFill>
          <a:ln w="28575" cap="flat" cmpd="sng">
            <a:solidFill>
              <a:srgbClr val="38761D"/>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solidFill>
                  <a:schemeClr val="lt1"/>
                </a:solidFill>
              </a:rPr>
              <a:t>Results</a:t>
            </a:r>
            <a:endParaRPr sz="1200" b="1" dirty="0">
              <a:solidFill>
                <a:schemeClr val="lt1"/>
              </a:solidFill>
            </a:endParaRPr>
          </a:p>
        </p:txBody>
      </p:sp>
      <p:sp>
        <p:nvSpPr>
          <p:cNvPr id="73" name="Google Shape;73;p13"/>
          <p:cNvSpPr txBox="1"/>
          <p:nvPr/>
        </p:nvSpPr>
        <p:spPr>
          <a:xfrm>
            <a:off x="4189459" y="7195082"/>
            <a:ext cx="4760804" cy="376813"/>
          </a:xfrm>
          <a:prstGeom prst="rect">
            <a:avLst/>
          </a:prstGeom>
          <a:solidFill>
            <a:srgbClr val="38761D"/>
          </a:solidFill>
          <a:ln w="28575" cap="flat" cmpd="sng">
            <a:solidFill>
              <a:srgbClr val="38761D"/>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solidFill>
                  <a:schemeClr val="lt1"/>
                </a:solidFill>
              </a:rPr>
              <a:t>Conclusion</a:t>
            </a:r>
            <a:endParaRPr b="1" dirty="0">
              <a:solidFill>
                <a:schemeClr val="lt1"/>
              </a:solidFill>
            </a:endParaRPr>
          </a:p>
        </p:txBody>
      </p:sp>
      <p:sp>
        <p:nvSpPr>
          <p:cNvPr id="82" name="Google Shape;82;p13"/>
          <p:cNvSpPr txBox="1"/>
          <p:nvPr/>
        </p:nvSpPr>
        <p:spPr>
          <a:xfrm>
            <a:off x="3975184" y="7544939"/>
            <a:ext cx="4937182" cy="1423436"/>
          </a:xfrm>
          <a:prstGeom prst="rect">
            <a:avLst/>
          </a:prstGeom>
          <a:noFill/>
          <a:ln>
            <a:noFill/>
          </a:ln>
        </p:spPr>
        <p:txBody>
          <a:bodyPr spcFirstLastPara="1" wrap="square" lIns="91425" tIns="91425" rIns="91425" bIns="91425" anchor="t" anchorCtr="0">
            <a:spAutoFit/>
          </a:bodyPr>
          <a:lstStyle/>
          <a:p>
            <a:pPr marL="184150" lvl="0" algn="l" rtl="0">
              <a:lnSpc>
                <a:spcPct val="115000"/>
              </a:lnSpc>
              <a:spcBef>
                <a:spcPts val="0"/>
              </a:spcBef>
              <a:spcAft>
                <a:spcPts val="0"/>
              </a:spcAft>
              <a:buClr>
                <a:schemeClr val="dk1"/>
              </a:buClr>
              <a:buSzPts val="700"/>
            </a:pPr>
            <a:r>
              <a:rPr lang="en" sz="700" dirty="0">
                <a:solidFill>
                  <a:schemeClr val="dk1"/>
                </a:solidFill>
              </a:rPr>
              <a:t>           Our data suggest that plant-soil microbial interactions do exist, but we were not able to demonstrate whether the strength of this interaction is affected by the age of the individual plant. Although soil host species compositions differ among the various sampled ages of each plant species, it is difficult to conclude whether this difference is statistically significant. This same conclusion was encountered when analyzing the impact of soil microorganisms on plant root dry mass. Although some relationship between the bacterial community and plant root dry mass was identified, these realtionships were not fou</a:t>
            </a:r>
            <a:r>
              <a:rPr lang="en-CA" sz="700" dirty="0" err="1">
                <a:solidFill>
                  <a:schemeClr val="dk1"/>
                </a:solidFill>
              </a:rPr>
              <a:t>nd</a:t>
            </a:r>
            <a:r>
              <a:rPr lang="en" sz="700" dirty="0">
                <a:solidFill>
                  <a:schemeClr val="dk1"/>
                </a:solidFill>
              </a:rPr>
              <a:t> to be statistically significant. These conclusions differ from the results obtained in our data source article. Subsequent studies could focus more on whether the length of soil conditioning of plants affects the strength of this interaction and should allow for more appropriate placement of experimental results in natural settings to predict better how soil microbes affect plant community assembly.</a:t>
            </a:r>
            <a:endParaRPr sz="700" dirty="0">
              <a:solidFill>
                <a:schemeClr val="dk1"/>
              </a:solidFill>
            </a:endParaRPr>
          </a:p>
          <a:p>
            <a:pPr marL="0" lvl="0" indent="0" algn="l" rtl="0">
              <a:lnSpc>
                <a:spcPct val="115000"/>
              </a:lnSpc>
              <a:spcBef>
                <a:spcPts val="0"/>
              </a:spcBef>
              <a:spcAft>
                <a:spcPts val="0"/>
              </a:spcAft>
              <a:buNone/>
            </a:pPr>
            <a:endParaRPr sz="700" dirty="0">
              <a:solidFill>
                <a:schemeClr val="dk1"/>
              </a:solidFill>
            </a:endParaRPr>
          </a:p>
        </p:txBody>
      </p:sp>
      <p:sp>
        <p:nvSpPr>
          <p:cNvPr id="22" name="Rectangle 21">
            <a:extLst>
              <a:ext uri="{FF2B5EF4-FFF2-40B4-BE49-F238E27FC236}">
                <a16:creationId xmlns:a16="http://schemas.microsoft.com/office/drawing/2014/main" id="{1BD90D31-BE67-445F-8BB7-153D477B8CE4}"/>
              </a:ext>
            </a:extLst>
          </p:cNvPr>
          <p:cNvSpPr/>
          <p:nvPr/>
        </p:nvSpPr>
        <p:spPr>
          <a:xfrm>
            <a:off x="216492" y="6033207"/>
            <a:ext cx="3889174" cy="3818767"/>
          </a:xfrm>
          <a:prstGeom prst="rect">
            <a:avLst/>
          </a:prstGeom>
          <a:noFill/>
          <a:ln w="28575">
            <a:solidFill>
              <a:srgbClr val="38761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3" name="Google Shape;70;p13">
            <a:extLst>
              <a:ext uri="{FF2B5EF4-FFF2-40B4-BE49-F238E27FC236}">
                <a16:creationId xmlns:a16="http://schemas.microsoft.com/office/drawing/2014/main" id="{E808C9AB-48A2-41B3-BB21-FF4371A7BE6E}"/>
              </a:ext>
            </a:extLst>
          </p:cNvPr>
          <p:cNvSpPr txBox="1"/>
          <p:nvPr/>
        </p:nvSpPr>
        <p:spPr>
          <a:xfrm>
            <a:off x="216492" y="6033207"/>
            <a:ext cx="3889175" cy="369302"/>
          </a:xfrm>
          <a:prstGeom prst="rect">
            <a:avLst/>
          </a:prstGeom>
          <a:solidFill>
            <a:srgbClr val="38761D"/>
          </a:solidFill>
          <a:ln w="28575" cap="flat" cmpd="sng">
            <a:solidFill>
              <a:srgbClr val="38761D"/>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solidFill>
                  <a:schemeClr val="lt1"/>
                </a:solidFill>
              </a:rPr>
              <a:t>Methods</a:t>
            </a:r>
            <a:endParaRPr sz="1200" b="1" dirty="0">
              <a:solidFill>
                <a:schemeClr val="lt1"/>
              </a:solidFill>
            </a:endParaRPr>
          </a:p>
        </p:txBody>
      </p:sp>
      <p:sp>
        <p:nvSpPr>
          <p:cNvPr id="26" name="Google Shape;70;p13">
            <a:extLst>
              <a:ext uri="{FF2B5EF4-FFF2-40B4-BE49-F238E27FC236}">
                <a16:creationId xmlns:a16="http://schemas.microsoft.com/office/drawing/2014/main" id="{91226BFD-04C7-488B-9C72-79AE6AFE68CF}"/>
              </a:ext>
            </a:extLst>
          </p:cNvPr>
          <p:cNvSpPr txBox="1"/>
          <p:nvPr/>
        </p:nvSpPr>
        <p:spPr>
          <a:xfrm>
            <a:off x="4182839" y="8889188"/>
            <a:ext cx="4760804" cy="369302"/>
          </a:xfrm>
          <a:prstGeom prst="rect">
            <a:avLst/>
          </a:prstGeom>
          <a:solidFill>
            <a:srgbClr val="38761D"/>
          </a:solidFill>
          <a:ln w="28575" cap="flat" cmpd="sng">
            <a:solidFill>
              <a:srgbClr val="38761D"/>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solidFill>
                  <a:schemeClr val="lt1"/>
                </a:solidFill>
              </a:rPr>
              <a:t>Works Cited</a:t>
            </a:r>
            <a:endParaRPr sz="1200" b="1" dirty="0">
              <a:solidFill>
                <a:schemeClr val="lt1"/>
              </a:solidFill>
            </a:endParaRPr>
          </a:p>
        </p:txBody>
      </p:sp>
      <p:pic>
        <p:nvPicPr>
          <p:cNvPr id="1030" name="Picture 6">
            <a:extLst>
              <a:ext uri="{FF2B5EF4-FFF2-40B4-BE49-F238E27FC236}">
                <a16:creationId xmlns:a16="http://schemas.microsoft.com/office/drawing/2014/main" id="{F4F77188-BE57-4C7D-889D-C93B44998F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8372" y="2133977"/>
            <a:ext cx="1493397" cy="97439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0DA2CAA2-4ACA-4836-9759-46A979366E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2290" y="2133977"/>
            <a:ext cx="1368732" cy="9743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E561DC9-D11B-416D-9AC8-0D23EBCFC8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6739" y="2133977"/>
            <a:ext cx="1580580" cy="97439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7C1363B-0BCB-47CB-99B4-1A9089F8C13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8372" y="3724070"/>
            <a:ext cx="1746570" cy="1454439"/>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9F012A53-856F-49C0-A3E2-1DC1F68FA6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9912" y="3724070"/>
            <a:ext cx="1868638" cy="1454439"/>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B7FFA5D5-8229-4B7F-AFB7-55782A6F73B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88216" y="5623517"/>
            <a:ext cx="1733161" cy="108656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BD77944-0C44-410C-B2FF-DDFC15AD466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1157" y="5623518"/>
            <a:ext cx="1821460" cy="10865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BAFE0A-8DF5-4768-BE69-39867C121C89}"/>
              </a:ext>
            </a:extLst>
          </p:cNvPr>
          <p:cNvSpPr txBox="1"/>
          <p:nvPr/>
        </p:nvSpPr>
        <p:spPr>
          <a:xfrm>
            <a:off x="4193351" y="3082241"/>
            <a:ext cx="1568417" cy="492443"/>
          </a:xfrm>
          <a:prstGeom prst="rect">
            <a:avLst/>
          </a:prstGeom>
          <a:noFill/>
        </p:spPr>
        <p:txBody>
          <a:bodyPr wrap="square" rtlCol="0">
            <a:spAutoFit/>
          </a:bodyPr>
          <a:lstStyle/>
          <a:p>
            <a:r>
              <a:rPr lang="en-CA" sz="650" b="1" dirty="0"/>
              <a:t>Figure 1. </a:t>
            </a:r>
            <a:r>
              <a:rPr lang="en-CA" sz="650" dirty="0"/>
              <a:t>NMDS plot showing overall variation in bacterial community composition among the various plant species</a:t>
            </a:r>
            <a:endParaRPr lang="en-CA" sz="650" b="1" dirty="0"/>
          </a:p>
        </p:txBody>
      </p:sp>
      <p:sp>
        <p:nvSpPr>
          <p:cNvPr id="38" name="TextBox 37">
            <a:extLst>
              <a:ext uri="{FF2B5EF4-FFF2-40B4-BE49-F238E27FC236}">
                <a16:creationId xmlns:a16="http://schemas.microsoft.com/office/drawing/2014/main" id="{524EECFE-CE52-42F3-8D02-ABB384FE5856}"/>
              </a:ext>
            </a:extLst>
          </p:cNvPr>
          <p:cNvSpPr txBox="1"/>
          <p:nvPr/>
        </p:nvSpPr>
        <p:spPr>
          <a:xfrm>
            <a:off x="5755080" y="3089158"/>
            <a:ext cx="1655601" cy="492443"/>
          </a:xfrm>
          <a:prstGeom prst="rect">
            <a:avLst/>
          </a:prstGeom>
          <a:noFill/>
        </p:spPr>
        <p:txBody>
          <a:bodyPr wrap="square" rtlCol="0">
            <a:spAutoFit/>
          </a:bodyPr>
          <a:lstStyle/>
          <a:p>
            <a:r>
              <a:rPr lang="en-CA" sz="650" b="1" dirty="0"/>
              <a:t>Figure 2. </a:t>
            </a:r>
            <a:r>
              <a:rPr lang="en-CA" sz="650" dirty="0"/>
              <a:t>NMDS ordination plot depicting microbial community composition as a factor of plant species and plant age</a:t>
            </a:r>
            <a:endParaRPr lang="en-CA" sz="650" b="1" dirty="0"/>
          </a:p>
        </p:txBody>
      </p:sp>
      <p:sp>
        <p:nvSpPr>
          <p:cNvPr id="39" name="TextBox 38">
            <a:extLst>
              <a:ext uri="{FF2B5EF4-FFF2-40B4-BE49-F238E27FC236}">
                <a16:creationId xmlns:a16="http://schemas.microsoft.com/office/drawing/2014/main" id="{D208B18E-220C-4510-A29D-59793A792CAC}"/>
              </a:ext>
            </a:extLst>
          </p:cNvPr>
          <p:cNvSpPr txBox="1"/>
          <p:nvPr/>
        </p:nvSpPr>
        <p:spPr>
          <a:xfrm>
            <a:off x="7409511" y="3094292"/>
            <a:ext cx="1536370" cy="592470"/>
          </a:xfrm>
          <a:prstGeom prst="rect">
            <a:avLst/>
          </a:prstGeom>
          <a:noFill/>
        </p:spPr>
        <p:txBody>
          <a:bodyPr wrap="square" rtlCol="0">
            <a:spAutoFit/>
          </a:bodyPr>
          <a:lstStyle/>
          <a:p>
            <a:r>
              <a:rPr lang="en-CA" sz="650" b="1" dirty="0"/>
              <a:t>Figure 3A. </a:t>
            </a:r>
            <a:r>
              <a:rPr lang="en-CA" sz="650" dirty="0"/>
              <a:t>Stacked bar graph depicting bacterial community composition in soil of sampled </a:t>
            </a:r>
            <a:r>
              <a:rPr lang="en-CA" sz="650" i="1" dirty="0" err="1"/>
              <a:t>Ammophila</a:t>
            </a:r>
            <a:r>
              <a:rPr lang="en-CA" sz="650" i="1" dirty="0"/>
              <a:t> arenaria</a:t>
            </a:r>
            <a:r>
              <a:rPr lang="en-CA" sz="650" dirty="0"/>
              <a:t> plants as they age.</a:t>
            </a:r>
            <a:endParaRPr lang="en-CA" sz="650" b="1" dirty="0"/>
          </a:p>
        </p:txBody>
      </p:sp>
      <p:sp>
        <p:nvSpPr>
          <p:cNvPr id="40" name="TextBox 39">
            <a:extLst>
              <a:ext uri="{FF2B5EF4-FFF2-40B4-BE49-F238E27FC236}">
                <a16:creationId xmlns:a16="http://schemas.microsoft.com/office/drawing/2014/main" id="{6317358D-D270-4A81-9E4B-9CB27BD89F06}"/>
              </a:ext>
            </a:extLst>
          </p:cNvPr>
          <p:cNvSpPr txBox="1"/>
          <p:nvPr/>
        </p:nvSpPr>
        <p:spPr>
          <a:xfrm>
            <a:off x="4189460" y="5156502"/>
            <a:ext cx="1821459" cy="392415"/>
          </a:xfrm>
          <a:prstGeom prst="rect">
            <a:avLst/>
          </a:prstGeom>
          <a:noFill/>
        </p:spPr>
        <p:txBody>
          <a:bodyPr wrap="square" rtlCol="0">
            <a:spAutoFit/>
          </a:bodyPr>
          <a:lstStyle/>
          <a:p>
            <a:r>
              <a:rPr lang="en-CA" sz="650" b="1" dirty="0"/>
              <a:t>Figure 4. </a:t>
            </a:r>
            <a:r>
              <a:rPr lang="en-CA" sz="650" dirty="0"/>
              <a:t>Soil host species and below-ground dry mass of each plant species at 0.5 years of age</a:t>
            </a:r>
            <a:endParaRPr lang="en-CA" sz="650" b="1" dirty="0"/>
          </a:p>
        </p:txBody>
      </p:sp>
      <p:sp>
        <p:nvSpPr>
          <p:cNvPr id="41" name="TextBox 40">
            <a:extLst>
              <a:ext uri="{FF2B5EF4-FFF2-40B4-BE49-F238E27FC236}">
                <a16:creationId xmlns:a16="http://schemas.microsoft.com/office/drawing/2014/main" id="{D1DB3DFA-5722-4F8F-97D7-BC6498F418EE}"/>
              </a:ext>
            </a:extLst>
          </p:cNvPr>
          <p:cNvSpPr txBox="1"/>
          <p:nvPr/>
        </p:nvSpPr>
        <p:spPr>
          <a:xfrm>
            <a:off x="6010919" y="5152981"/>
            <a:ext cx="1947631" cy="392415"/>
          </a:xfrm>
          <a:prstGeom prst="rect">
            <a:avLst/>
          </a:prstGeom>
          <a:noFill/>
        </p:spPr>
        <p:txBody>
          <a:bodyPr wrap="square" rtlCol="0">
            <a:spAutoFit/>
          </a:bodyPr>
          <a:lstStyle/>
          <a:p>
            <a:r>
              <a:rPr lang="en-CA" sz="650" b="1" dirty="0"/>
              <a:t>Figure 5. </a:t>
            </a:r>
            <a:r>
              <a:rPr lang="en-CA" sz="650" dirty="0"/>
              <a:t>Soil host species and below-ground dry mass of each plant species at 10 years of age</a:t>
            </a:r>
            <a:endParaRPr lang="en-CA" sz="650" b="1" dirty="0"/>
          </a:p>
        </p:txBody>
      </p:sp>
      <p:sp>
        <p:nvSpPr>
          <p:cNvPr id="42" name="TextBox 41">
            <a:extLst>
              <a:ext uri="{FF2B5EF4-FFF2-40B4-BE49-F238E27FC236}">
                <a16:creationId xmlns:a16="http://schemas.microsoft.com/office/drawing/2014/main" id="{77027C71-1AAF-4402-9E4C-26977D1DA6D4}"/>
              </a:ext>
            </a:extLst>
          </p:cNvPr>
          <p:cNvSpPr txBox="1"/>
          <p:nvPr/>
        </p:nvSpPr>
        <p:spPr>
          <a:xfrm>
            <a:off x="4199447" y="6695418"/>
            <a:ext cx="1903170" cy="292388"/>
          </a:xfrm>
          <a:prstGeom prst="rect">
            <a:avLst/>
          </a:prstGeom>
          <a:noFill/>
        </p:spPr>
        <p:txBody>
          <a:bodyPr wrap="square" rtlCol="0">
            <a:spAutoFit/>
          </a:bodyPr>
          <a:lstStyle/>
          <a:p>
            <a:r>
              <a:rPr lang="en-CA" sz="650" b="1" dirty="0"/>
              <a:t>Figure 6. </a:t>
            </a:r>
            <a:r>
              <a:rPr lang="en-CA" sz="650" dirty="0"/>
              <a:t>Relationships between the various bacterial soil host species and root dry mass </a:t>
            </a:r>
            <a:endParaRPr lang="en-CA" sz="650" b="1" dirty="0"/>
          </a:p>
        </p:txBody>
      </p:sp>
      <p:sp>
        <p:nvSpPr>
          <p:cNvPr id="43" name="TextBox 42">
            <a:extLst>
              <a:ext uri="{FF2B5EF4-FFF2-40B4-BE49-F238E27FC236}">
                <a16:creationId xmlns:a16="http://schemas.microsoft.com/office/drawing/2014/main" id="{193E07E9-7F9A-4B91-9CBF-D96923415596}"/>
              </a:ext>
            </a:extLst>
          </p:cNvPr>
          <p:cNvSpPr txBox="1"/>
          <p:nvPr/>
        </p:nvSpPr>
        <p:spPr>
          <a:xfrm>
            <a:off x="6103211" y="6690844"/>
            <a:ext cx="1903170" cy="392415"/>
          </a:xfrm>
          <a:prstGeom prst="rect">
            <a:avLst/>
          </a:prstGeom>
          <a:noFill/>
        </p:spPr>
        <p:txBody>
          <a:bodyPr wrap="square" rtlCol="0">
            <a:spAutoFit/>
          </a:bodyPr>
          <a:lstStyle/>
          <a:p>
            <a:r>
              <a:rPr lang="en-CA" sz="650" b="1" dirty="0"/>
              <a:t>Figure 7. </a:t>
            </a:r>
            <a:r>
              <a:rPr lang="en-CA" sz="650" dirty="0"/>
              <a:t>Difference in root dry mass between Lupine bacteria and all other species of soil host bacteria</a:t>
            </a:r>
            <a:endParaRPr lang="en-CA" sz="650" b="1" dirty="0"/>
          </a:p>
        </p:txBody>
      </p:sp>
      <p:sp>
        <p:nvSpPr>
          <p:cNvPr id="45" name="Rectangle 44">
            <a:extLst>
              <a:ext uri="{FF2B5EF4-FFF2-40B4-BE49-F238E27FC236}">
                <a16:creationId xmlns:a16="http://schemas.microsoft.com/office/drawing/2014/main" id="{C62DDC3C-845E-4D77-8C75-AF069004D1ED}"/>
              </a:ext>
            </a:extLst>
          </p:cNvPr>
          <p:cNvSpPr/>
          <p:nvPr/>
        </p:nvSpPr>
        <p:spPr>
          <a:xfrm>
            <a:off x="4189460" y="7275203"/>
            <a:ext cx="4760804" cy="1511957"/>
          </a:xfrm>
          <a:prstGeom prst="rect">
            <a:avLst/>
          </a:prstGeom>
          <a:noFill/>
          <a:ln w="28575">
            <a:solidFill>
              <a:srgbClr val="38761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pic>
        <p:nvPicPr>
          <p:cNvPr id="9" name="Picture 8" descr="Text&#10;&#10;Description automatically generated">
            <a:extLst>
              <a:ext uri="{FF2B5EF4-FFF2-40B4-BE49-F238E27FC236}">
                <a16:creationId xmlns:a16="http://schemas.microsoft.com/office/drawing/2014/main" id="{09F11CE3-2B79-4AF3-84D4-0520A2DC3419}"/>
              </a:ext>
            </a:extLst>
          </p:cNvPr>
          <p:cNvPicPr>
            <a:picLocks noChangeAspect="1"/>
          </p:cNvPicPr>
          <p:nvPr/>
        </p:nvPicPr>
        <p:blipFill>
          <a:blip r:embed="rId14"/>
          <a:stretch>
            <a:fillRect/>
          </a:stretch>
        </p:blipFill>
        <p:spPr>
          <a:xfrm>
            <a:off x="387848" y="6484998"/>
            <a:ext cx="3585154" cy="328886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750</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Roboto</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Ros C</cp:lastModifiedBy>
  <cp:revision>7</cp:revision>
  <dcterms:modified xsi:type="dcterms:W3CDTF">2022-04-04T11:04:25Z</dcterms:modified>
</cp:coreProperties>
</file>