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91" r:id="rId6"/>
    <p:sldId id="413" r:id="rId7"/>
    <p:sldId id="414" r:id="rId8"/>
    <p:sldId id="420" r:id="rId9"/>
    <p:sldId id="421" r:id="rId10"/>
    <p:sldId id="419" r:id="rId11"/>
    <p:sldId id="407" r:id="rId12"/>
    <p:sldId id="383" r:id="rId13"/>
    <p:sldId id="422" r:id="rId14"/>
    <p:sldId id="417" r:id="rId15"/>
    <p:sldId id="415" r:id="rId16"/>
    <p:sldId id="411" r:id="rId17"/>
    <p:sldId id="424" r:id="rId18"/>
    <p:sldId id="426" r:id="rId19"/>
    <p:sldId id="408" r:id="rId20"/>
    <p:sldId id="425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9FD82-8AA7-418E-8C1F-BF6289D37F63}">
          <p14:sldIdLst>
            <p14:sldId id="410"/>
            <p14:sldId id="391"/>
          </p14:sldIdLst>
        </p14:section>
        <p14:section name="Untitled Section" id="{1979AAC0-C410-4D93-AA59-AC8151EB8BAE}">
          <p14:sldIdLst>
            <p14:sldId id="413"/>
            <p14:sldId id="414"/>
            <p14:sldId id="420"/>
            <p14:sldId id="421"/>
            <p14:sldId id="419"/>
            <p14:sldId id="407"/>
            <p14:sldId id="383"/>
            <p14:sldId id="422"/>
            <p14:sldId id="417"/>
            <p14:sldId id="415"/>
            <p14:sldId id="411"/>
            <p14:sldId id="424"/>
            <p14:sldId id="426"/>
            <p14:sldId id="408"/>
            <p14:sldId id="425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411" autoAdjust="0"/>
  </p:normalViewPr>
  <p:slideViewPr>
    <p:cSldViewPr snapToGrid="0">
      <p:cViewPr varScale="1">
        <p:scale>
          <a:sx n="67" d="100"/>
          <a:sy n="67" d="100"/>
        </p:scale>
        <p:origin x="49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0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B7A05-D785-003B-45A8-DF2E2A45C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E090F-01BB-B64A-22AA-6691FE5B7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9A5ED-0CC0-8323-E1AF-87EE829FE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93B7-3019-0C65-6727-015F1AB2F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2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1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7719-283E-0A60-E5EB-FE9336715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B04179-BAA4-0033-EC19-DF5804199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83391-4AAA-D82B-0813-5BAEBD8D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7676D-7B52-430C-7E9B-AB057694E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872E-A16E-13E1-FD36-55B11D08C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3DBE9-2711-F78E-6300-EADEB25CA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7561A-0A68-6C25-06D9-302B1DFBB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E5793-04DC-6CA5-9631-B19C2B961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9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5F384-4611-EE86-5EF0-559A1F2B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CAA275-4BB8-0315-BAB1-14238CA34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37011-79D1-343D-551C-AB7FA09B1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81238-0333-D3AF-4205-1C1CF1D93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9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E-COMMERCE</a:t>
            </a:r>
            <a:br>
              <a:rPr lang="en-US" dirty="0"/>
            </a:br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For Online Retails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6471" y="125129"/>
            <a:ext cx="259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Flowchart of Process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86" y="1104480"/>
            <a:ext cx="85271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98275-F982-0A06-79A2-02580D855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1F04-EE8B-49D9-2E16-BD6B7338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Timeline</a:t>
            </a:r>
            <a:r>
              <a:rPr lang="en-US" spc="-60" dirty="0"/>
              <a:t> </a:t>
            </a:r>
            <a:r>
              <a:rPr lang="en-US" dirty="0"/>
              <a:t>And</a:t>
            </a:r>
            <a:r>
              <a:rPr lang="en-US" spc="-80" dirty="0"/>
              <a:t> </a:t>
            </a:r>
            <a:r>
              <a:rPr lang="en-US" spc="-10" dirty="0"/>
              <a:t>Milestone: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04DC37-EE8E-BD89-7671-D258B66AD31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46753151"/>
              </p:ext>
            </p:extLst>
          </p:nvPr>
        </p:nvGraphicFramePr>
        <p:xfrm>
          <a:off x="1792704" y="2437295"/>
          <a:ext cx="8576111" cy="362702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32996">
                  <a:extLst>
                    <a:ext uri="{9D8B030D-6E8A-4147-A177-3AD203B41FA5}">
                      <a16:colId xmlns:a16="http://schemas.microsoft.com/office/drawing/2014/main" val="733103627"/>
                    </a:ext>
                  </a:extLst>
                </a:gridCol>
                <a:gridCol w="2543115">
                  <a:extLst>
                    <a:ext uri="{9D8B030D-6E8A-4147-A177-3AD203B41FA5}">
                      <a16:colId xmlns:a16="http://schemas.microsoft.com/office/drawing/2014/main" val="2319823720"/>
                    </a:ext>
                  </a:extLst>
                </a:gridCol>
              </a:tblGrid>
              <a:tr h="647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0" dirty="0">
                          <a:solidFill>
                            <a:schemeClr val="bg1"/>
                          </a:solidFill>
                        </a:rPr>
                        <a:t>Milestone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0" dirty="0">
                          <a:solidFill>
                            <a:schemeClr val="bg1"/>
                          </a:solidFill>
                        </a:rPr>
                        <a:t>Duration</a:t>
                      </a:r>
                      <a:r>
                        <a:rPr lang="en-US" sz="1800" b="1" spc="-3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spc="-10" dirty="0">
                          <a:solidFill>
                            <a:schemeClr val="bg1"/>
                          </a:solidFill>
                        </a:rPr>
                        <a:t>(Days)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540581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Gathering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9895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Design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User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Interface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68380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Development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Coding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67740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25" dirty="0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Quality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Assurance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33794"/>
                  </a:ext>
                </a:extLst>
              </a:tr>
              <a:tr h="473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Deployment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Launch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96968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Completion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Handover 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42311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25" dirty="0">
                          <a:solidFill>
                            <a:schemeClr val="bg1"/>
                          </a:solidFill>
                        </a:rPr>
                        <a:t>Total</a:t>
                      </a:r>
                      <a:r>
                        <a:rPr lang="en-US" sz="1800" b="1" spc="-7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spc="-10" dirty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4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9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38734-47EA-C29D-7032-77B55156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1A8F79-BDB5-4531-1F04-9D7197E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Use Of Tools And Technology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27D575-E3E9-5995-9A6D-A8A8E09E95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6072C7F-AA4E-6F13-7329-44493FB10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3111207-56EB-7E5B-649F-527C3833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DB21A2A-8562-FDBB-AB0D-F10DE1885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80075"/>
              </p:ext>
            </p:extLst>
          </p:nvPr>
        </p:nvGraphicFramePr>
        <p:xfrm>
          <a:off x="2959226" y="2287335"/>
          <a:ext cx="8416925" cy="39079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53794">
                  <a:extLst>
                    <a:ext uri="{9D8B030D-6E8A-4147-A177-3AD203B41FA5}">
                      <a16:colId xmlns:a16="http://schemas.microsoft.com/office/drawing/2014/main" val="2818050682"/>
                    </a:ext>
                  </a:extLst>
                </a:gridCol>
                <a:gridCol w="6763131">
                  <a:extLst>
                    <a:ext uri="{9D8B030D-6E8A-4147-A177-3AD203B41FA5}">
                      <a16:colId xmlns:a16="http://schemas.microsoft.com/office/drawing/2014/main" val="1600105494"/>
                    </a:ext>
                  </a:extLst>
                </a:gridCol>
              </a:tblGrid>
              <a:tr h="244909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Front-End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40648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HTML5       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creating the structure and content of web pages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3313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CSS3        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styling and layout of the application.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99648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Bootstrap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responsive and mobile-first design.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45001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JavaScript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adding interactivity and dynamic content.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61229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jQuery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 JavaScript library for easier front-end web interactions.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49698"/>
                  </a:ext>
                </a:extLst>
              </a:tr>
              <a:tr h="244909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Back-End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55920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PHP         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server-side scripting and logic.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97640"/>
                  </a:ext>
                </a:extLst>
              </a:tr>
              <a:tr h="6038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MySQL    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database management and storage of all data (e.g., users,  products, orders).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1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BB04E-8D25-3D2E-D2C6-0E0FDD294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95E03-6065-6C03-EDFC-8B301E9E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Server Configuration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048599-9ADF-478E-EAB8-28D87863A0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5039" y="2433059"/>
            <a:ext cx="3717945" cy="358952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/>
              <a:t>Server Software Configuration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Operating System: Windows 7 </a:t>
            </a:r>
            <a:r>
              <a:rPr lang="en-US" dirty="0" smtClean="0"/>
              <a:t>and </a:t>
            </a:r>
            <a:r>
              <a:rPr lang="en-US" dirty="0"/>
              <a:t>higher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Language: PHP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Database: </a:t>
            </a:r>
            <a:r>
              <a:rPr lang="en-US" dirty="0" smtClean="0"/>
              <a:t>MySQL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708D1E-3848-7B29-6823-09C0EF908D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7D6A165-865A-FFC5-6C39-E84A22C8E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D980358-7554-C39F-4EB2-3DDBAE3EB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22CA771-71B2-1568-E84C-AD47B2B2C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16C2F2B-D7C7-46A3-190F-AB4BD2A93E32}"/>
              </a:ext>
            </a:extLst>
          </p:cNvPr>
          <p:cNvSpPr txBox="1">
            <a:spLocks/>
          </p:cNvSpPr>
          <p:nvPr/>
        </p:nvSpPr>
        <p:spPr>
          <a:xfrm>
            <a:off x="5744307" y="2252022"/>
            <a:ext cx="4208585" cy="3589529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E048599-9ADF-478E-EAB8-28D87863A05F}"/>
              </a:ext>
            </a:extLst>
          </p:cNvPr>
          <p:cNvSpPr txBox="1">
            <a:spLocks/>
          </p:cNvSpPr>
          <p:nvPr/>
        </p:nvSpPr>
        <p:spPr>
          <a:xfrm>
            <a:off x="6435704" y="2433059"/>
            <a:ext cx="3794145" cy="3589529"/>
          </a:xfrm>
          <a:prstGeom prst="rect">
            <a:avLst/>
          </a:prstGeom>
        </p:spPr>
        <p:txBody>
          <a:bodyPr vert="horz" lIns="0" tIns="228600" rIns="0" bIns="0" numCol="1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Server Hardware Configuration: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Processor: Intel(R) Core(TM) 2Duo CPU @ 2.93 GHz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RAM: 2 GB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Hard Disk Drive: 20 GB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Keyboard: 122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Information Source and Reference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4D1369B-F07B-D0CC-8A89-908B7B5495C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502856414"/>
              </p:ext>
            </p:extLst>
          </p:nvPr>
        </p:nvGraphicFramePr>
        <p:xfrm>
          <a:off x="1072695" y="2502353"/>
          <a:ext cx="9638847" cy="2763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65591">
                  <a:extLst>
                    <a:ext uri="{9D8B030D-6E8A-4147-A177-3AD203B41FA5}">
                      <a16:colId xmlns:a16="http://schemas.microsoft.com/office/drawing/2014/main" val="613023794"/>
                    </a:ext>
                  </a:extLst>
                </a:gridCol>
                <a:gridCol w="7373256">
                  <a:extLst>
                    <a:ext uri="{9D8B030D-6E8A-4147-A177-3AD203B41FA5}">
                      <a16:colId xmlns:a16="http://schemas.microsoft.com/office/drawing/2014/main" val="956286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lang="en-US"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7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PHP.net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Official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documentation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8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reference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PHP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programming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language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3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MySQL.com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880" algn="l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Official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documentation</a:t>
                      </a:r>
                      <a:r>
                        <a:rPr lang="en-US"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7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lang="en-US" sz="1800" spc="-6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r>
                        <a:rPr lang="en-US" sz="1800" spc="-6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55880" algn="l">
                        <a:lnSpc>
                          <a:spcPct val="100000"/>
                        </a:lnSpc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W3Schools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880" algn="l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tutorials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guides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en-US"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technologies,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55880"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PHP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Overflow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8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lang="en-US" sz="1800" spc="-6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community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programmers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ask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answer</a:t>
                      </a:r>
                      <a:r>
                        <a:rPr lang="en-US" sz="1800" spc="-6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technical questions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GitHub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Repositories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8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Open-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projects</a:t>
                      </a:r>
                      <a:r>
                        <a:rPr lang="en-US"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repositories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PHP</a:t>
                      </a:r>
                      <a:r>
                        <a:rPr lang="en-US"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9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2339339" cy="1494596"/>
          </a:xfrm>
        </p:spPr>
        <p:txBody>
          <a:bodyPr/>
          <a:lstStyle/>
          <a:p>
            <a:r>
              <a:rPr lang="en-US" sz="2800" dirty="0" smtClean="0"/>
              <a:t>E-Commerce UI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0"/>
            <a:ext cx="925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9"/>
            <a:ext cx="2329814" cy="1494596"/>
          </a:xfrm>
        </p:spPr>
        <p:txBody>
          <a:bodyPr/>
          <a:lstStyle/>
          <a:p>
            <a:r>
              <a:rPr lang="en-US" sz="3200" dirty="0" smtClean="0"/>
              <a:t>Admin </a:t>
            </a:r>
            <a:br>
              <a:rPr lang="en-US" sz="3200" dirty="0" smtClean="0"/>
            </a:br>
            <a:r>
              <a:rPr lang="en-US" sz="3200" dirty="0" smtClean="0"/>
              <a:t>Panel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0"/>
            <a:ext cx="9267825" cy="6858000"/>
          </a:xfr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smtClean="0"/>
              <a:t>Invoice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4" y="0"/>
            <a:ext cx="5619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70221"/>
            <a:ext cx="5486400" cy="1465447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</a:rPr>
              <a:t>Do you have any questions?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Presented by: </a:t>
            </a:r>
            <a:r>
              <a:rPr lang="en-US" i="1" dirty="0" err="1" smtClean="0"/>
              <a:t>Mst</a:t>
            </a:r>
            <a:r>
              <a:rPr lang="en-US" i="1" dirty="0" smtClean="0"/>
              <a:t>. </a:t>
            </a:r>
            <a:r>
              <a:rPr lang="en-US" i="1" dirty="0" err="1" smtClean="0"/>
              <a:t>Farhana</a:t>
            </a:r>
            <a:r>
              <a:rPr lang="en-US" i="1" dirty="0" smtClean="0"/>
              <a:t> </a:t>
            </a:r>
            <a:r>
              <a:rPr lang="en-US" i="1" dirty="0" err="1" smtClean="0"/>
              <a:t>Akter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Project: </a:t>
            </a:r>
            <a:r>
              <a:rPr lang="en-US" i="1" dirty="0"/>
              <a:t>E-Commerce Platform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 txBox="1">
            <a:spLocks/>
          </p:cNvSpPr>
          <p:nvPr/>
        </p:nvSpPr>
        <p:spPr>
          <a:xfrm>
            <a:off x="594360" y="2248300"/>
            <a:ext cx="5486400" cy="146544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76306"/>
            <a:ext cx="10873740" cy="706774"/>
          </a:xfrm>
        </p:spPr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D6662-FF39-6CD7-CD7F-E9C4FB08DE58}"/>
              </a:ext>
            </a:extLst>
          </p:cNvPr>
          <p:cNvSpPr txBox="1"/>
          <p:nvPr/>
        </p:nvSpPr>
        <p:spPr>
          <a:xfrm>
            <a:off x="4050030" y="2101017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Consultant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Md. </a:t>
            </a:r>
            <a:r>
              <a:rPr lang="en-US" sz="2000" b="1" dirty="0" err="1">
                <a:solidFill>
                  <a:schemeClr val="bg1"/>
                </a:solidFill>
              </a:rPr>
              <a:t>Moshaidul</a:t>
            </a:r>
            <a:r>
              <a:rPr lang="en-US" sz="2000" b="1" dirty="0">
                <a:solidFill>
                  <a:schemeClr val="bg1"/>
                </a:solidFill>
              </a:rPr>
              <a:t> Islam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Wdpf.id-</a:t>
            </a:r>
            <a:r>
              <a:rPr lang="en-US" sz="2000" dirty="0" err="1">
                <a:solidFill>
                  <a:schemeClr val="bg1"/>
                </a:solidFill>
              </a:rPr>
              <a:t>bisew</a:t>
            </a:r>
            <a:r>
              <a:rPr lang="en-US" sz="2000" dirty="0">
                <a:solidFill>
                  <a:schemeClr val="bg1"/>
                </a:solidFill>
              </a:rPr>
              <a:t> it scholarship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moshaidul@gmail.com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2A7C6-7D84-E719-A46D-EDCEEAF5239B}"/>
              </a:ext>
            </a:extLst>
          </p:cNvPr>
          <p:cNvSpPr txBox="1"/>
          <p:nvPr/>
        </p:nvSpPr>
        <p:spPr>
          <a:xfrm>
            <a:off x="2107348" y="4150478"/>
            <a:ext cx="3885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Instructor</a:t>
            </a: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Farhana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Akter Lucky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Wdpf.id-</a:t>
            </a:r>
            <a:r>
              <a:rPr lang="en-US" sz="2000" dirty="0" err="1">
                <a:solidFill>
                  <a:schemeClr val="bg1"/>
                </a:solidFill>
              </a:rPr>
              <a:t>bisew</a:t>
            </a:r>
            <a:r>
              <a:rPr lang="en-US" sz="2000" dirty="0">
                <a:solidFill>
                  <a:schemeClr val="bg1"/>
                </a:solidFill>
              </a:rPr>
              <a:t> it scholarship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farhana_lucky25@gmail.com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1F8BC-FAFC-8417-91A7-D5A010913875}"/>
              </a:ext>
            </a:extLst>
          </p:cNvPr>
          <p:cNvSpPr txBox="1"/>
          <p:nvPr/>
        </p:nvSpPr>
        <p:spPr>
          <a:xfrm>
            <a:off x="6507480" y="4150478"/>
            <a:ext cx="37877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Submitted By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Mst</a:t>
            </a:r>
            <a:r>
              <a:rPr lang="en-US" sz="2000" b="1" dirty="0">
                <a:solidFill>
                  <a:schemeClr val="bg1"/>
                </a:solidFill>
              </a:rPr>
              <a:t>. Farhana Akter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Trainee ID: 1287997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Batch: WDPF/NCLC-M/65/01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mstfarhanaaktersh@gmail.com</a:t>
            </a:r>
          </a:p>
        </p:txBody>
      </p:sp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E0B5B900-CAE3-C196-ED72-C30A51EE7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43362" y="5170919"/>
            <a:ext cx="353600" cy="3536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37862367-CF9F-4213-ACB3-5149ABBFA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97847" y="3120873"/>
            <a:ext cx="353600" cy="3536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F7424BD-DD47-2097-2E3B-CA8299B8A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268926" y="5480760"/>
            <a:ext cx="353600" cy="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5E3901E-3D4B-FC35-1856-58CFEC3A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74B66-F628-FDB4-8731-B9D2B1E6F347}"/>
              </a:ext>
            </a:extLst>
          </p:cNvPr>
          <p:cNvSpPr txBox="1"/>
          <p:nvPr/>
        </p:nvSpPr>
        <p:spPr>
          <a:xfrm>
            <a:off x="609600" y="31284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3BDE2-7793-5266-87DD-F2BF48023568}"/>
              </a:ext>
            </a:extLst>
          </p:cNvPr>
          <p:cNvSpPr txBox="1"/>
          <p:nvPr/>
        </p:nvSpPr>
        <p:spPr>
          <a:xfrm>
            <a:off x="885371" y="655198"/>
            <a:ext cx="10421257" cy="619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</a:t>
            </a:r>
            <a:r>
              <a:rPr lang="en-US" sz="1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August, 2025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Consultant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WDPF.IDB-BISEW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Sher-e-Bangla Nagar, Dhaka-1207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Subject: 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Project proposal for E-Commerce system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Dear Sir,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 hope this letter finds you well. I am writing to propose an innovative project for the development of an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Online E-Commerce System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this project aims to provide a seamless and user-friendly solution to cater to the growing demand for online E-Commerce services.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My proposed project will allow customers to browse, select, and book product from the comfort of their homes or on the go. This platform will provide a range of features to streamline the product booking process.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Thank you for considering our proposal. I look forward to the opportunity to discuss this project with you and potentially move forward with its implementation.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Sincerely,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Mst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Farhana Akter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Trainee ID: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1287997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Batch: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Italics"/>
                <a:cs typeface="Times New Roman" panose="02020603050405020304" pitchFamily="18" charset="0"/>
                <a:sym typeface="Times New Roman Italics"/>
              </a:rPr>
              <a:t>PWDF/NCLC-M/65/01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Email: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mstfarhanaaktersh@gmail.com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AD07D-C453-5B53-7B77-73988A93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E344-6B50-439C-E44C-88DE17E8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10" y="1203081"/>
            <a:ext cx="1891665" cy="741094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412863A-1FC0-7515-40CB-BD9FEB8043CF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411077844"/>
              </p:ext>
            </p:extLst>
          </p:nvPr>
        </p:nvGraphicFramePr>
        <p:xfrm>
          <a:off x="1781023" y="2427438"/>
          <a:ext cx="7924801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3074">
                  <a:extLst>
                    <a:ext uri="{9D8B030D-6E8A-4147-A177-3AD203B41FA5}">
                      <a16:colId xmlns:a16="http://schemas.microsoft.com/office/drawing/2014/main" val="4144682711"/>
                    </a:ext>
                  </a:extLst>
                </a:gridCol>
                <a:gridCol w="5172714">
                  <a:extLst>
                    <a:ext uri="{9D8B030D-6E8A-4147-A177-3AD203B41FA5}">
                      <a16:colId xmlns:a16="http://schemas.microsoft.com/office/drawing/2014/main" val="1686440692"/>
                    </a:ext>
                  </a:extLst>
                </a:gridCol>
                <a:gridCol w="1319013">
                  <a:extLst>
                    <a:ext uri="{9D8B030D-6E8A-4147-A177-3AD203B41FA5}">
                      <a16:colId xmlns:a16="http://schemas.microsoft.com/office/drawing/2014/main" val="91101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Serial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Page No.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Project Background and 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05-06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Software Features and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07-08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</a:rPr>
                        <a:t>Entity Relationship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4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Flowchart of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3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Milestone/Timeline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bg1"/>
                          </a:solidFill>
                        </a:rPr>
                        <a:t>Use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Of Tools And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Server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5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Information Source and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Demo Images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15-17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2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2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4360" y="2426267"/>
            <a:ext cx="10303844" cy="4330667"/>
          </a:xfrm>
        </p:spPr>
        <p:txBody>
          <a:bodyPr numCol="1">
            <a:noAutofit/>
          </a:bodyPr>
          <a:lstStyle/>
          <a:p>
            <a:pPr marL="285750" indent="-15875" algn="just">
              <a:lnSpc>
                <a:spcPct val="150000"/>
              </a:lnSpc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has become a big part of daily life. People want convenience, variety, and quick delivery. E-commerce platforms make it possible to shop anytime and anywhere without visiting physical stores. This project is about building an e-commerce platform that allows customers to shop online with ease. The website will display a variety of products, provide detailed information, and allow secure purchasing. It will also give sellers the tools to manage products, orders, and customers. The aim is to create a platform that is fast, reliable, and easy for everyone to use. </a:t>
            </a:r>
          </a:p>
        </p:txBody>
      </p:sp>
    </p:spTree>
    <p:extLst>
      <p:ext uri="{BB962C8B-B14F-4D97-AF65-F5344CB8AC3E}">
        <p14:creationId xmlns:p14="http://schemas.microsoft.com/office/powerpoint/2010/main" val="28797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Objective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7575" y="2527333"/>
            <a:ext cx="10005461" cy="3247825"/>
          </a:xfrm>
        </p:spPr>
        <p:txBody>
          <a:bodyPr numCol="1">
            <a:noAutofit/>
          </a:bodyPr>
          <a:lstStyle/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user-friendly online shopping experience</a:t>
            </a:r>
          </a:p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to search, browse, and buy products anytime, anywhere</a:t>
            </a:r>
          </a:p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and quick order tracking</a:t>
            </a:r>
          </a:p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 manage their products, sales, and customer data efficiently</a:t>
            </a:r>
          </a:p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reach beyond physical store limits</a:t>
            </a:r>
          </a:p>
          <a:p>
            <a:pPr marL="285750" indent="-15875">
              <a:tabLst>
                <a:tab pos="87313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5F41-B03A-A8FF-5798-9EEA9765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F0C9-E09C-9B86-56D0-48D3C6D680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2964" y="2070252"/>
            <a:ext cx="7921592" cy="4575992"/>
          </a:xfrm>
        </p:spPr>
        <p:txBody>
          <a:bodyPr>
            <a:noAutofit/>
          </a:bodyPr>
          <a:lstStyle/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Interface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 navigation for all users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Find items quickly by category, price, or brand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Images, descriptions, prices, and reviews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Shopping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Save or buy products anytime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Multiple payment options with safety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Check delivery status in real time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Manage profile, orders, and preferences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Manage products, orders, and customers</a:t>
            </a:r>
          </a:p>
        </p:txBody>
      </p:sp>
    </p:spTree>
    <p:extLst>
      <p:ext uri="{BB962C8B-B14F-4D97-AF65-F5344CB8AC3E}">
        <p14:creationId xmlns:p14="http://schemas.microsoft.com/office/powerpoint/2010/main" val="1145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615170"/>
            <a:ext cx="4939666" cy="2542810"/>
          </a:xfrm>
        </p:spPr>
        <p:txBody>
          <a:bodyPr/>
          <a:lstStyle/>
          <a:p>
            <a:r>
              <a:rPr lang="en-US" dirty="0" smtClean="0"/>
              <a:t>Software 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845041" cy="50677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and mobile devices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(electronics, fashion, etc.)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sellers and businesses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scalable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systems and shipping partners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add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discounts, promotions, and loyalty programs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future updates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6471" y="125129"/>
            <a:ext cx="207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ER Diagram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6"/>
          <a:stretch/>
        </p:blipFill>
        <p:spPr>
          <a:xfrm>
            <a:off x="190282" y="619588"/>
            <a:ext cx="11611193" cy="58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230e9df3-be65-4c73-a93b-d1236ebd677e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322</TotalTime>
  <Words>803</Words>
  <Application>Microsoft Office PowerPoint</Application>
  <PresentationFormat>Widescreen</PresentationFormat>
  <Paragraphs>169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Times New Roman</vt:lpstr>
      <vt:lpstr>Times New Roman Bold</vt:lpstr>
      <vt:lpstr>Times New Roman Italics</vt:lpstr>
      <vt:lpstr>Wingdings</vt:lpstr>
      <vt:lpstr>Custom</vt:lpstr>
      <vt:lpstr>E-COMMERCE PROJECT  For Online Retails Company</vt:lpstr>
      <vt:lpstr>Members</vt:lpstr>
      <vt:lpstr>PowerPoint Presentation</vt:lpstr>
      <vt:lpstr>INDEX</vt:lpstr>
      <vt:lpstr>Project Background</vt:lpstr>
      <vt:lpstr>Project Objective </vt:lpstr>
      <vt:lpstr>Software Features</vt:lpstr>
      <vt:lpstr>Software Scope</vt:lpstr>
      <vt:lpstr>PowerPoint Presentation</vt:lpstr>
      <vt:lpstr>PowerPoint Presentation</vt:lpstr>
      <vt:lpstr>Timeline And Milestone:</vt:lpstr>
      <vt:lpstr>Use Of Tools And Technology</vt:lpstr>
      <vt:lpstr>Server Configuration</vt:lpstr>
      <vt:lpstr>Information Source and Reference</vt:lpstr>
      <vt:lpstr>E-Commerce UI</vt:lpstr>
      <vt:lpstr>Admin  Panel</vt:lpstr>
      <vt:lpstr>Invoice</vt:lpstr>
      <vt:lpstr>Do you have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  For Online Retails Company</dc:title>
  <dc:creator>Student</dc:creator>
  <cp:lastModifiedBy>YOU TECH BD</cp:lastModifiedBy>
  <cp:revision>49</cp:revision>
  <dcterms:created xsi:type="dcterms:W3CDTF">2025-08-06T05:32:54Z</dcterms:created>
  <dcterms:modified xsi:type="dcterms:W3CDTF">2025-08-15T07:55:26Z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