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391" r:id="rId6"/>
    <p:sldId id="413" r:id="rId7"/>
    <p:sldId id="414" r:id="rId8"/>
    <p:sldId id="420" r:id="rId9"/>
    <p:sldId id="421" r:id="rId10"/>
    <p:sldId id="419" r:id="rId11"/>
    <p:sldId id="407" r:id="rId12"/>
    <p:sldId id="383" r:id="rId13"/>
    <p:sldId id="422" r:id="rId14"/>
    <p:sldId id="417" r:id="rId15"/>
    <p:sldId id="415" r:id="rId16"/>
    <p:sldId id="411" r:id="rId17"/>
    <p:sldId id="424" r:id="rId18"/>
    <p:sldId id="426" r:id="rId19"/>
    <p:sldId id="408" r:id="rId20"/>
    <p:sldId id="425" r:id="rId21"/>
    <p:sldId id="39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5C9FD82-8AA7-418E-8C1F-BF6289D37F63}">
          <p14:sldIdLst>
            <p14:sldId id="410"/>
            <p14:sldId id="391"/>
          </p14:sldIdLst>
        </p14:section>
        <p14:section name="Untitled Section" id="{1979AAC0-C410-4D93-AA59-AC8151EB8BAE}">
          <p14:sldIdLst>
            <p14:sldId id="413"/>
            <p14:sldId id="414"/>
            <p14:sldId id="420"/>
            <p14:sldId id="421"/>
            <p14:sldId id="419"/>
            <p14:sldId id="407"/>
            <p14:sldId id="383"/>
            <p14:sldId id="422"/>
            <p14:sldId id="417"/>
            <p14:sldId id="415"/>
            <p14:sldId id="411"/>
            <p14:sldId id="424"/>
            <p14:sldId id="426"/>
            <p14:sldId id="408"/>
            <p14:sldId id="425"/>
            <p14:sldId id="39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411" autoAdjust="0"/>
  </p:normalViewPr>
  <p:slideViewPr>
    <p:cSldViewPr snapToGrid="0">
      <p:cViewPr varScale="1">
        <p:scale>
          <a:sx n="67" d="100"/>
          <a:sy n="67" d="100"/>
        </p:scale>
        <p:origin x="49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546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235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402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B7A05-D785-003B-45A8-DF2E2A45C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E090F-01BB-B64A-22AA-6691FE5B78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9A5ED-0CC0-8323-E1AF-87EE829FE9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293B7-3019-0C65-6727-015F1AB2F2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21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18166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27719-283E-0A60-E5EB-FE9336715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B04179-BAA4-0033-EC19-DF5804199F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883391-4AAA-D82B-0813-5BAEBD8D9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7676D-7B52-430C-7E9B-AB057694E8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029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4872E-A16E-13E1-FD36-55B11D08C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23DBE9-2711-F78E-6300-EADEB25CAA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67561A-0A68-6C25-06D9-302B1DFBBB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3E5793-04DC-6CA5-9631-B19C2B961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694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5F384-4611-EE86-5EF0-559A1F2B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CAA275-4BB8-0315-BAB1-14238CA345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C37011-79D1-343D-551C-AB7FA09B10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81238-0333-D3AF-4205-1C1CF1D939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698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E-COMMERCE</a:t>
            </a:r>
            <a:br>
              <a:rPr lang="en-US" dirty="0"/>
            </a:br>
            <a:r>
              <a:rPr lang="en-US" dirty="0"/>
              <a:t>PROJECT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>For Online Retails Company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98193" y="429929"/>
            <a:ext cx="2595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Flowchart of Process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686" y="1428330"/>
            <a:ext cx="852718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98275-F982-0A06-79A2-02580D855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1F04-EE8B-49D9-2E16-BD6B73386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Timeline</a:t>
            </a:r>
            <a:r>
              <a:rPr lang="en-US" spc="-60" dirty="0"/>
              <a:t> </a:t>
            </a:r>
            <a:r>
              <a:rPr lang="en-US" dirty="0"/>
              <a:t>And</a:t>
            </a:r>
            <a:r>
              <a:rPr lang="en-US" spc="-80" dirty="0"/>
              <a:t> </a:t>
            </a:r>
            <a:r>
              <a:rPr lang="en-US" spc="-10" dirty="0"/>
              <a:t>Milestone: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E04DC37-EE8E-BD89-7671-D258B66AD31F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46753151"/>
              </p:ext>
            </p:extLst>
          </p:nvPr>
        </p:nvGraphicFramePr>
        <p:xfrm>
          <a:off x="1792704" y="2437295"/>
          <a:ext cx="8576111" cy="3627023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032996">
                  <a:extLst>
                    <a:ext uri="{9D8B030D-6E8A-4147-A177-3AD203B41FA5}">
                      <a16:colId xmlns:a16="http://schemas.microsoft.com/office/drawing/2014/main" val="733103627"/>
                    </a:ext>
                  </a:extLst>
                </a:gridCol>
                <a:gridCol w="2543115">
                  <a:extLst>
                    <a:ext uri="{9D8B030D-6E8A-4147-A177-3AD203B41FA5}">
                      <a16:colId xmlns:a16="http://schemas.microsoft.com/office/drawing/2014/main" val="2319823720"/>
                    </a:ext>
                  </a:extLst>
                </a:gridCol>
              </a:tblGrid>
              <a:tr h="6470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0" dirty="0">
                          <a:solidFill>
                            <a:schemeClr val="bg1"/>
                          </a:solidFill>
                        </a:rPr>
                        <a:t>Milestone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0" dirty="0">
                          <a:solidFill>
                            <a:schemeClr val="bg1"/>
                          </a:solidFill>
                        </a:rPr>
                        <a:t>Duration</a:t>
                      </a:r>
                      <a:r>
                        <a:rPr lang="en-US" sz="1800" b="1" spc="-3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1" spc="-10" dirty="0">
                          <a:solidFill>
                            <a:schemeClr val="bg1"/>
                          </a:solidFill>
                        </a:rPr>
                        <a:t>(Days)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8540581"/>
                  </a:ext>
                </a:extLst>
              </a:tr>
              <a:tr h="417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>
                          <a:solidFill>
                            <a:schemeClr val="bg1"/>
                          </a:solidFill>
                        </a:rPr>
                        <a:t>Requirements</a:t>
                      </a:r>
                      <a:r>
                        <a:rPr lang="en-US" sz="1800" spc="-2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</a:rPr>
                        <a:t>Gathering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389895"/>
                  </a:ext>
                </a:extLst>
              </a:tr>
              <a:tr h="417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Design</a:t>
                      </a:r>
                      <a:r>
                        <a:rPr lang="en-US" sz="1800" spc="-3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en-US" sz="1800" spc="-2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User</a:t>
                      </a:r>
                      <a:r>
                        <a:rPr lang="en-US" sz="1800" spc="-2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</a:rPr>
                        <a:t>Interface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968380"/>
                  </a:ext>
                </a:extLst>
              </a:tr>
              <a:tr h="417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>
                          <a:solidFill>
                            <a:schemeClr val="bg1"/>
                          </a:solidFill>
                        </a:rPr>
                        <a:t>Development</a:t>
                      </a:r>
                      <a:r>
                        <a:rPr lang="en-US" sz="1800" spc="-2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en-US" sz="1800" spc="-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</a:rPr>
                        <a:t>Coding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667740"/>
                  </a:ext>
                </a:extLst>
              </a:tr>
              <a:tr h="417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25" dirty="0">
                          <a:solidFill>
                            <a:schemeClr val="bg1"/>
                          </a:solidFill>
                        </a:rPr>
                        <a:t>Testing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en-US" sz="1800" spc="-4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Quality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</a:rPr>
                        <a:t>Assurance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9533794"/>
                  </a:ext>
                </a:extLst>
              </a:tr>
              <a:tr h="4733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Deployment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en-US" sz="1800" spc="-5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</a:rPr>
                        <a:t>Launch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696968"/>
                  </a:ext>
                </a:extLst>
              </a:tr>
              <a:tr h="417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Project</a:t>
                      </a:r>
                      <a:r>
                        <a:rPr lang="en-US" sz="1800" spc="-3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</a:rPr>
                        <a:t>Completion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and</a:t>
                      </a:r>
                      <a:r>
                        <a:rPr lang="en-US" sz="1800" spc="-4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</a:rPr>
                        <a:t>Handover 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542311"/>
                  </a:ext>
                </a:extLst>
              </a:tr>
              <a:tr h="4177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25" dirty="0">
                          <a:solidFill>
                            <a:schemeClr val="bg1"/>
                          </a:solidFill>
                        </a:rPr>
                        <a:t>Total</a:t>
                      </a:r>
                      <a:r>
                        <a:rPr lang="en-US" sz="1800" b="1" spc="-7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1800" b="1" spc="-10" dirty="0">
                          <a:solidFill>
                            <a:schemeClr val="bg1"/>
                          </a:solidFill>
                        </a:rPr>
                        <a:t>Duration</a:t>
                      </a:r>
                      <a:endParaRPr lang="en-US" sz="1800" b="1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584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296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38734-47EA-C29D-7032-77B55156B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C1A8F79-BDB5-4531-1F04-9D7197E8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Use Of Tools And Technology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F27D575-E3E9-5995-9A6D-A8A8E09E95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6072C7F-AA4E-6F13-7329-44493FB10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3111207-56EB-7E5B-649F-527C38331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DB21A2A-8562-FDBB-AB0D-F10DE1885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980075"/>
              </p:ext>
            </p:extLst>
          </p:nvPr>
        </p:nvGraphicFramePr>
        <p:xfrm>
          <a:off x="2959226" y="2287335"/>
          <a:ext cx="8416925" cy="390791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653794">
                  <a:extLst>
                    <a:ext uri="{9D8B030D-6E8A-4147-A177-3AD203B41FA5}">
                      <a16:colId xmlns:a16="http://schemas.microsoft.com/office/drawing/2014/main" val="2818050682"/>
                    </a:ext>
                  </a:extLst>
                </a:gridCol>
                <a:gridCol w="6763131">
                  <a:extLst>
                    <a:ext uri="{9D8B030D-6E8A-4147-A177-3AD203B41FA5}">
                      <a16:colId xmlns:a16="http://schemas.microsoft.com/office/drawing/2014/main" val="1600105494"/>
                    </a:ext>
                  </a:extLst>
                </a:gridCol>
              </a:tblGrid>
              <a:tr h="244909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Front-End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440648"/>
                  </a:ext>
                </a:extLst>
              </a:tr>
              <a:tr h="42271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HTML5        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For creating the structure and content of web pages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043313"/>
                  </a:ext>
                </a:extLst>
              </a:tr>
              <a:tr h="42271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CSS3         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For styling and layout of the application.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8599648"/>
                  </a:ext>
                </a:extLst>
              </a:tr>
              <a:tr h="42271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Bootstrap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For responsive and mobile-first design.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945001"/>
                  </a:ext>
                </a:extLst>
              </a:tr>
              <a:tr h="42271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JavaScript 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For adding interactivity and dynamic content.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261229"/>
                  </a:ext>
                </a:extLst>
              </a:tr>
              <a:tr h="42271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jQuery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dirty="0" smtClean="0">
                          <a:solidFill>
                            <a:schemeClr val="bg1"/>
                          </a:solidFill>
                        </a:rPr>
                        <a:t>A JavaScript library for easier front-end web interactions.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849698"/>
                  </a:ext>
                </a:extLst>
              </a:tr>
              <a:tr h="244909">
                <a:tc gridSpan="2">
                  <a:txBody>
                    <a:bodyPr/>
                    <a:lstStyle/>
                    <a:p>
                      <a:pPr marL="0" indent="0" algn="ctr">
                        <a:buNone/>
                      </a:pPr>
                      <a:r>
                        <a:rPr lang="en-US" sz="1800" b="1" dirty="0" smtClean="0">
                          <a:solidFill>
                            <a:schemeClr val="bg1"/>
                          </a:solidFill>
                        </a:rPr>
                        <a:t>Back-End</a:t>
                      </a:r>
                      <a:endParaRPr 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355920"/>
                  </a:ext>
                </a:extLst>
              </a:tr>
              <a:tr h="422719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PHP          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For server-side scripting and logic.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997640"/>
                  </a:ext>
                </a:extLst>
              </a:tr>
              <a:tr h="60388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MySQL     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For database management and storage of all data (e.g., users,  products, orders).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9117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8023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BB04E-8D25-3D2E-D2C6-0E0FDD2940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B95E03-6065-6C03-EDFC-8B301E9E9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Server Configuration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048599-9ADF-478E-EAB8-28D87863A05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65039" y="2433059"/>
            <a:ext cx="3717945" cy="3589529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b="1" dirty="0"/>
              <a:t>Server Software Configuration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Operating System: Windows 7 </a:t>
            </a:r>
            <a:r>
              <a:rPr lang="en-US" dirty="0" smtClean="0"/>
              <a:t>and </a:t>
            </a:r>
            <a:r>
              <a:rPr lang="en-US" dirty="0"/>
              <a:t>higher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Language: PHP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Database: </a:t>
            </a:r>
            <a:r>
              <a:rPr lang="en-US" dirty="0" smtClean="0"/>
              <a:t>MySQL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A708D1E-3848-7B29-6823-09C0EF908D6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37D6A165-865A-FFC5-6C39-E84A22C8E03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DD980358-7554-C39F-4EB2-3DDBAE3EBD49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722CA771-71B2-1568-E84C-AD47B2B2C8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ext Placeholder 6">
            <a:extLst>
              <a:ext uri="{FF2B5EF4-FFF2-40B4-BE49-F238E27FC236}">
                <a16:creationId xmlns:a16="http://schemas.microsoft.com/office/drawing/2014/main" id="{F16C2F2B-D7C7-46A3-190F-AB4BD2A93E32}"/>
              </a:ext>
            </a:extLst>
          </p:cNvPr>
          <p:cNvSpPr txBox="1">
            <a:spLocks/>
          </p:cNvSpPr>
          <p:nvPr/>
        </p:nvSpPr>
        <p:spPr>
          <a:xfrm>
            <a:off x="5744307" y="2252022"/>
            <a:ext cx="4208585" cy="3589529"/>
          </a:xfrm>
          <a:prstGeom prst="rect">
            <a:avLst/>
          </a:prstGeom>
        </p:spPr>
        <p:txBody>
          <a:bodyPr vert="horz" lIns="0" tIns="228600" rIns="0" bIns="0" rtlCol="0">
            <a:no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dirty="0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5E048599-9ADF-478E-EAB8-28D87863A05F}"/>
              </a:ext>
            </a:extLst>
          </p:cNvPr>
          <p:cNvSpPr txBox="1">
            <a:spLocks/>
          </p:cNvSpPr>
          <p:nvPr/>
        </p:nvSpPr>
        <p:spPr>
          <a:xfrm>
            <a:off x="6435704" y="2433059"/>
            <a:ext cx="3794145" cy="3589529"/>
          </a:xfrm>
          <a:prstGeom prst="rect">
            <a:avLst/>
          </a:prstGeom>
        </p:spPr>
        <p:txBody>
          <a:bodyPr vert="horz" lIns="0" tIns="228600" rIns="0" bIns="0" numCol="1" rtlCol="0">
            <a:normAutofit/>
          </a:bodyPr>
          <a:lstStyle>
            <a:lvl1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 smtClean="0"/>
              <a:t>Server Hardware Configuration: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Processor: Intel(R) Core(TM) 2Duo CPU @ 2.93 GHz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RAM: 2 GB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Hard Disk Drive: 20 GB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Keyboard: 122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28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Information Source and Reference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4D1369B-F07B-D0CC-8A89-908B7B5495C2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3502856414"/>
              </p:ext>
            </p:extLst>
          </p:nvPr>
        </p:nvGraphicFramePr>
        <p:xfrm>
          <a:off x="1072695" y="2502353"/>
          <a:ext cx="9638847" cy="27635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265591">
                  <a:extLst>
                    <a:ext uri="{9D8B030D-6E8A-4147-A177-3AD203B41FA5}">
                      <a16:colId xmlns:a16="http://schemas.microsoft.com/office/drawing/2014/main" val="613023794"/>
                    </a:ext>
                  </a:extLst>
                </a:gridCol>
                <a:gridCol w="7373256">
                  <a:extLst>
                    <a:ext uri="{9D8B030D-6E8A-4147-A177-3AD203B41FA5}">
                      <a16:colId xmlns:a16="http://schemas.microsoft.com/office/drawing/2014/main" val="956286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Information</a:t>
                      </a:r>
                      <a:r>
                        <a:rPr lang="en-US" sz="1800" b="1" spc="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47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PHP.net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Official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documentation</a:t>
                      </a:r>
                      <a:r>
                        <a:rPr lang="en-US" sz="1800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lang="en-US" sz="1800" spc="-8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reference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lang="en-US" sz="18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PHP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programming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language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35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MySQL.com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algn="l"/>
                      <a:endParaRPr 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5880" algn="l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Official</a:t>
                      </a:r>
                      <a:r>
                        <a:rPr lang="en-US" sz="1800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documentation</a:t>
                      </a:r>
                      <a:r>
                        <a:rPr lang="en-US" sz="18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lang="en-US" sz="1800" spc="-7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resources</a:t>
                      </a:r>
                      <a:r>
                        <a:rPr lang="en-US" sz="1800" spc="-6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lang="en-US"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MySQL</a:t>
                      </a:r>
                      <a:r>
                        <a:rPr lang="en-US" sz="18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database</a:t>
                      </a:r>
                      <a:r>
                        <a:rPr lang="en-US" sz="1800" spc="-6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management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55880" algn="l">
                        <a:lnSpc>
                          <a:spcPct val="100000"/>
                        </a:lnSpc>
                      </a:pP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System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051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W3Schools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5880" algn="l">
                        <a:lnSpc>
                          <a:spcPct val="100000"/>
                        </a:lnSpc>
                        <a:spcBef>
                          <a:spcPts val="1910"/>
                        </a:spcBef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lang="en-US" sz="18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tutorials</a:t>
                      </a:r>
                      <a:r>
                        <a:rPr lang="en-US" sz="18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lang="en-US" sz="1800" spc="-5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guides</a:t>
                      </a:r>
                      <a:r>
                        <a:rPr lang="en-US" sz="18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lang="en-US" sz="18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web</a:t>
                      </a:r>
                      <a:r>
                        <a:rPr lang="en-US" sz="18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development</a:t>
                      </a:r>
                      <a:r>
                        <a:rPr lang="en-US" sz="18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technologies,</a:t>
                      </a:r>
                      <a:r>
                        <a:rPr lang="en-US" sz="18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including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  <a:p>
                      <a:pPr marL="55880" algn="l">
                        <a:lnSpc>
                          <a:spcPct val="100000"/>
                        </a:lnSpc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PHP</a:t>
                      </a:r>
                      <a:r>
                        <a:rPr lang="en-US" sz="18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lang="en-US" sz="1800" spc="-3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MySQL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827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Stack</a:t>
                      </a:r>
                      <a:r>
                        <a:rPr lang="en-US" sz="18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Overflow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588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Online</a:t>
                      </a:r>
                      <a:r>
                        <a:rPr lang="en-US" sz="1800" spc="-6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community</a:t>
                      </a:r>
                      <a:r>
                        <a:rPr lang="en-US"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lang="en-US" sz="1800" spc="-2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programmers</a:t>
                      </a:r>
                      <a:r>
                        <a:rPr lang="en-US" sz="1800" spc="-4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to</a:t>
                      </a:r>
                      <a:r>
                        <a:rPr lang="en-US" sz="18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ask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lang="en-US" sz="1800" spc="-5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answer</a:t>
                      </a:r>
                      <a:r>
                        <a:rPr lang="en-US" sz="1800" spc="-6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technical questions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15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GitHub</a:t>
                      </a:r>
                      <a:r>
                        <a:rPr lang="en-US" sz="1800" spc="-5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Repositories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588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Open-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source</a:t>
                      </a:r>
                      <a:r>
                        <a:rPr lang="en-US" sz="1800" spc="-4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projects</a:t>
                      </a:r>
                      <a:r>
                        <a:rPr lang="en-US" sz="1800" spc="-3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lang="en-US" sz="1800" spc="-5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code</a:t>
                      </a:r>
                      <a:r>
                        <a:rPr lang="en-US" sz="18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repositories</a:t>
                      </a:r>
                      <a:r>
                        <a:rPr lang="en-US" sz="1800" spc="-5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lang="en-US"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PHP</a:t>
                      </a:r>
                      <a:r>
                        <a:rPr lang="en-US" sz="1800" spc="-15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and</a:t>
                      </a:r>
                      <a:r>
                        <a:rPr lang="en-US" sz="1800" spc="-2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lang="en-US" sz="1800" spc="-10" dirty="0">
                          <a:solidFill>
                            <a:schemeClr val="bg1"/>
                          </a:solidFill>
                          <a:latin typeface="Calibri"/>
                          <a:cs typeface="Calibri"/>
                        </a:rPr>
                        <a:t>MySQL</a:t>
                      </a:r>
                      <a:endParaRPr lang="en-US" sz="1800" dirty="0">
                        <a:solidFill>
                          <a:schemeClr val="bg1"/>
                        </a:solidFill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201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5984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2339339" cy="1494596"/>
          </a:xfrm>
        </p:spPr>
        <p:txBody>
          <a:bodyPr/>
          <a:lstStyle/>
          <a:p>
            <a:r>
              <a:rPr lang="en-US" sz="2800" dirty="0" smtClean="0"/>
              <a:t>E-Commerce UI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699" y="0"/>
            <a:ext cx="92583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98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278129"/>
            <a:ext cx="2329814" cy="1494596"/>
          </a:xfrm>
        </p:spPr>
        <p:txBody>
          <a:bodyPr/>
          <a:lstStyle/>
          <a:p>
            <a:r>
              <a:rPr lang="en-US" sz="3200" dirty="0" smtClean="0"/>
              <a:t>Admin </a:t>
            </a:r>
            <a:br>
              <a:rPr lang="en-US" sz="3200" dirty="0" smtClean="0"/>
            </a:br>
            <a:r>
              <a:rPr lang="en-US" sz="3200" dirty="0" smtClean="0"/>
              <a:t>Panel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5"/>
          </p:nvPr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4175" y="0"/>
            <a:ext cx="9267825" cy="6858000"/>
          </a:xfrm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 smtClean="0"/>
              <a:t>Invoice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4674" y="0"/>
            <a:ext cx="56197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6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70221"/>
            <a:ext cx="5486400" cy="1465447"/>
          </a:xfrm>
        </p:spPr>
        <p:txBody>
          <a:bodyPr/>
          <a:lstStyle/>
          <a:p>
            <a:r>
              <a:rPr lang="en-US" sz="4400" dirty="0" smtClean="0">
                <a:solidFill>
                  <a:srgbClr val="FF0000"/>
                </a:solidFill>
              </a:rPr>
              <a:t>Do you have any questions?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Presented by: </a:t>
            </a:r>
            <a:r>
              <a:rPr lang="en-US" i="1" dirty="0" err="1" smtClean="0"/>
              <a:t>Mst</a:t>
            </a:r>
            <a:r>
              <a:rPr lang="en-US" i="1" dirty="0" smtClean="0"/>
              <a:t>. </a:t>
            </a:r>
            <a:r>
              <a:rPr lang="en-US" i="1" dirty="0" err="1" smtClean="0"/>
              <a:t>Farhana</a:t>
            </a:r>
            <a:r>
              <a:rPr lang="en-US" i="1" dirty="0" smtClean="0"/>
              <a:t> </a:t>
            </a:r>
            <a:r>
              <a:rPr lang="en-US" i="1" dirty="0" err="1" smtClean="0"/>
              <a:t>Akter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Project: </a:t>
            </a:r>
            <a:r>
              <a:rPr lang="en-US" i="1" dirty="0"/>
              <a:t>E-Commerce Platform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 txBox="1">
            <a:spLocks/>
          </p:cNvSpPr>
          <p:nvPr/>
        </p:nvSpPr>
        <p:spPr>
          <a:xfrm>
            <a:off x="594360" y="2248300"/>
            <a:ext cx="5486400" cy="1465447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60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Thank you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76306"/>
            <a:ext cx="10873740" cy="706774"/>
          </a:xfrm>
        </p:spPr>
        <p:txBody>
          <a:bodyPr/>
          <a:lstStyle/>
          <a:p>
            <a:r>
              <a:rPr lang="en-US" dirty="0"/>
              <a:t>Members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9D6662-FF39-6CD7-CD7F-E9C4FB08DE58}"/>
              </a:ext>
            </a:extLst>
          </p:cNvPr>
          <p:cNvSpPr txBox="1"/>
          <p:nvPr/>
        </p:nvSpPr>
        <p:spPr>
          <a:xfrm>
            <a:off x="4050030" y="2101017"/>
            <a:ext cx="3962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Consultant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Md. </a:t>
            </a:r>
            <a:r>
              <a:rPr lang="en-US" sz="2000" b="1" dirty="0" err="1">
                <a:solidFill>
                  <a:schemeClr val="bg1"/>
                </a:solidFill>
              </a:rPr>
              <a:t>Moshaidul</a:t>
            </a:r>
            <a:r>
              <a:rPr lang="en-US" sz="2000" b="1" dirty="0">
                <a:solidFill>
                  <a:schemeClr val="bg1"/>
                </a:solidFill>
              </a:rPr>
              <a:t> Islam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Wdpf.id-</a:t>
            </a:r>
            <a:r>
              <a:rPr lang="en-US" sz="2000" dirty="0" err="1">
                <a:solidFill>
                  <a:schemeClr val="bg1"/>
                </a:solidFill>
              </a:rPr>
              <a:t>bisew</a:t>
            </a:r>
            <a:r>
              <a:rPr lang="en-US" sz="2000" dirty="0">
                <a:solidFill>
                  <a:schemeClr val="bg1"/>
                </a:solidFill>
              </a:rPr>
              <a:t> it scholarship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moshaidul@gmail.com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42A7C6-7D84-E719-A46D-EDCEEAF5239B}"/>
              </a:ext>
            </a:extLst>
          </p:cNvPr>
          <p:cNvSpPr txBox="1"/>
          <p:nvPr/>
        </p:nvSpPr>
        <p:spPr>
          <a:xfrm>
            <a:off x="2107348" y="4150478"/>
            <a:ext cx="38853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Instructor</a:t>
            </a:r>
          </a:p>
          <a:p>
            <a:pPr algn="ctr"/>
            <a:r>
              <a:rPr lang="en-US" sz="2000" b="1" dirty="0" err="1" smtClean="0">
                <a:solidFill>
                  <a:schemeClr val="bg1"/>
                </a:solidFill>
              </a:rPr>
              <a:t>Farhana</a:t>
            </a:r>
            <a:r>
              <a:rPr lang="en-US" sz="2000" b="1" dirty="0" smtClean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Akter Lucky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Wdpf.id-</a:t>
            </a:r>
            <a:r>
              <a:rPr lang="en-US" sz="2000" dirty="0" err="1">
                <a:solidFill>
                  <a:schemeClr val="bg1"/>
                </a:solidFill>
              </a:rPr>
              <a:t>bisew</a:t>
            </a:r>
            <a:r>
              <a:rPr lang="en-US" sz="2000" dirty="0">
                <a:solidFill>
                  <a:schemeClr val="bg1"/>
                </a:solidFill>
              </a:rPr>
              <a:t> it scholarship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farhana_lucky25@gmail.com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1F8BC-FAFC-8417-91A7-D5A010913875}"/>
              </a:ext>
            </a:extLst>
          </p:cNvPr>
          <p:cNvSpPr txBox="1"/>
          <p:nvPr/>
        </p:nvSpPr>
        <p:spPr>
          <a:xfrm>
            <a:off x="6507480" y="4150478"/>
            <a:ext cx="37877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chemeClr val="bg1"/>
                </a:solidFill>
              </a:rPr>
              <a:t>Submitted By</a:t>
            </a:r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 err="1">
                <a:solidFill>
                  <a:schemeClr val="bg1"/>
                </a:solidFill>
              </a:rPr>
              <a:t>Mst</a:t>
            </a:r>
            <a:r>
              <a:rPr lang="en-US" sz="2000" b="1" dirty="0">
                <a:solidFill>
                  <a:schemeClr val="bg1"/>
                </a:solidFill>
              </a:rPr>
              <a:t>. Farhana Akter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Trainee ID: 1287997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Batch: WDPF/NCLC-M/65/01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</a:rPr>
              <a:t>mstfarhanaaktersh@gmail.com</a:t>
            </a:r>
          </a:p>
        </p:txBody>
      </p:sp>
      <p:pic>
        <p:nvPicPr>
          <p:cNvPr id="13" name="Graphic 12" descr="Envelope with solid fill">
            <a:extLst>
              <a:ext uri="{FF2B5EF4-FFF2-40B4-BE49-F238E27FC236}">
                <a16:creationId xmlns:a16="http://schemas.microsoft.com/office/drawing/2014/main" id="{E0B5B900-CAE3-C196-ED72-C30A51EE7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43362" y="5170919"/>
            <a:ext cx="353600" cy="353600"/>
          </a:xfrm>
          <a:prstGeom prst="rect">
            <a:avLst/>
          </a:prstGeom>
        </p:spPr>
      </p:pic>
      <p:pic>
        <p:nvPicPr>
          <p:cNvPr id="14" name="Graphic 13" descr="Envelope with solid fill">
            <a:extLst>
              <a:ext uri="{FF2B5EF4-FFF2-40B4-BE49-F238E27FC236}">
                <a16:creationId xmlns:a16="http://schemas.microsoft.com/office/drawing/2014/main" id="{37862367-CF9F-4213-ACB3-5149ABBFA0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97847" y="3120873"/>
            <a:ext cx="353600" cy="353600"/>
          </a:xfrm>
          <a:prstGeom prst="rect">
            <a:avLst/>
          </a:prstGeom>
        </p:spPr>
      </p:pic>
      <p:pic>
        <p:nvPicPr>
          <p:cNvPr id="15" name="Graphic 14" descr="Envelope with solid fill">
            <a:extLst>
              <a:ext uri="{FF2B5EF4-FFF2-40B4-BE49-F238E27FC236}">
                <a16:creationId xmlns:a16="http://schemas.microsoft.com/office/drawing/2014/main" id="{BF7424BD-DD47-2097-2E3B-CA8299B8A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8926" y="5480760"/>
            <a:ext cx="353600" cy="35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5E3901E-3D4B-FC35-1856-58CFEC3A169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E74B66-F628-FDB4-8731-B9D2B1E6F347}"/>
              </a:ext>
            </a:extLst>
          </p:cNvPr>
          <p:cNvSpPr txBox="1"/>
          <p:nvPr/>
        </p:nvSpPr>
        <p:spPr>
          <a:xfrm>
            <a:off x="609600" y="312840"/>
            <a:ext cx="1097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Application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3E3BDE2-7793-5266-87DD-F2BF48023568}"/>
              </a:ext>
            </a:extLst>
          </p:cNvPr>
          <p:cNvSpPr txBox="1"/>
          <p:nvPr/>
        </p:nvSpPr>
        <p:spPr>
          <a:xfrm>
            <a:off x="885371" y="655198"/>
            <a:ext cx="10421257" cy="6193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10</a:t>
            </a:r>
            <a:r>
              <a:rPr lang="en-US" sz="1400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</a:t>
            </a:r>
            <a:r>
              <a:rPr lang="en-US" sz="1400" dirty="0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August, 2025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The Consultant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WDPF.IDB-BISEW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Sher-e-Bangla Nagar, Dhaka-1207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Subject:  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Project proposal for E-Commerce system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Dear Sir,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I hope this letter finds you well. I am writing to propose an innovative project for the development of an </a:t>
            </a: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Online E-Commerce System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this project aims to provide a seamless and user-friendly solution to cater to the growing demand for online E-Commerce services.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My proposed project will allow customers to browse, select, and book product from the comfort of their homes or on the go. This platform will provide a range of features to streamline the product booking process.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Thank you for considering our proposal. I look forward to the opportunity to discuss this project with you and potentially move forward with its implementation.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n-US" sz="14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Sincerely,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400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Mst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. Farhana Akter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Trainee ID: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1287997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Bold"/>
                <a:cs typeface="Times New Roman" panose="02020603050405020304" pitchFamily="18" charset="0"/>
                <a:sym typeface="Times New Roman Bold"/>
              </a:rPr>
              <a:t>Batch: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 Italics"/>
                <a:cs typeface="Times New Roman" panose="02020603050405020304" pitchFamily="18" charset="0"/>
                <a:sym typeface="Times New Roman Italics"/>
              </a:rPr>
              <a:t>PWDF/NCLC-M/65/01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n-US" sz="1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Email: </a:t>
            </a:r>
            <a:r>
              <a:rPr lang="en-US" sz="1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mstfarhanaaktersh@gmail.com</a:t>
            </a:r>
          </a:p>
          <a:p>
            <a:pPr>
              <a:lnSpc>
                <a:spcPct val="150000"/>
              </a:lnSpc>
            </a:pPr>
            <a:endParaRPr lang="en-US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401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AD07D-C453-5B53-7B77-73988A939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E344-6B50-439C-E44C-88DE17E8D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810" y="1203081"/>
            <a:ext cx="1891665" cy="741094"/>
          </a:xfrm>
        </p:spPr>
        <p:txBody>
          <a:bodyPr/>
          <a:lstStyle/>
          <a:p>
            <a:r>
              <a:rPr lang="en-US" dirty="0"/>
              <a:t>INDEX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0412863A-1FC0-7515-40CB-BD9FEB8043CF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411077844"/>
              </p:ext>
            </p:extLst>
          </p:nvPr>
        </p:nvGraphicFramePr>
        <p:xfrm>
          <a:off x="1781023" y="2427438"/>
          <a:ext cx="7924801" cy="37084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433074">
                  <a:extLst>
                    <a:ext uri="{9D8B030D-6E8A-4147-A177-3AD203B41FA5}">
                      <a16:colId xmlns:a16="http://schemas.microsoft.com/office/drawing/2014/main" val="4144682711"/>
                    </a:ext>
                  </a:extLst>
                </a:gridCol>
                <a:gridCol w="5172714">
                  <a:extLst>
                    <a:ext uri="{9D8B030D-6E8A-4147-A177-3AD203B41FA5}">
                      <a16:colId xmlns:a16="http://schemas.microsoft.com/office/drawing/2014/main" val="1686440692"/>
                    </a:ext>
                  </a:extLst>
                </a:gridCol>
                <a:gridCol w="1319013">
                  <a:extLst>
                    <a:ext uri="{9D8B030D-6E8A-4147-A177-3AD203B41FA5}">
                      <a16:colId xmlns:a16="http://schemas.microsoft.com/office/drawing/2014/main" val="911016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Serial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Contents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Page No.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941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Project Background and 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05-06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6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Software Features and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07-08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4455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smtClean="0">
                          <a:solidFill>
                            <a:schemeClr val="bg1"/>
                          </a:solidFill>
                        </a:rPr>
                        <a:t>Entity Relationship Diagram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448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Flowchart of Process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10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036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Milestone/Timeline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11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4394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smtClean="0">
                          <a:solidFill>
                            <a:schemeClr val="bg1"/>
                          </a:solidFill>
                        </a:rPr>
                        <a:t>Use </a:t>
                      </a:r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Of Tools And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12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9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07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Server 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13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35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08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Information Source and Reference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14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8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09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solidFill>
                            <a:schemeClr val="bg1"/>
                          </a:solidFill>
                        </a:rPr>
                        <a:t>Demo Images</a:t>
                      </a:r>
                      <a:endParaRPr 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 smtClean="0">
                          <a:solidFill>
                            <a:schemeClr val="bg1"/>
                          </a:solidFill>
                        </a:rPr>
                        <a:t>15-17</a:t>
                      </a:r>
                      <a:endParaRPr lang="en-US" sz="18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6026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0263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Project Background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594360" y="2426267"/>
            <a:ext cx="10303844" cy="4330667"/>
          </a:xfrm>
        </p:spPr>
        <p:txBody>
          <a:bodyPr numCol="1">
            <a:noAutofit/>
          </a:bodyPr>
          <a:lstStyle/>
          <a:p>
            <a:pPr marL="285750" indent="-15875" algn="just">
              <a:lnSpc>
                <a:spcPct val="150000"/>
              </a:lnSpc>
              <a:tabLst>
                <a:tab pos="873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Online shopping has become a big part of daily life. People want convenience, variety, and quick delivery. E-commerce platforms make it possible to shop anytime and anywhere without visiting physical stores. This project is about building an e-commerce platform that allows customers to shop online with ease. The website will display a variety of products, provide detailed information, and allow secure purchasing. It will also give sellers the tools to manage products, orders, and customers. The aim is to create a platform that is fast, reliable, and easy for everyone to use. </a:t>
            </a:r>
          </a:p>
        </p:txBody>
      </p:sp>
    </p:spTree>
    <p:extLst>
      <p:ext uri="{BB962C8B-B14F-4D97-AF65-F5344CB8AC3E}">
        <p14:creationId xmlns:p14="http://schemas.microsoft.com/office/powerpoint/2010/main" val="287975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Project Objective 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>
          <a:xfrm>
            <a:off x="447575" y="2527333"/>
            <a:ext cx="10005461" cy="3247825"/>
          </a:xfrm>
        </p:spPr>
        <p:txBody>
          <a:bodyPr numCol="1">
            <a:noAutofit/>
          </a:bodyPr>
          <a:lstStyle/>
          <a:p>
            <a:pPr marL="285750" indent="-15875">
              <a:buFont typeface="Wingdings" panose="05000000000000000000" pitchFamily="2" charset="2"/>
              <a:buChar char="ü"/>
              <a:tabLst>
                <a:tab pos="873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simple and user-friendly online shopping experience</a:t>
            </a:r>
          </a:p>
          <a:p>
            <a:pPr marL="285750" indent="-15875">
              <a:buFont typeface="Wingdings" panose="05000000000000000000" pitchFamily="2" charset="2"/>
              <a:buChar char="ü"/>
              <a:tabLst>
                <a:tab pos="873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Allow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customers to search, browse, and buy products anytime, anywhere</a:t>
            </a:r>
          </a:p>
          <a:p>
            <a:pPr marL="285750" indent="-15875">
              <a:buFont typeface="Wingdings" panose="05000000000000000000" pitchFamily="2" charset="2"/>
              <a:buChar char="ü"/>
              <a:tabLst>
                <a:tab pos="873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Offer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payment and quick order tracking</a:t>
            </a:r>
          </a:p>
          <a:p>
            <a:pPr marL="285750" indent="-15875">
              <a:buFont typeface="Wingdings" panose="05000000000000000000" pitchFamily="2" charset="2"/>
              <a:buChar char="ü"/>
              <a:tabLst>
                <a:tab pos="873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Help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sellers manage their products, sales, and customer data efficiently</a:t>
            </a:r>
          </a:p>
          <a:p>
            <a:pPr marL="285750" indent="-15875">
              <a:buFont typeface="Wingdings" panose="05000000000000000000" pitchFamily="2" charset="2"/>
              <a:buChar char="ü"/>
              <a:tabLst>
                <a:tab pos="87313" algn="l"/>
              </a:tabLst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Expand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reach beyond physical store limits</a:t>
            </a:r>
          </a:p>
          <a:p>
            <a:pPr marL="285750" indent="-15875">
              <a:tabLst>
                <a:tab pos="87313" algn="l"/>
              </a:tabLst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3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D5F41-B03A-A8FF-5798-9EEA9765D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</a:t>
            </a:r>
            <a:r>
              <a:rPr lang="en-US" dirty="0" smtClean="0"/>
              <a:t>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3F0C9-E09C-9B86-56D0-48D3C6D680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62964" y="2070252"/>
            <a:ext cx="7921592" cy="4575992"/>
          </a:xfrm>
        </p:spPr>
        <p:txBody>
          <a:bodyPr>
            <a:noAutofit/>
          </a:bodyPr>
          <a:lstStyle/>
          <a:p>
            <a:pPr marL="625475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User-Friendly Interface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Easy navigation for all users</a:t>
            </a:r>
          </a:p>
          <a:p>
            <a:pPr marL="625475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&amp; Filters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Find items quickly by category, price, or brand</a:t>
            </a:r>
          </a:p>
          <a:p>
            <a:pPr marL="625475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Product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Images, descriptions, prices, and reviews</a:t>
            </a:r>
          </a:p>
          <a:p>
            <a:pPr marL="625475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Shopping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&amp;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Save or buy products anytime</a:t>
            </a:r>
          </a:p>
          <a:p>
            <a:pPr marL="625475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Secure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Gateway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Multiple payment options with safety</a:t>
            </a:r>
          </a:p>
          <a:p>
            <a:pPr marL="625475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Order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Check delivery status in real time</a:t>
            </a:r>
          </a:p>
          <a:p>
            <a:pPr marL="625475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Manage profile, orders, and preferences</a:t>
            </a:r>
          </a:p>
          <a:p>
            <a:pPr marL="625475" indent="-342900">
              <a:buFont typeface="Wingdings" panose="05000000000000000000" pitchFamily="2" charset="2"/>
              <a:buChar char="ü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Admin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Manage products, orders, and customers</a:t>
            </a:r>
          </a:p>
        </p:txBody>
      </p:sp>
    </p:spTree>
    <p:extLst>
      <p:ext uri="{BB962C8B-B14F-4D97-AF65-F5344CB8AC3E}">
        <p14:creationId xmlns:p14="http://schemas.microsoft.com/office/powerpoint/2010/main" val="11457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615170"/>
            <a:ext cx="4939666" cy="2542810"/>
          </a:xfrm>
        </p:spPr>
        <p:txBody>
          <a:bodyPr/>
          <a:lstStyle/>
          <a:p>
            <a:r>
              <a:rPr lang="en-US" dirty="0" smtClean="0"/>
              <a:t>Software Scope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845041" cy="5067700"/>
          </a:xfrm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Available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both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desktop and mobile devices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multiple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categories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(electronics, fashion, etc.)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used by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sellers and businesses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Secure and scalable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expansion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Integrated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systems and shipping partners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to add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discounts, promotions, and loyalty programs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future updates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056471" y="125129"/>
            <a:ext cx="20790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ER Diagram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06"/>
          <a:stretch/>
        </p:blipFill>
        <p:spPr>
          <a:xfrm>
            <a:off x="190282" y="619588"/>
            <a:ext cx="11611193" cy="5810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"/>
    <ds:schemaRef ds:uri="230e9df3-be65-4c73-a93b-d1236ebd677e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  <ds:schemaRef ds:uri="16c05727-aa75-4e4a-9b5f-8a80a1165891"/>
    <ds:schemaRef ds:uri="71af3243-3dd4-4a8d-8c0d-dd76da1f02a5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322</TotalTime>
  <Words>803</Words>
  <Application>Microsoft Office PowerPoint</Application>
  <PresentationFormat>Widescreen</PresentationFormat>
  <Paragraphs>169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Franklin Gothic Book</vt:lpstr>
      <vt:lpstr>Franklin Gothic Demi</vt:lpstr>
      <vt:lpstr>Times New Roman</vt:lpstr>
      <vt:lpstr>Times New Roman Bold</vt:lpstr>
      <vt:lpstr>Times New Roman Italics</vt:lpstr>
      <vt:lpstr>Wingdings</vt:lpstr>
      <vt:lpstr>Custom</vt:lpstr>
      <vt:lpstr>E-COMMERCE PROJECT  For Online Retails Company</vt:lpstr>
      <vt:lpstr>Members</vt:lpstr>
      <vt:lpstr>PowerPoint Presentation</vt:lpstr>
      <vt:lpstr>INDEX</vt:lpstr>
      <vt:lpstr>Project Background</vt:lpstr>
      <vt:lpstr>Project Objective </vt:lpstr>
      <vt:lpstr>Software Features</vt:lpstr>
      <vt:lpstr>Software Scope</vt:lpstr>
      <vt:lpstr>PowerPoint Presentation</vt:lpstr>
      <vt:lpstr>PowerPoint Presentation</vt:lpstr>
      <vt:lpstr>Timeline And Milestone:</vt:lpstr>
      <vt:lpstr>Use Of Tools And Technology</vt:lpstr>
      <vt:lpstr>Server Configuration</vt:lpstr>
      <vt:lpstr>Information Source and Reference</vt:lpstr>
      <vt:lpstr>E-Commerce UI</vt:lpstr>
      <vt:lpstr>Admin  Panel</vt:lpstr>
      <vt:lpstr>Invoice</vt:lpstr>
      <vt:lpstr>Do you have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PROJECT  For Online Retails Company</dc:title>
  <dc:creator>Student</dc:creator>
  <cp:lastModifiedBy>YOU TECH BD</cp:lastModifiedBy>
  <cp:revision>51</cp:revision>
  <dcterms:created xsi:type="dcterms:W3CDTF">2025-08-06T05:32:54Z</dcterms:created>
  <dcterms:modified xsi:type="dcterms:W3CDTF">2025-08-19T15:52:25Z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