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7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11E4B-D216-5844-B394-8B73F3B84AA6}"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40962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11E4B-D216-5844-B394-8B73F3B84AA6}"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304978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11E4B-D216-5844-B394-8B73F3B84AA6}"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302915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11E4B-D216-5844-B394-8B73F3B84AA6}"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18098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11E4B-D216-5844-B394-8B73F3B84AA6}"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8999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11E4B-D216-5844-B394-8B73F3B84AA6}"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72172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11E4B-D216-5844-B394-8B73F3B84AA6}" type="datetimeFigureOut">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63108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11E4B-D216-5844-B394-8B73F3B84AA6}" type="datetimeFigureOut">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60731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1E4B-D216-5844-B394-8B73F3B84AA6}" type="datetimeFigureOut">
              <a:rPr lang="en-US" smtClean="0"/>
              <a:t>3/9/16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423724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11E4B-D216-5844-B394-8B73F3B84AA6}"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173187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11E4B-D216-5844-B394-8B73F3B84AA6}"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85851-0C01-DE4C-AD0B-DACEB0779B55}" type="slidenum">
              <a:rPr lang="en-US" smtClean="0"/>
              <a:t>‹#›</a:t>
            </a:fld>
            <a:endParaRPr lang="en-US"/>
          </a:p>
        </p:txBody>
      </p:sp>
    </p:spTree>
    <p:extLst>
      <p:ext uri="{BB962C8B-B14F-4D97-AF65-F5344CB8AC3E}">
        <p14:creationId xmlns:p14="http://schemas.microsoft.com/office/powerpoint/2010/main" val="4549797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11E4B-D216-5844-B394-8B73F3B84AA6}" type="datetimeFigureOut">
              <a:rPr lang="en-US" smtClean="0"/>
              <a:t>3/9/16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85851-0C01-DE4C-AD0B-DACEB0779B55}" type="slidenum">
              <a:rPr lang="en-US" smtClean="0"/>
              <a:t>‹#›</a:t>
            </a:fld>
            <a:endParaRPr lang="en-US"/>
          </a:p>
        </p:txBody>
      </p:sp>
    </p:spTree>
    <p:extLst>
      <p:ext uri="{BB962C8B-B14F-4D97-AF65-F5344CB8AC3E}">
        <p14:creationId xmlns:p14="http://schemas.microsoft.com/office/powerpoint/2010/main" val="249467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69332"/>
            <a:ext cx="5798045" cy="1011243"/>
          </a:xfrm>
        </p:spPr>
        <p:txBody>
          <a:bodyPr>
            <a:normAutofit fontScale="90000"/>
          </a:bodyPr>
          <a:lstStyle/>
          <a:p>
            <a:r>
              <a:rPr lang="en-US" dirty="0" smtClean="0"/>
              <a:t>Morgan Stippa</a:t>
            </a:r>
            <a:br>
              <a:rPr lang="en-US" dirty="0" smtClean="0"/>
            </a:br>
            <a:r>
              <a:rPr lang="en-US" sz="2700" dirty="0" smtClean="0"/>
              <a:t>3/9/16</a:t>
            </a:r>
            <a:endParaRPr lang="en-US" sz="2700" dirty="0"/>
          </a:p>
        </p:txBody>
      </p:sp>
      <p:sp>
        <p:nvSpPr>
          <p:cNvPr id="4" name="Title 1"/>
          <p:cNvSpPr txBox="1">
            <a:spLocks/>
          </p:cNvSpPr>
          <p:nvPr/>
        </p:nvSpPr>
        <p:spPr>
          <a:xfrm>
            <a:off x="685800" y="1380575"/>
            <a:ext cx="7679951" cy="13210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err="1" smtClean="0"/>
              <a:t>MapReduce</a:t>
            </a:r>
            <a:r>
              <a:rPr lang="en-US" sz="2400" b="1" dirty="0" smtClean="0"/>
              <a:t>: Simplified Data Processing on Large Clusters</a:t>
            </a:r>
          </a:p>
          <a:p>
            <a:r>
              <a:rPr lang="en-US" sz="2400" dirty="0" smtClean="0">
                <a:latin typeface="+mn-lt"/>
              </a:rPr>
              <a:t>Jeffrey Dean and Sanjay </a:t>
            </a:r>
            <a:r>
              <a:rPr lang="en-US" sz="2400" dirty="0" err="1" smtClean="0">
                <a:latin typeface="+mn-lt"/>
              </a:rPr>
              <a:t>Ghemawat</a:t>
            </a:r>
            <a:endParaRPr lang="en-US" sz="2400" dirty="0">
              <a:latin typeface="+mn-lt"/>
            </a:endParaRPr>
          </a:p>
        </p:txBody>
      </p:sp>
      <p:sp>
        <p:nvSpPr>
          <p:cNvPr id="8" name="Title 1"/>
          <p:cNvSpPr txBox="1">
            <a:spLocks noGrp="1"/>
          </p:cNvSpPr>
          <p:nvPr>
            <p:ph type="subTitle" idx="1"/>
          </p:nvPr>
        </p:nvSpPr>
        <p:spPr>
          <a:xfrm>
            <a:off x="579804" y="2738011"/>
            <a:ext cx="7785947" cy="132238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A Comparison of approaches to Large-Scale Data Analysis</a:t>
            </a:r>
          </a:p>
          <a:p>
            <a:r>
              <a:rPr lang="en-US" sz="2400" dirty="0" smtClean="0">
                <a:latin typeface="+mn-lt"/>
              </a:rPr>
              <a:t>Andrew </a:t>
            </a:r>
            <a:r>
              <a:rPr lang="en-US" sz="2400" dirty="0" err="1" smtClean="0">
                <a:latin typeface="+mn-lt"/>
              </a:rPr>
              <a:t>Pavlo</a:t>
            </a:r>
            <a:r>
              <a:rPr lang="en-US" sz="2400" dirty="0" smtClean="0">
                <a:latin typeface="+mn-lt"/>
              </a:rPr>
              <a:t>, Erik Paulson, Daniel </a:t>
            </a:r>
            <a:r>
              <a:rPr lang="en-US" sz="2400" dirty="0" err="1" smtClean="0">
                <a:latin typeface="+mn-lt"/>
              </a:rPr>
              <a:t>Abadi</a:t>
            </a:r>
            <a:r>
              <a:rPr lang="en-US" sz="2400" dirty="0" smtClean="0">
                <a:latin typeface="+mn-lt"/>
              </a:rPr>
              <a:t>, David DeWitt, </a:t>
            </a:r>
            <a:r>
              <a:rPr lang="en-US" sz="2400" dirty="0" err="1" smtClean="0">
                <a:latin typeface="+mn-lt"/>
              </a:rPr>
              <a:t>Sameul</a:t>
            </a:r>
            <a:r>
              <a:rPr lang="en-US" sz="2400" dirty="0" smtClean="0">
                <a:latin typeface="+mn-lt"/>
              </a:rPr>
              <a:t> Madden, Alexander </a:t>
            </a:r>
            <a:r>
              <a:rPr lang="en-US" sz="2400" dirty="0" err="1" smtClean="0">
                <a:latin typeface="+mn-lt"/>
              </a:rPr>
              <a:t>Rasin</a:t>
            </a:r>
            <a:r>
              <a:rPr lang="en-US" sz="2400" dirty="0" smtClean="0">
                <a:latin typeface="+mn-lt"/>
              </a:rPr>
              <a:t>, Michael </a:t>
            </a:r>
            <a:r>
              <a:rPr lang="en-US" sz="2400" dirty="0" err="1" smtClean="0">
                <a:latin typeface="+mn-lt"/>
              </a:rPr>
              <a:t>Stonebraker</a:t>
            </a:r>
            <a:endParaRPr lang="en-US" sz="2400" dirty="0">
              <a:latin typeface="+mn-lt"/>
            </a:endParaRPr>
          </a:p>
        </p:txBody>
      </p:sp>
      <p:sp>
        <p:nvSpPr>
          <p:cNvPr id="9" name="Title 1"/>
          <p:cNvSpPr txBox="1">
            <a:spLocks/>
          </p:cNvSpPr>
          <p:nvPr/>
        </p:nvSpPr>
        <p:spPr>
          <a:xfrm>
            <a:off x="96634" y="4364124"/>
            <a:ext cx="8669457" cy="1322387"/>
          </a:xfrm>
          <a:prstGeom prst="rect">
            <a:avLst/>
          </a:prstGeom>
        </p:spPr>
        <p:txBody>
          <a:bodyPr vert="horz" lIns="91440" tIns="45720" rIns="91440" bIns="45720" rtlCol="0" anchor="ctr">
            <a:normAutofit/>
          </a:bodyPr>
          <a:lstStyle>
            <a:lvl1pPr marL="0" indent="0" algn="ctr" defTabSz="457200" rtl="0" eaLnBrk="1" latinLnBrk="0" hangingPunct="1">
              <a:spcBef>
                <a:spcPct val="0"/>
              </a:spcBef>
              <a:buFont typeface="Arial"/>
              <a:buNone/>
              <a:defRPr sz="4400" kern="1200">
                <a:solidFill>
                  <a:schemeClr val="tx1"/>
                </a:solidFill>
                <a:latin typeface="+mj-lt"/>
                <a:ea typeface="+mj-ea"/>
                <a:cs typeface="+mj-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b="1" dirty="0" smtClean="0">
                <a:latin typeface="+mn-lt"/>
              </a:rPr>
              <a:t>One Size Fits All – An Idea Whose Time Has Come and Gone(2005)</a:t>
            </a:r>
          </a:p>
          <a:p>
            <a:r>
              <a:rPr lang="en-US" sz="2400" dirty="0" smtClean="0">
                <a:latin typeface="+mn-lt"/>
              </a:rPr>
              <a:t>Michael </a:t>
            </a:r>
            <a:r>
              <a:rPr lang="en-US" sz="2400" dirty="0" err="1" smtClean="0">
                <a:latin typeface="+mn-lt"/>
              </a:rPr>
              <a:t>Stonebraker</a:t>
            </a:r>
            <a:endParaRPr lang="en-US" sz="2400" dirty="0" smtClean="0">
              <a:latin typeface="+mn-lt"/>
            </a:endParaRPr>
          </a:p>
          <a:p>
            <a:r>
              <a:rPr lang="en-US" sz="2400" dirty="0" err="1" smtClean="0">
                <a:latin typeface="+mn-lt"/>
              </a:rPr>
              <a:t>Ugur</a:t>
            </a:r>
            <a:r>
              <a:rPr lang="en-US" sz="2400" dirty="0" smtClean="0">
                <a:latin typeface="+mn-lt"/>
              </a:rPr>
              <a:t> </a:t>
            </a:r>
            <a:r>
              <a:rPr lang="en-US" sz="2400" dirty="0" err="1" smtClean="0">
                <a:latin typeface="+mn-lt"/>
              </a:rPr>
              <a:t>Cetintemel</a:t>
            </a:r>
            <a:endParaRPr lang="en-US" sz="2400" dirty="0">
              <a:latin typeface="+mn-lt"/>
            </a:endParaRPr>
          </a:p>
        </p:txBody>
      </p:sp>
    </p:spTree>
    <p:extLst>
      <p:ext uri="{BB962C8B-B14F-4D97-AF65-F5344CB8AC3E}">
        <p14:creationId xmlns:p14="http://schemas.microsoft.com/office/powerpoint/2010/main" val="114913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Comparison</a:t>
            </a:r>
            <a:endParaRPr lang="en-US" dirty="0"/>
          </a:p>
        </p:txBody>
      </p:sp>
      <p:sp>
        <p:nvSpPr>
          <p:cNvPr id="3" name="Content Placeholder 2"/>
          <p:cNvSpPr>
            <a:spLocks noGrp="1"/>
          </p:cNvSpPr>
          <p:nvPr>
            <p:ph idx="1"/>
          </p:nvPr>
        </p:nvSpPr>
        <p:spPr/>
        <p:txBody>
          <a:bodyPr>
            <a:normAutofit/>
          </a:bodyPr>
          <a:lstStyle/>
          <a:p>
            <a:r>
              <a:rPr lang="en-US" sz="2000" dirty="0" smtClean="0"/>
              <a:t>Advantages of </a:t>
            </a:r>
            <a:r>
              <a:rPr lang="en-US" sz="2000" dirty="0" err="1" smtClean="0"/>
              <a:t>MapReduce</a:t>
            </a:r>
            <a:r>
              <a:rPr lang="en-US" sz="2000" dirty="0" smtClean="0"/>
              <a:t>:</a:t>
            </a:r>
          </a:p>
          <a:p>
            <a:pPr lvl="1"/>
            <a:r>
              <a:rPr lang="en-US" sz="1800" dirty="0" smtClean="0"/>
              <a:t>Simple model that hides the complexities of distributed programs</a:t>
            </a:r>
          </a:p>
          <a:p>
            <a:pPr lvl="1"/>
            <a:r>
              <a:rPr lang="en-US" sz="1800" dirty="0" smtClean="0"/>
              <a:t> Much faster than DBMSs in loading data</a:t>
            </a:r>
          </a:p>
          <a:p>
            <a:pPr lvl="1"/>
            <a:r>
              <a:rPr lang="en-US" sz="1800" dirty="0" smtClean="0"/>
              <a:t>Compared to DBMSs, less work will be lost if there is a hardware failure</a:t>
            </a:r>
          </a:p>
          <a:p>
            <a:pPr lvl="1"/>
            <a:r>
              <a:rPr lang="en-US" sz="1800" dirty="0" smtClean="0"/>
              <a:t>Completely different paradigm </a:t>
            </a:r>
            <a:r>
              <a:rPr lang="en-US" sz="1800" smtClean="0"/>
              <a:t>from the RDBMS</a:t>
            </a:r>
            <a:endParaRPr lang="en-US" sz="1800" dirty="0" smtClean="0"/>
          </a:p>
          <a:p>
            <a:r>
              <a:rPr lang="en-US" sz="2000" dirty="0" smtClean="0"/>
              <a:t>Disadvantages of </a:t>
            </a:r>
            <a:r>
              <a:rPr lang="en-US" sz="2000" dirty="0" err="1" smtClean="0"/>
              <a:t>MapReduce</a:t>
            </a:r>
            <a:r>
              <a:rPr lang="en-US" sz="2000" dirty="0" smtClean="0"/>
              <a:t>:</a:t>
            </a:r>
          </a:p>
          <a:p>
            <a:pPr lvl="1"/>
            <a:r>
              <a:rPr lang="en-US" sz="1800" dirty="0" smtClean="0"/>
              <a:t>DBMSs systems outperform </a:t>
            </a:r>
            <a:r>
              <a:rPr lang="en-US" sz="1800" dirty="0" err="1" smtClean="0"/>
              <a:t>MapReduce</a:t>
            </a:r>
            <a:r>
              <a:rPr lang="en-US" sz="1800" dirty="0" smtClean="0"/>
              <a:t> in large-scale data analysis</a:t>
            </a:r>
          </a:p>
          <a:p>
            <a:pPr lvl="1"/>
            <a:r>
              <a:rPr lang="en-US" sz="1800" dirty="0" smtClean="0"/>
              <a:t>Not suited for every task</a:t>
            </a:r>
          </a:p>
          <a:p>
            <a:pPr lvl="1"/>
            <a:r>
              <a:rPr lang="en-US" sz="1800" dirty="0" smtClean="0"/>
              <a:t>Lack of Schema</a:t>
            </a:r>
          </a:p>
          <a:p>
            <a:pPr lvl="1"/>
            <a:r>
              <a:rPr lang="en-US" sz="1800" dirty="0" err="1" smtClean="0"/>
              <a:t>MapReduce</a:t>
            </a:r>
            <a:r>
              <a:rPr lang="en-US" sz="1800" dirty="0" smtClean="0"/>
              <a:t> style systems can make comple</a:t>
            </a:r>
            <a:r>
              <a:rPr lang="en-US" sz="1800" dirty="0" smtClean="0"/>
              <a:t>x tasks hard to code</a:t>
            </a:r>
          </a:p>
          <a:p>
            <a:pPr lvl="1"/>
            <a:r>
              <a:rPr lang="en-US" sz="1800" dirty="0" smtClean="0"/>
              <a:t>SQL take much less code on tasks</a:t>
            </a:r>
          </a:p>
          <a:p>
            <a:pPr lvl="1"/>
            <a:endParaRPr lang="en-US" sz="1600" dirty="0" smtClean="0"/>
          </a:p>
          <a:p>
            <a:pPr lvl="1"/>
            <a:endParaRPr lang="en-US" sz="1200" dirty="0" smtClean="0"/>
          </a:p>
          <a:p>
            <a:endParaRPr lang="en-US" sz="1600" dirty="0"/>
          </a:p>
          <a:p>
            <a:endParaRPr lang="en-US" sz="2000" dirty="0" smtClean="0"/>
          </a:p>
          <a:p>
            <a:endParaRPr lang="en-US" sz="2000" dirty="0"/>
          </a:p>
        </p:txBody>
      </p:sp>
    </p:spTree>
    <p:extLst>
      <p:ext uri="{BB962C8B-B14F-4D97-AF65-F5344CB8AC3E}">
        <p14:creationId xmlns:p14="http://schemas.microsoft.com/office/powerpoint/2010/main" val="36011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a:xfrm>
            <a:off x="457200" y="1600200"/>
            <a:ext cx="8229600" cy="2154961"/>
          </a:xfrm>
        </p:spPr>
        <p:txBody>
          <a:bodyPr>
            <a:normAutofit/>
          </a:bodyPr>
          <a:lstStyle/>
          <a:p>
            <a:r>
              <a:rPr lang="en-US" sz="2000" dirty="0" smtClean="0"/>
              <a:t>Programming model implemented to process and generate large data sets. Has two functions:</a:t>
            </a:r>
          </a:p>
          <a:p>
            <a:pPr lvl="1"/>
            <a:r>
              <a:rPr lang="en-US" sz="1800" dirty="0" smtClean="0"/>
              <a:t>Map function takes a set of data and generates an intermediate set of data. Data is broken down into key/value pairs</a:t>
            </a:r>
          </a:p>
          <a:p>
            <a:pPr lvl="1"/>
            <a:r>
              <a:rPr lang="en-US" sz="1800" dirty="0" smtClean="0"/>
              <a:t>Reduce function combines output of a map into a smaller set of rows using the same intermediate key</a:t>
            </a:r>
          </a:p>
          <a:p>
            <a:pPr marL="457200" lvl="1" indent="0">
              <a:buNone/>
            </a:pPr>
            <a:endParaRPr lang="en-US" sz="2000" dirty="0" smtClean="0"/>
          </a:p>
          <a:p>
            <a:pPr marL="457200" lvl="1" indent="0">
              <a:buNone/>
            </a:pPr>
            <a:endParaRPr lang="en-US" sz="2000" dirty="0" smtClean="0"/>
          </a:p>
        </p:txBody>
      </p:sp>
      <p:sp>
        <p:nvSpPr>
          <p:cNvPr id="4" name="Content Placeholder 2"/>
          <p:cNvSpPr txBox="1">
            <a:spLocks/>
          </p:cNvSpPr>
          <p:nvPr/>
        </p:nvSpPr>
        <p:spPr>
          <a:xfrm>
            <a:off x="319698" y="3755161"/>
            <a:ext cx="8229600" cy="21549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sz="2000" dirty="0" smtClean="0"/>
          </a:p>
          <a:p>
            <a:pPr marL="457200" lvl="1" indent="0">
              <a:buFont typeface="Arial"/>
              <a:buNone/>
            </a:pPr>
            <a:endParaRPr lang="en-US" sz="2000" dirty="0"/>
          </a:p>
        </p:txBody>
      </p:sp>
      <p:sp>
        <p:nvSpPr>
          <p:cNvPr id="8" name="Content Placeholder 2"/>
          <p:cNvSpPr txBox="1">
            <a:spLocks/>
          </p:cNvSpPr>
          <p:nvPr/>
        </p:nvSpPr>
        <p:spPr>
          <a:xfrm>
            <a:off x="457200" y="3521537"/>
            <a:ext cx="8382000" cy="215496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Allows programs to be automatically parallelized and executed on a large cluster of machines</a:t>
            </a:r>
          </a:p>
          <a:p>
            <a:r>
              <a:rPr lang="en-US" sz="2000" dirty="0" smtClean="0"/>
              <a:t>Model hides complexities of parallelization, fault-tolerance, data distribution and load balancing in a library </a:t>
            </a:r>
          </a:p>
          <a:p>
            <a:r>
              <a:rPr lang="en-US" sz="2000" dirty="0" smtClean="0"/>
              <a:t>Functional model with map and reduce functions lets the user:</a:t>
            </a:r>
          </a:p>
          <a:p>
            <a:pPr lvl="1"/>
            <a:r>
              <a:rPr lang="en-US" sz="1800" dirty="0" smtClean="0"/>
              <a:t>Parallelize large computations easily</a:t>
            </a:r>
          </a:p>
          <a:p>
            <a:pPr lvl="1"/>
            <a:r>
              <a:rPr lang="en-US" sz="1800" dirty="0" smtClean="0"/>
              <a:t>Use re-execution as the primary mechanism for fault tolerance</a:t>
            </a:r>
          </a:p>
          <a:p>
            <a:endParaRPr lang="en-US" sz="2000" dirty="0" smtClean="0"/>
          </a:p>
          <a:p>
            <a:pPr marL="457200" lvl="1" indent="0">
              <a:buFont typeface="Arial"/>
              <a:buNone/>
            </a:pPr>
            <a:endParaRPr lang="en-US" sz="2000" dirty="0"/>
          </a:p>
        </p:txBody>
      </p:sp>
    </p:spTree>
    <p:extLst>
      <p:ext uri="{BB962C8B-B14F-4D97-AF65-F5344CB8AC3E}">
        <p14:creationId xmlns:p14="http://schemas.microsoft.com/office/powerpoint/2010/main" val="273766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600201"/>
            <a:ext cx="8229600" cy="1243782"/>
          </a:xfrm>
        </p:spPr>
        <p:txBody>
          <a:bodyPr>
            <a:normAutofit lnSpcReduction="10000"/>
          </a:bodyPr>
          <a:lstStyle/>
          <a:p>
            <a:r>
              <a:rPr lang="en-US" sz="2000" dirty="0" smtClean="0"/>
              <a:t>Different implementations are possible – it depends on the environment</a:t>
            </a:r>
          </a:p>
          <a:p>
            <a:pPr lvl="1"/>
            <a:r>
              <a:rPr lang="en-US" sz="1800" dirty="0" smtClean="0"/>
              <a:t>Large collection of networked machines</a:t>
            </a:r>
          </a:p>
          <a:p>
            <a:pPr lvl="1"/>
            <a:r>
              <a:rPr lang="en-US" sz="1800" dirty="0" smtClean="0"/>
              <a:t>Small shared-memory machine</a:t>
            </a:r>
          </a:p>
          <a:p>
            <a:pPr marL="457200" lvl="1" indent="0">
              <a:buNone/>
            </a:pPr>
            <a:r>
              <a:rPr lang="en-US" sz="1600" dirty="0" smtClean="0"/>
              <a:t>																</a:t>
            </a:r>
          </a:p>
        </p:txBody>
      </p:sp>
      <p:sp>
        <p:nvSpPr>
          <p:cNvPr id="4" name="Content Placeholder 2"/>
          <p:cNvSpPr txBox="1">
            <a:spLocks/>
          </p:cNvSpPr>
          <p:nvPr/>
        </p:nvSpPr>
        <p:spPr>
          <a:xfrm>
            <a:off x="457200" y="2677585"/>
            <a:ext cx="8229600" cy="36040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Google implements in a computing environment of large clusters of commodity PCs connected by switched Ethernet</a:t>
            </a:r>
          </a:p>
          <a:p>
            <a:pPr lvl="1"/>
            <a:r>
              <a:rPr lang="en-US" sz="1800" dirty="0" smtClean="0"/>
              <a:t>Cluster consists of hundreds or thousands of machines</a:t>
            </a:r>
          </a:p>
          <a:p>
            <a:pPr lvl="1"/>
            <a:r>
              <a:rPr lang="en-US" sz="1800" dirty="0" smtClean="0"/>
              <a:t>Scheduling system manages jobs that users submit and a is mapped to set of available machines within a cluster by a scheduler</a:t>
            </a:r>
          </a:p>
          <a:p>
            <a:pPr lvl="2"/>
            <a:r>
              <a:rPr lang="en-US" sz="1600" dirty="0" smtClean="0"/>
              <a:t>Jobs consist of a set of tasks</a:t>
            </a:r>
          </a:p>
          <a:p>
            <a:pPr lvl="1"/>
            <a:r>
              <a:rPr lang="en-US" sz="1800" dirty="0" smtClean="0"/>
              <a:t>Input data is partitioned into a set of splits which allows Map invocations to be distributed across numerous machines</a:t>
            </a:r>
          </a:p>
          <a:p>
            <a:pPr lvl="2"/>
            <a:r>
              <a:rPr lang="en-US" sz="1600" dirty="0" smtClean="0"/>
              <a:t>Different machines will process input machines in parallel</a:t>
            </a:r>
          </a:p>
          <a:p>
            <a:pPr lvl="1"/>
            <a:r>
              <a:rPr lang="en-US" sz="1600" dirty="0" smtClean="0"/>
              <a:t> </a:t>
            </a:r>
            <a:r>
              <a:rPr lang="en-US" sz="1800" dirty="0" smtClean="0"/>
              <a:t>A partition function is used to distribute Reduce invocations by partitioning the intermediate key space into pieces	</a:t>
            </a:r>
            <a:r>
              <a:rPr lang="en-US" sz="1600" dirty="0" smtClean="0"/>
              <a:t>													</a:t>
            </a:r>
            <a:endParaRPr lang="en-US" sz="1600" dirty="0"/>
          </a:p>
        </p:txBody>
      </p:sp>
    </p:spTree>
    <p:extLst>
      <p:ext uri="{BB962C8B-B14F-4D97-AF65-F5344CB8AC3E}">
        <p14:creationId xmlns:p14="http://schemas.microsoft.com/office/powerpoint/2010/main" val="369691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a:bodyPr>
          <a:lstStyle/>
          <a:p>
            <a:r>
              <a:rPr lang="en-US" sz="2000" dirty="0" smtClean="0"/>
              <a:t>Model has been successful because it hides complexities of parallelization, fault-tolerance, locality optimization, and load balancing </a:t>
            </a:r>
          </a:p>
          <a:p>
            <a:pPr lvl="1"/>
            <a:r>
              <a:rPr lang="en-US" sz="1600" dirty="0" smtClean="0"/>
              <a:t>Locality optimization saves network bandwidth because data gets read from local disks and a single copy of the intermediate data is written on a local disk </a:t>
            </a:r>
          </a:p>
          <a:p>
            <a:r>
              <a:rPr lang="en-US" sz="2000" dirty="0" smtClean="0"/>
              <a:t>Many problems involving data can be easily accomplished using </a:t>
            </a:r>
            <a:r>
              <a:rPr lang="en-US" sz="2000" dirty="0" err="1" smtClean="0"/>
              <a:t>MapReduce</a:t>
            </a:r>
            <a:r>
              <a:rPr lang="en-US" sz="2000" dirty="0" smtClean="0"/>
              <a:t> </a:t>
            </a:r>
          </a:p>
          <a:p>
            <a:pPr lvl="1"/>
            <a:r>
              <a:rPr lang="en-US" sz="1800" dirty="0" smtClean="0"/>
              <a:t>Data Mining</a:t>
            </a:r>
          </a:p>
          <a:p>
            <a:pPr lvl="1"/>
            <a:r>
              <a:rPr lang="en-US" sz="1800" dirty="0" smtClean="0"/>
              <a:t>Data Sorting</a:t>
            </a:r>
          </a:p>
          <a:p>
            <a:pPr lvl="1"/>
            <a:r>
              <a:rPr lang="en-US" sz="1800" dirty="0" smtClean="0"/>
              <a:t>Machine Learning</a:t>
            </a:r>
          </a:p>
          <a:p>
            <a:r>
              <a:rPr lang="en-US" sz="2000" dirty="0" smtClean="0"/>
              <a:t>Can be implemented for different environments which makes it scalable</a:t>
            </a:r>
          </a:p>
          <a:p>
            <a:pPr lvl="1"/>
            <a:r>
              <a:rPr lang="en-US" sz="1800" dirty="0" smtClean="0"/>
              <a:t>Can be efficiently used on thousands of machines which makes it suitable for many companies facing large computational problems</a:t>
            </a:r>
          </a:p>
          <a:p>
            <a:pPr lvl="2"/>
            <a:r>
              <a:rPr lang="en-US" sz="1400" dirty="0" smtClean="0"/>
              <a:t>Problems with machines can be a common occurrence when thousands of machines are being used, but redundant execution is used to reduce problems of machine failures</a:t>
            </a:r>
            <a:endParaRPr lang="en-US" sz="1400" dirty="0"/>
          </a:p>
          <a:p>
            <a:endParaRPr lang="en-US" sz="2000" dirty="0" smtClean="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103494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Large-Scale Data Analysis</a:t>
            </a:r>
            <a:endParaRPr lang="en-US" dirty="0"/>
          </a:p>
        </p:txBody>
      </p:sp>
      <p:sp>
        <p:nvSpPr>
          <p:cNvPr id="3" name="Content Placeholder 2"/>
          <p:cNvSpPr>
            <a:spLocks noGrp="1"/>
          </p:cNvSpPr>
          <p:nvPr>
            <p:ph idx="1"/>
          </p:nvPr>
        </p:nvSpPr>
        <p:spPr/>
        <p:txBody>
          <a:bodyPr>
            <a:normAutofit/>
          </a:bodyPr>
          <a:lstStyle/>
          <a:p>
            <a:r>
              <a:rPr lang="en-US" sz="2000" dirty="0" err="1" smtClean="0"/>
              <a:t>Hadoop</a:t>
            </a:r>
            <a:r>
              <a:rPr lang="en-US" sz="2000" dirty="0" smtClean="0"/>
              <a:t> </a:t>
            </a:r>
            <a:r>
              <a:rPr lang="en-US" sz="2000" dirty="0" err="1" smtClean="0"/>
              <a:t>MapReduce</a:t>
            </a:r>
            <a:r>
              <a:rPr lang="en-US" sz="2000" dirty="0" smtClean="0"/>
              <a:t> and DBMSs get evaluated to see their performance abilities and development complexity</a:t>
            </a:r>
          </a:p>
          <a:p>
            <a:r>
              <a:rPr lang="en-US" sz="2000" dirty="0" smtClean="0"/>
              <a:t>Goal of the paper was to figure out where each system was different and what caused the differences in performance</a:t>
            </a:r>
          </a:p>
          <a:p>
            <a:r>
              <a:rPr lang="en-US" sz="2000" dirty="0" smtClean="0"/>
              <a:t>DBMSs took a lot longer than </a:t>
            </a:r>
            <a:r>
              <a:rPr lang="en-US" sz="2000" dirty="0" err="1" smtClean="0"/>
              <a:t>MapReduce</a:t>
            </a:r>
            <a:r>
              <a:rPr lang="en-US" sz="2000" dirty="0" smtClean="0"/>
              <a:t> to process data and prepare for execution of parallel</a:t>
            </a:r>
          </a:p>
          <a:p>
            <a:r>
              <a:rPr lang="en-US" sz="2000" dirty="0" smtClean="0"/>
              <a:t> DBMSs were consistently and significantly faster than </a:t>
            </a:r>
            <a:r>
              <a:rPr lang="en-US" sz="2000" dirty="0" err="1" smtClean="0"/>
              <a:t>MapReduce</a:t>
            </a:r>
            <a:r>
              <a:rPr lang="en-US" sz="2000" dirty="0" smtClean="0"/>
              <a:t>, ranging from a factor of 3.1 to 6.5</a:t>
            </a:r>
          </a:p>
          <a:p>
            <a:pPr lvl="1"/>
            <a:r>
              <a:rPr lang="en-US" sz="1800" dirty="0" smtClean="0"/>
              <a:t>Also required less code to implement each task</a:t>
            </a:r>
          </a:p>
          <a:p>
            <a:r>
              <a:rPr lang="en-US" sz="2000" dirty="0" smtClean="0"/>
              <a:t>Growing popularity of </a:t>
            </a:r>
            <a:r>
              <a:rPr lang="en-US" sz="2000" dirty="0" err="1" smtClean="0"/>
              <a:t>MapReduce</a:t>
            </a:r>
            <a:r>
              <a:rPr lang="en-US" sz="2000" dirty="0" smtClean="0"/>
              <a:t> can be credited to its simple model that hides the complex distributed programs that users express</a:t>
            </a:r>
            <a:endParaRPr lang="en-US" sz="2000" dirty="0"/>
          </a:p>
        </p:txBody>
      </p:sp>
    </p:spTree>
    <p:extLst>
      <p:ext uri="{BB962C8B-B14F-4D97-AF65-F5344CB8AC3E}">
        <p14:creationId xmlns:p14="http://schemas.microsoft.com/office/powerpoint/2010/main" val="40610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Authors ran 5 analytic tasks on a cluster of 100 nodes to measure system’s performance</a:t>
            </a:r>
          </a:p>
          <a:p>
            <a:pPr lvl="1"/>
            <a:r>
              <a:rPr lang="en-US" sz="1800" dirty="0" smtClean="0"/>
              <a:t>Data Loading: </a:t>
            </a:r>
            <a:r>
              <a:rPr lang="en-US" sz="1800" dirty="0" err="1" smtClean="0"/>
              <a:t>Hadoop</a:t>
            </a:r>
            <a:r>
              <a:rPr lang="en-US" sz="1800" dirty="0" smtClean="0"/>
              <a:t> outperforms the DBMSs because data is loaded into </a:t>
            </a:r>
            <a:r>
              <a:rPr lang="en-US" sz="1800" dirty="0" err="1" smtClean="0"/>
              <a:t>Hadoop</a:t>
            </a:r>
            <a:r>
              <a:rPr lang="en-US" sz="1800" dirty="0" smtClean="0"/>
              <a:t> using only a single replica per block</a:t>
            </a:r>
          </a:p>
          <a:p>
            <a:pPr lvl="1"/>
            <a:r>
              <a:rPr lang="en-US" sz="1800" dirty="0" smtClean="0"/>
              <a:t>Selection Task: </a:t>
            </a:r>
            <a:r>
              <a:rPr lang="en-US" sz="1800" dirty="0" smtClean="0"/>
              <a:t>The DBMSs outperformed the </a:t>
            </a:r>
            <a:r>
              <a:rPr lang="en-US" sz="1800" dirty="0" err="1" smtClean="0"/>
              <a:t>Hadoop</a:t>
            </a:r>
            <a:r>
              <a:rPr lang="en-US" sz="1800" dirty="0" smtClean="0"/>
              <a:t> MR across all cluster scaling levels due to </a:t>
            </a:r>
            <a:r>
              <a:rPr lang="en-US" sz="1800" dirty="0" err="1" smtClean="0"/>
              <a:t>Hadoop’s</a:t>
            </a:r>
            <a:r>
              <a:rPr lang="en-US" sz="1800" dirty="0" smtClean="0"/>
              <a:t> increased start up costs as more machines are added</a:t>
            </a:r>
            <a:endParaRPr lang="en-US" sz="1800" dirty="0" smtClean="0"/>
          </a:p>
          <a:p>
            <a:pPr lvl="1"/>
            <a:r>
              <a:rPr lang="en-US" sz="1800" dirty="0" smtClean="0"/>
              <a:t>Aggregation Task: The DBMSs outperform </a:t>
            </a:r>
            <a:r>
              <a:rPr lang="en-US" sz="1800" dirty="0" err="1" smtClean="0"/>
              <a:t>Hadoop</a:t>
            </a:r>
            <a:r>
              <a:rPr lang="en-US" sz="1800" dirty="0"/>
              <a:t> </a:t>
            </a:r>
            <a:r>
              <a:rPr lang="en-US" sz="1800" dirty="0" smtClean="0"/>
              <a:t>– they executed the queries by having each node scan its local table, extract the </a:t>
            </a:r>
            <a:r>
              <a:rPr lang="en-US" sz="1800" dirty="0" err="1" smtClean="0"/>
              <a:t>sourceIP</a:t>
            </a:r>
            <a:r>
              <a:rPr lang="en-US" sz="1800" dirty="0" smtClean="0"/>
              <a:t> and </a:t>
            </a:r>
            <a:r>
              <a:rPr lang="en-US" sz="1800" dirty="0" err="1" smtClean="0"/>
              <a:t>adRevenue</a:t>
            </a:r>
            <a:r>
              <a:rPr lang="en-US" sz="1800" dirty="0" smtClean="0"/>
              <a:t> fields, and perform a local group by</a:t>
            </a:r>
          </a:p>
          <a:p>
            <a:pPr lvl="1"/>
            <a:r>
              <a:rPr lang="en-US" sz="1800" dirty="0" smtClean="0"/>
              <a:t>Join Task: </a:t>
            </a:r>
            <a:r>
              <a:rPr lang="en-US" sz="1800" dirty="0" err="1" smtClean="0"/>
              <a:t>Hadoop</a:t>
            </a:r>
            <a:r>
              <a:rPr lang="en-US" sz="1800" dirty="0" smtClean="0"/>
              <a:t> is much slower in the task because it is limited by the speed at which the large table can be read of the disk and the DBMSs were able to take advantage of join key that partitioned two tables</a:t>
            </a:r>
          </a:p>
          <a:p>
            <a:pPr lvl="1"/>
            <a:r>
              <a:rPr lang="en-US" sz="1800" dirty="0" smtClean="0"/>
              <a:t>UDF Aggregation Task: Systems perform about the same because each machine has the same data to process and the amount stays the same as more machines are added</a:t>
            </a:r>
            <a:endParaRPr lang="en-US" sz="1800" dirty="0"/>
          </a:p>
        </p:txBody>
      </p:sp>
    </p:spTree>
    <p:extLst>
      <p:ext uri="{BB962C8B-B14F-4D97-AF65-F5344CB8AC3E}">
        <p14:creationId xmlns:p14="http://schemas.microsoft.com/office/powerpoint/2010/main" val="275229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457200" y="1560048"/>
            <a:ext cx="8229600" cy="5011483"/>
          </a:xfrm>
        </p:spPr>
        <p:txBody>
          <a:bodyPr>
            <a:normAutofit/>
          </a:bodyPr>
          <a:lstStyle/>
          <a:p>
            <a:pPr>
              <a:buFont typeface="Wingdings" charset="2"/>
              <a:buChar char="§"/>
            </a:pPr>
            <a:r>
              <a:rPr lang="en-US" sz="2000" dirty="0" err="1" smtClean="0"/>
              <a:t>Hadoop</a:t>
            </a:r>
            <a:r>
              <a:rPr lang="en-US" sz="2000" dirty="0" smtClean="0"/>
              <a:t> </a:t>
            </a:r>
            <a:r>
              <a:rPr lang="en-US" sz="2000" dirty="0" err="1" smtClean="0"/>
              <a:t>MapReduce</a:t>
            </a:r>
            <a:r>
              <a:rPr lang="en-US" sz="2000" dirty="0" smtClean="0"/>
              <a:t> did not perform as well as the DBMSs but its popularity comes from:</a:t>
            </a:r>
          </a:p>
          <a:p>
            <a:pPr lvl="1"/>
            <a:r>
              <a:rPr lang="en-US" sz="1600" dirty="0" smtClean="0"/>
              <a:t>Less expensive upfront cost </a:t>
            </a:r>
          </a:p>
          <a:p>
            <a:pPr lvl="1"/>
            <a:r>
              <a:rPr lang="en-US" sz="1600" dirty="0" smtClean="0"/>
              <a:t>Easier to set up and use compared to the DBMSs</a:t>
            </a:r>
          </a:p>
          <a:p>
            <a:pPr lvl="1"/>
            <a:r>
              <a:rPr lang="en-US" sz="1600" dirty="0" smtClean="0"/>
              <a:t>Much better job of minimizing the amount of work that is lost when there is a hardware failure</a:t>
            </a:r>
          </a:p>
          <a:p>
            <a:pPr marL="400050">
              <a:buFont typeface="Wingdings" charset="2"/>
              <a:buChar char="§"/>
            </a:pPr>
            <a:r>
              <a:rPr lang="en-US" sz="2000" dirty="0" smtClean="0"/>
              <a:t>Problems for </a:t>
            </a:r>
            <a:r>
              <a:rPr lang="en-US" sz="2000" dirty="0" err="1" smtClean="0"/>
              <a:t>MapReduce</a:t>
            </a:r>
            <a:r>
              <a:rPr lang="en-US" sz="2000" dirty="0" smtClean="0"/>
              <a:t> to fix:</a:t>
            </a:r>
            <a:endParaRPr lang="en-US" sz="1800" dirty="0"/>
          </a:p>
          <a:p>
            <a:pPr marL="800100" lvl="1">
              <a:buFont typeface="Wingdings" charset="2"/>
              <a:buChar char="§"/>
            </a:pPr>
            <a:r>
              <a:rPr lang="en-US" sz="1800" dirty="0" smtClean="0"/>
              <a:t>Lack of powerful analytic functions</a:t>
            </a:r>
          </a:p>
          <a:p>
            <a:pPr marL="800100" lvl="1">
              <a:buFont typeface="Wingdings" charset="2"/>
              <a:buChar char="§"/>
            </a:pPr>
            <a:r>
              <a:rPr lang="en-US" sz="1800" dirty="0" smtClean="0"/>
              <a:t>Lack of schema</a:t>
            </a:r>
          </a:p>
          <a:p>
            <a:pPr marL="1200150" lvl="2">
              <a:buFont typeface="Wingdings" charset="2"/>
              <a:buChar char="§"/>
            </a:pPr>
            <a:r>
              <a:rPr lang="en-US" sz="1600" dirty="0" smtClean="0"/>
              <a:t>Compression is less </a:t>
            </a:r>
            <a:r>
              <a:rPr lang="en-US" sz="1600" dirty="0" err="1" smtClean="0"/>
              <a:t>valuabe</a:t>
            </a:r>
            <a:endParaRPr lang="en-US" sz="1600" dirty="0" smtClean="0"/>
          </a:p>
          <a:p>
            <a:pPr marL="1200150" lvl="2">
              <a:buFont typeface="Wingdings" charset="2"/>
              <a:buChar char="§"/>
            </a:pPr>
            <a:r>
              <a:rPr lang="en-US" sz="1600" dirty="0" smtClean="0"/>
              <a:t>A reason why </a:t>
            </a:r>
            <a:r>
              <a:rPr lang="en-US" sz="1600" dirty="0" err="1" smtClean="0"/>
              <a:t>MapReduce</a:t>
            </a:r>
            <a:r>
              <a:rPr lang="en-US" sz="1600" dirty="0" smtClean="0"/>
              <a:t> get outperformed by DBMS</a:t>
            </a:r>
          </a:p>
          <a:p>
            <a:pPr marL="1200150" lvl="2">
              <a:buFont typeface="Wingdings" charset="2"/>
              <a:buChar char="§"/>
            </a:pPr>
            <a:r>
              <a:rPr lang="en-US" sz="1600" dirty="0" smtClean="0"/>
              <a:t>Schema contains important information which is critical in optimizing queries</a:t>
            </a:r>
          </a:p>
          <a:p>
            <a:pPr marL="800100" lvl="1">
              <a:buFont typeface="Wingdings" charset="2"/>
              <a:buChar char="§"/>
            </a:pPr>
            <a:r>
              <a:rPr lang="en-US" sz="1800" dirty="0" smtClean="0"/>
              <a:t>Complex tasks are difficult to code in the </a:t>
            </a:r>
            <a:r>
              <a:rPr lang="en-US" sz="1800" dirty="0" err="1" smtClean="0"/>
              <a:t>MapReduce</a:t>
            </a:r>
            <a:r>
              <a:rPr lang="en-US" sz="1800" dirty="0" smtClean="0"/>
              <a:t> style</a:t>
            </a:r>
          </a:p>
          <a:p>
            <a:pPr marL="1200150" lvl="2">
              <a:buFont typeface="Wingdings" charset="2"/>
              <a:buChar char="§"/>
            </a:pPr>
            <a:r>
              <a:rPr lang="en-US" sz="1600" dirty="0" smtClean="0"/>
              <a:t>Higher level interfaces are fixing this</a:t>
            </a:r>
          </a:p>
          <a:p>
            <a:pPr marL="800100" lvl="1">
              <a:buFont typeface="Wingdings" charset="2"/>
              <a:buChar char="§"/>
            </a:pPr>
            <a:r>
              <a:rPr lang="en-US" sz="1800" dirty="0" smtClean="0"/>
              <a:t>Model’s brute force solution wastes too much energy</a:t>
            </a:r>
            <a:endParaRPr lang="en-US" sz="1800" dirty="0"/>
          </a:p>
        </p:txBody>
      </p:sp>
    </p:spTree>
    <p:extLst>
      <p:ext uri="{BB962C8B-B14F-4D97-AF65-F5344CB8AC3E}">
        <p14:creationId xmlns:p14="http://schemas.microsoft.com/office/powerpoint/2010/main" val="192300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a:bodyPr>
          <a:lstStyle/>
          <a:p>
            <a:r>
              <a:rPr lang="en-US" sz="2000" dirty="0" smtClean="0"/>
              <a:t>Both agree that the main reason </a:t>
            </a:r>
            <a:r>
              <a:rPr lang="en-US" sz="2000" dirty="0" err="1" smtClean="0"/>
              <a:t>MapReduce</a:t>
            </a:r>
            <a:r>
              <a:rPr lang="en-US" sz="2000" dirty="0" smtClean="0"/>
              <a:t> is popular is because its model is easier to understand and there is less of a learning curve</a:t>
            </a:r>
          </a:p>
          <a:p>
            <a:r>
              <a:rPr lang="en-US" sz="2000" dirty="0" err="1" smtClean="0"/>
              <a:t>Hadoop</a:t>
            </a:r>
            <a:r>
              <a:rPr lang="en-US" sz="2000" dirty="0" smtClean="0"/>
              <a:t> was much faster loading data then the DBMS systems which left </a:t>
            </a:r>
            <a:r>
              <a:rPr lang="en-US" sz="2000" dirty="0" err="1" smtClean="0"/>
              <a:t>Hadoop</a:t>
            </a:r>
            <a:r>
              <a:rPr lang="en-US" sz="2000" dirty="0" smtClean="0"/>
              <a:t> with a lot of time to execute queries before the other two systems were done loading the data. The authors of the paper did not mention this in the conclusion</a:t>
            </a:r>
          </a:p>
          <a:p>
            <a:r>
              <a:rPr lang="en-US" sz="2000" dirty="0" smtClean="0"/>
              <a:t>First paper did not address the issue about the amount of energy that gets wasted</a:t>
            </a:r>
          </a:p>
          <a:p>
            <a:pPr lvl="1"/>
            <a:r>
              <a:rPr lang="en-US" sz="1600" dirty="0" smtClean="0"/>
              <a:t>DBMSs systems that provide the same response time as </a:t>
            </a:r>
            <a:r>
              <a:rPr lang="en-US" sz="1600" dirty="0" err="1" smtClean="0"/>
              <a:t>MapReduce</a:t>
            </a:r>
            <a:r>
              <a:rPr lang="en-US" sz="1600" dirty="0" smtClean="0"/>
              <a:t> model use far less machines</a:t>
            </a:r>
          </a:p>
          <a:p>
            <a:r>
              <a:rPr lang="en-US" sz="2000" dirty="0" err="1" smtClean="0"/>
              <a:t>MapReduce</a:t>
            </a:r>
            <a:r>
              <a:rPr lang="en-US" sz="2000" dirty="0" smtClean="0"/>
              <a:t> is new and has a lot of room to improve while DBMSs have been using the same framework for 20 years</a:t>
            </a:r>
          </a:p>
          <a:p>
            <a:endParaRPr lang="en-US" sz="1600" dirty="0"/>
          </a:p>
          <a:p>
            <a:endParaRPr lang="en-US" sz="2000" dirty="0" smtClean="0"/>
          </a:p>
          <a:p>
            <a:endParaRPr lang="en-US" sz="2000" dirty="0" smtClean="0"/>
          </a:p>
        </p:txBody>
      </p:sp>
    </p:spTree>
    <p:extLst>
      <p:ext uri="{BB962C8B-B14F-4D97-AF65-F5344CB8AC3E}">
        <p14:creationId xmlns:p14="http://schemas.microsoft.com/office/powerpoint/2010/main" val="425670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Stonebraker</a:t>
            </a:r>
            <a:endParaRPr lang="en-US" dirty="0"/>
          </a:p>
        </p:txBody>
      </p:sp>
      <p:sp>
        <p:nvSpPr>
          <p:cNvPr id="3" name="Content Placeholder 2"/>
          <p:cNvSpPr>
            <a:spLocks noGrp="1"/>
          </p:cNvSpPr>
          <p:nvPr>
            <p:ph idx="1"/>
          </p:nvPr>
        </p:nvSpPr>
        <p:spPr/>
        <p:txBody>
          <a:bodyPr>
            <a:normAutofit/>
          </a:bodyPr>
          <a:lstStyle/>
          <a:p>
            <a:r>
              <a:rPr lang="en-US" sz="2000" dirty="0" smtClean="0"/>
              <a:t>In the 80s and 90s he believed that “one size fits all” in the field of DBMS</a:t>
            </a:r>
          </a:p>
          <a:p>
            <a:r>
              <a:rPr lang="en-US" sz="2000" dirty="0" smtClean="0"/>
              <a:t>That led him to polishing up the relational model – thinking it could be used for any case</a:t>
            </a:r>
          </a:p>
          <a:p>
            <a:r>
              <a:rPr lang="en-US" sz="2000" dirty="0" smtClean="0"/>
              <a:t>He went through most of the major markets to show that there’s a huge diversity of engines each oriented toward a specific application</a:t>
            </a:r>
          </a:p>
          <a:p>
            <a:pPr lvl="1"/>
            <a:r>
              <a:rPr lang="en-US" sz="1800" dirty="0" smtClean="0"/>
              <a:t>So one size could possibly not fill all</a:t>
            </a:r>
            <a:endParaRPr lang="en-US" sz="1800" dirty="0"/>
          </a:p>
          <a:p>
            <a:r>
              <a:rPr lang="en-US" sz="2000" dirty="0" smtClean="0"/>
              <a:t> Believes that there is no longer going to be a market for row stores because evidence shows that column stores faster</a:t>
            </a:r>
          </a:p>
          <a:p>
            <a:r>
              <a:rPr lang="en-US" sz="2000" dirty="0" smtClean="0"/>
              <a:t>We’re starting to see the transition from old implementations of DBMS to new implementations</a:t>
            </a:r>
          </a:p>
          <a:p>
            <a:r>
              <a:rPr lang="en-US" sz="2000" dirty="0" smtClean="0"/>
              <a:t>Many new ideas are being implemented today</a:t>
            </a:r>
          </a:p>
          <a:p>
            <a:endParaRPr lang="en-US" sz="2000" dirty="0"/>
          </a:p>
        </p:txBody>
      </p:sp>
    </p:spTree>
    <p:extLst>
      <p:ext uri="{BB962C8B-B14F-4D97-AF65-F5344CB8AC3E}">
        <p14:creationId xmlns:p14="http://schemas.microsoft.com/office/powerpoint/2010/main" val="344974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4202</TotalTime>
  <Words>1115</Words>
  <Application>Microsoft Macintosh PowerPoint</Application>
  <PresentationFormat>On-screen Show (4:3)</PresentationFormat>
  <Paragraphs>100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Morgan Stippa 3/9/16</vt:lpstr>
      <vt:lpstr>MapReduce</vt:lpstr>
      <vt:lpstr>Implementation</vt:lpstr>
      <vt:lpstr>Analysis</vt:lpstr>
      <vt:lpstr>Large-Scale Data Analysis</vt:lpstr>
      <vt:lpstr>Implementation</vt:lpstr>
      <vt:lpstr>Analysis</vt:lpstr>
      <vt:lpstr>Comparison</vt:lpstr>
      <vt:lpstr>Stonebraker</vt:lpstr>
      <vt:lpstr>Final Comparison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Morgan Stippa</dc:title>
  <dc:creator>Morgan Stippa</dc:creator>
  <cp:lastModifiedBy>Morgan Stippa</cp:lastModifiedBy>
  <cp:revision>112</cp:revision>
  <dcterms:created xsi:type="dcterms:W3CDTF">2016-03-09T23:10:30Z</dcterms:created>
  <dcterms:modified xsi:type="dcterms:W3CDTF">2016-03-12T21:13:25Z</dcterms:modified>
</cp:coreProperties>
</file>