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71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B3CF4B-46A4-43DD-BA67-268E1B53AC3F}">
          <p14:sldIdLst>
            <p14:sldId id="271"/>
          </p14:sldIdLst>
        </p14:section>
        <p14:section name="Review" id="{7A68FC1F-572F-4EDB-8157-64CFDB600E3B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5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56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c/Haskell-Logo.svg/2000px-Haskell-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22" y="541176"/>
            <a:ext cx="6443843" cy="4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and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229-03 / Lecture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putStrLn</a:t>
            </a:r>
            <a:r>
              <a:rPr lang="en-US" dirty="0">
                <a:latin typeface="Consolas" panose="020B0609020204030204" pitchFamily="49" charset="0"/>
              </a:rPr>
              <a:t> “What is your name?” &gt;&gt;= \_ -&gt;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getLine</a:t>
            </a:r>
            <a:r>
              <a:rPr lang="en-US" dirty="0">
                <a:latin typeface="Consolas" panose="020B0609020204030204" pitchFamily="49" charset="0"/>
              </a:rPr>
              <a:t> &gt;&gt;= \nm -&gt;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putStrLn</a:t>
            </a:r>
            <a:r>
              <a:rPr lang="en-US" dirty="0">
                <a:latin typeface="Consolas" panose="020B0609020204030204" pitchFamily="49" charset="0"/>
              </a:rPr>
              <a:t> (“Hello, “ ++ nm)</a:t>
            </a:r>
          </a:p>
          <a:p>
            <a:r>
              <a:rPr lang="en-US" dirty="0" smtClean="0"/>
              <a:t>Can be written as:</a:t>
            </a:r>
          </a:p>
          <a:p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_  &lt;-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nm &lt;- </a:t>
            </a:r>
            <a:r>
              <a:rPr lang="en-US" dirty="0" err="1" smtClean="0">
                <a:latin typeface="Consolas" panose="020B0609020204030204" pitchFamily="49" charset="0"/>
              </a:rPr>
              <a:t>getLine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(“Hello, “ ++ nm)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8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Transformation from do notation sugar into normal code is mechanical and straightforward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do  y &lt;- x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z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-- is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x &gt;&gt;= \y -&gt; z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do  x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z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-- is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x &gt;&gt;= \_ -&gt; z</a:t>
            </a:r>
          </a:p>
          <a:p>
            <a:pPr marL="388620" indent="-342900"/>
            <a:r>
              <a:rPr lang="en-US" dirty="0" smtClean="0"/>
              <a:t>And that’s it!  We have been using it this whole time with IO!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6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Abstracted Semicolons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often call Monads “abstracted semicolons”</a:t>
            </a:r>
          </a:p>
          <a:p>
            <a:r>
              <a:rPr lang="en-US" dirty="0" smtClean="0"/>
              <a:t>With a monadic interface and do notation, we get to redefine with “sequencing” even </a:t>
            </a:r>
            <a:r>
              <a:rPr lang="en-US" i="1" dirty="0" smtClean="0"/>
              <a:t>means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latin typeface="Consolas" panose="020B0609020204030204" pitchFamily="49" charset="0"/>
              </a:rPr>
              <a:t>IO</a:t>
            </a:r>
            <a:r>
              <a:rPr lang="en-US" dirty="0" smtClean="0"/>
              <a:t>, sequencing means “do this, then do that”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latin typeface="Consolas" panose="020B0609020204030204" pitchFamily="49" charset="0"/>
              </a:rPr>
              <a:t>Maybe</a:t>
            </a:r>
            <a:r>
              <a:rPr lang="en-US" dirty="0" smtClean="0"/>
              <a:t>, sequencing means “continue on if the result isn’t Nothing”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nsolas" panose="020B0609020204030204" pitchFamily="49" charset="0"/>
              </a:rPr>
              <a:t>Errorable</a:t>
            </a:r>
            <a:r>
              <a:rPr lang="en-US" dirty="0" smtClean="0"/>
              <a:t>, sequencing means “at first Error seen, ignore everything else and just report that Error”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latin typeface="Consolas" panose="020B0609020204030204" pitchFamily="49" charset="0"/>
              </a:rPr>
              <a:t>Logged</a:t>
            </a:r>
            <a:r>
              <a:rPr lang="en-US" dirty="0" smtClean="0"/>
              <a:t>, sequencing means “continue on this computation, but accumulate the log of every step.”</a:t>
            </a:r>
          </a:p>
          <a:p>
            <a:r>
              <a:rPr lang="en-US" dirty="0" smtClean="0"/>
              <a:t>We get to abstract over what it means to compute something in a context!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80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last limiting case of “values in contexts”: cannot ‘apply IO functions’ on them.</a:t>
            </a:r>
          </a:p>
          <a:p>
            <a:r>
              <a:rPr lang="en-US" dirty="0" smtClean="0"/>
              <a:t>Have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:: String -&gt; IO ()</a:t>
            </a:r>
            <a:r>
              <a:rPr lang="en-US" dirty="0" smtClean="0"/>
              <a:t>, but only have </a:t>
            </a:r>
            <a:r>
              <a:rPr lang="en-US" dirty="0" smtClean="0">
                <a:latin typeface="Consolas" panose="020B0609020204030204" pitchFamily="49" charset="0"/>
              </a:rPr>
              <a:t>Maybe String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class Traversable t where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traverse :: Applicative f =&gt; (a -&gt; f b) -&gt; t a -&gt; f (t b)</a:t>
            </a:r>
          </a:p>
          <a:p>
            <a:r>
              <a:rPr lang="en-US" dirty="0" smtClean="0"/>
              <a:t>Means: if we have </a:t>
            </a:r>
            <a:r>
              <a:rPr lang="en-US" dirty="0" smtClean="0">
                <a:latin typeface="Consolas" panose="020B0609020204030204" pitchFamily="49" charset="0"/>
              </a:rPr>
              <a:t>Maybe String</a:t>
            </a:r>
            <a:r>
              <a:rPr lang="en-US" dirty="0" smtClean="0"/>
              <a:t>, we can use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traverse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:: Maybe String -&gt; IO (Maybe ())</a:t>
            </a:r>
          </a:p>
          <a:p>
            <a:r>
              <a:rPr lang="en-US" dirty="0" smtClean="0"/>
              <a:t>Lets us now apply “</a:t>
            </a:r>
            <a:r>
              <a:rPr lang="en-US" dirty="0" err="1" smtClean="0"/>
              <a:t>effectful</a:t>
            </a:r>
            <a:r>
              <a:rPr lang="en-US" dirty="0" smtClean="0"/>
              <a:t>” functions (like IO, Logger, etc.) on </a:t>
            </a:r>
            <a:r>
              <a:rPr lang="en-US" dirty="0" smtClean="0">
                <a:latin typeface="Consolas" panose="020B0609020204030204" pitchFamily="49" charset="0"/>
              </a:rPr>
              <a:t>Maybe a</a:t>
            </a:r>
            <a:r>
              <a:rPr lang="en-US" dirty="0" smtClean="0"/>
              <a:t>’s, </a:t>
            </a:r>
            <a:r>
              <a:rPr lang="en-US" i="1" dirty="0" smtClean="0"/>
              <a:t>as if they were just </a:t>
            </a:r>
            <a:r>
              <a:rPr lang="en-US" i="1" dirty="0" smtClean="0">
                <a:latin typeface="Consolas" panose="020B0609020204030204" pitchFamily="49" charset="0"/>
              </a:rPr>
              <a:t>a</a:t>
            </a:r>
            <a:r>
              <a:rPr lang="en-US" i="1" dirty="0" smtClean="0"/>
              <a:t>’s.</a:t>
            </a:r>
          </a:p>
          <a:p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raverse</a:t>
            </a:r>
            <a:r>
              <a:rPr lang="en-US" dirty="0" smtClean="0"/>
              <a:t> for IO: </a:t>
            </a:r>
            <a:r>
              <a:rPr lang="en-US" dirty="0" smtClean="0">
                <a:latin typeface="Consolas" panose="020B0609020204030204" pitchFamily="49" charset="0"/>
              </a:rPr>
              <a:t>traverse :: (a -&gt; IO b) -&gt; t a -&gt; IO (t b)</a:t>
            </a:r>
          </a:p>
          <a:p>
            <a:pPr lvl="1"/>
            <a:r>
              <a:rPr lang="en-US" dirty="0" smtClean="0"/>
              <a:t>“map over a </a:t>
            </a:r>
            <a:r>
              <a:rPr lang="en-US" dirty="0" smtClean="0">
                <a:latin typeface="Consolas" panose="020B0609020204030204" pitchFamily="49" charset="0"/>
              </a:rPr>
              <a:t>t a</a:t>
            </a:r>
            <a:r>
              <a:rPr lang="en-US" dirty="0" smtClean="0"/>
              <a:t> to give a computation that produces a </a:t>
            </a:r>
            <a:r>
              <a:rPr lang="en-US" dirty="0" smtClean="0">
                <a:latin typeface="Consolas" panose="020B0609020204030204" pitchFamily="49" charset="0"/>
              </a:rPr>
              <a:t>t 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6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in Contexts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Big Idea: </a:t>
            </a:r>
            <a:r>
              <a:rPr lang="en-US" dirty="0" smtClean="0"/>
              <a:t>Functor, Applicative, Monad, and Traversable are ways of allowing us to work with values in contexts as if they were “normal” values.</a:t>
            </a:r>
          </a:p>
          <a:p>
            <a:r>
              <a:rPr lang="en-US" dirty="0" smtClean="0"/>
              <a:t>Functor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fmap</a:t>
            </a:r>
            <a:r>
              <a:rPr lang="en-US" dirty="0" smtClean="0">
                <a:latin typeface="Consolas" panose="020B0609020204030204" pitchFamily="49" charset="0"/>
              </a:rPr>
              <a:t>   :: Functor f     =&gt; (a -&gt; b)      -&gt; (f a -&gt; f b)</a:t>
            </a:r>
          </a:p>
          <a:p>
            <a:r>
              <a:rPr lang="en-US" dirty="0" smtClean="0"/>
              <a:t>Applicative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liftA2 :: Applicative f =&gt; (a -&gt; b -&gt; c) -&gt; (f a -&gt; f b -&gt; f c)</a:t>
            </a:r>
          </a:p>
          <a:p>
            <a:r>
              <a:rPr lang="en-US" dirty="0" smtClean="0"/>
              <a:t>Monad: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(&gt;&gt;=) :: Monad m =&gt; m a -&gt; (a -&gt; m b) -&gt; m 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Traversable: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traverse :: (Traversable t, Applicative f) =&gt; (a -&gt; f b) -&gt; t a -&gt; f (t b)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traverse :: Traversable t =&gt; (a -&gt; IO b) -&gt; t a -&gt; IO (t 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74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 of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parameterized types, we can represent the idea of values that exist “in contexts”: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Maybe </a:t>
            </a:r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that may or may not exist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</a:rPr>
              <a:t>Errorable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that can exist, or a String describing an error in producing it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(Future String) </a:t>
            </a:r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that will exist, once a String is provided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IO </a:t>
            </a:r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: a description of a computer/processor computation that will produce an </a:t>
            </a:r>
            <a:r>
              <a:rPr lang="en-US" dirty="0" err="1" smtClean="0"/>
              <a:t>Int</a:t>
            </a:r>
            <a:r>
              <a:rPr lang="en-US" dirty="0" smtClean="0"/>
              <a:t> when executed by an interpreter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Logged </a:t>
            </a:r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that exists, along with a log of the process of creating it.</a:t>
            </a:r>
          </a:p>
        </p:txBody>
      </p:sp>
    </p:spTree>
    <p:extLst>
      <p:ext uri="{BB962C8B-B14F-4D97-AF65-F5344CB8AC3E}">
        <p14:creationId xmlns:p14="http://schemas.microsoft.com/office/powerpoint/2010/main" val="5987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idea – allows us to reason with values in a more powerful way:</a:t>
            </a:r>
          </a:p>
          <a:p>
            <a:pPr lvl="1"/>
            <a:r>
              <a:rPr lang="en-US" dirty="0" smtClean="0"/>
              <a:t>Maybe, </a:t>
            </a:r>
            <a:r>
              <a:rPr lang="en-US" dirty="0" err="1" smtClean="0"/>
              <a:t>Errorable</a:t>
            </a:r>
            <a:r>
              <a:rPr lang="en-US" dirty="0" smtClean="0"/>
              <a:t> let us reify errors and treat errors as normal values.</a:t>
            </a:r>
          </a:p>
          <a:p>
            <a:pPr lvl="1"/>
            <a:r>
              <a:rPr lang="en-US" dirty="0" smtClean="0"/>
              <a:t>Future lets us deal with values-to-be-computed instead of actual values.</a:t>
            </a:r>
          </a:p>
          <a:p>
            <a:pPr lvl="1"/>
            <a:r>
              <a:rPr lang="en-US" dirty="0" smtClean="0"/>
              <a:t>IO lets us work with values as </a:t>
            </a:r>
            <a:r>
              <a:rPr lang="en-US" i="1" dirty="0" smtClean="0"/>
              <a:t>computations</a:t>
            </a:r>
            <a:r>
              <a:rPr lang="en-US" dirty="0" smtClean="0"/>
              <a:t>, not actual values.</a:t>
            </a:r>
          </a:p>
          <a:p>
            <a:pPr lvl="1"/>
            <a:r>
              <a:rPr lang="en-US" dirty="0" smtClean="0"/>
              <a:t>Logged lets us decorate values with extra information</a:t>
            </a:r>
          </a:p>
          <a:p>
            <a:r>
              <a:rPr lang="en-US" dirty="0" smtClean="0"/>
              <a:t>But, fundamental problems of expressivity.  We have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Bool</a:t>
            </a:r>
            <a:r>
              <a:rPr lang="en-US" dirty="0" smtClean="0"/>
              <a:t>, etc., but they won’t work on </a:t>
            </a:r>
            <a:r>
              <a:rPr lang="en-US" dirty="0" smtClean="0">
                <a:latin typeface="Consolas" panose="020B0609020204030204" pitchFamily="49" charset="0"/>
              </a:rPr>
              <a:t>Maybe 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other languages, we would have to define a separate </a:t>
            </a:r>
            <a:r>
              <a:rPr lang="en-US" dirty="0" smtClean="0">
                <a:latin typeface="Consolas" panose="020B0609020204030204" pitchFamily="49" charset="0"/>
              </a:rPr>
              <a:t>Maybe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Maybe Bool</a:t>
            </a:r>
            <a:r>
              <a:rPr lang="en-US" dirty="0" smtClean="0"/>
              <a:t>.  But what does functional programming offer?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7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“Functor Design Pattern”: write functions in one context (or no context), and then provide a way to work for them in another context.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class Functor f where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fmap</a:t>
            </a:r>
            <a:r>
              <a:rPr lang="en-US" dirty="0" smtClean="0">
                <a:latin typeface="Consolas" panose="020B0609020204030204" pitchFamily="49" charset="0"/>
              </a:rPr>
              <a:t> :: (a -&gt; b) -&gt; f a -&gt; f b</a:t>
            </a:r>
          </a:p>
          <a:p>
            <a:r>
              <a:rPr lang="en-US" dirty="0" smtClean="0"/>
              <a:t>so we have: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fmap</a:t>
            </a:r>
            <a:r>
              <a:rPr lang="en-US" dirty="0" smtClean="0">
                <a:latin typeface="Consolas" panose="020B0609020204030204" pitchFamily="49" charset="0"/>
              </a:rPr>
              <a:t> :: (a -&gt; b) -&gt; Maybe a -&gt; Maybe b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fmap</a:t>
            </a:r>
            <a:r>
              <a:rPr lang="en-US" dirty="0" smtClean="0">
                <a:latin typeface="Consolas" panose="020B0609020204030204" pitchFamily="49" charset="0"/>
              </a:rPr>
              <a:t> :: (a -&gt; b) -&gt; IO a -&gt; IO b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fmap</a:t>
            </a:r>
            <a:r>
              <a:rPr lang="en-US" dirty="0" smtClean="0">
                <a:latin typeface="Consolas" panose="020B0609020204030204" pitchFamily="49" charset="0"/>
              </a:rPr>
              <a:t> :: (a -&gt; b) -&gt; </a:t>
            </a:r>
            <a:r>
              <a:rPr lang="en-US" dirty="0" err="1" smtClean="0">
                <a:latin typeface="Consolas" panose="020B0609020204030204" pitchFamily="49" charset="0"/>
              </a:rPr>
              <a:t>Errorable</a:t>
            </a:r>
            <a:r>
              <a:rPr lang="en-US" dirty="0" smtClean="0">
                <a:latin typeface="Consolas" panose="020B0609020204030204" pitchFamily="49" charset="0"/>
              </a:rPr>
              <a:t> a -&gt; </a:t>
            </a:r>
            <a:r>
              <a:rPr lang="en-US" dirty="0" err="1" smtClean="0">
                <a:latin typeface="Consolas" panose="020B0609020204030204" pitchFamily="49" charset="0"/>
              </a:rPr>
              <a:t>Errorable</a:t>
            </a:r>
            <a:r>
              <a:rPr lang="en-US" dirty="0" smtClean="0">
                <a:latin typeface="Consolas" panose="020B0609020204030204" pitchFamily="49" charset="0"/>
              </a:rPr>
              <a:t> b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fmap</a:t>
            </a:r>
            <a:r>
              <a:rPr lang="en-US" dirty="0" smtClean="0">
                <a:latin typeface="Consolas" panose="020B0609020204030204" pitchFamily="49" charset="0"/>
              </a:rPr>
              <a:t> :: (a -&gt; b) -&gt; Logged a -&gt; Logged b</a:t>
            </a:r>
          </a:p>
          <a:p>
            <a:r>
              <a:rPr lang="en-US" dirty="0" smtClean="0"/>
              <a:t>Now, we can use all of our normal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Bool</a:t>
            </a:r>
            <a:r>
              <a:rPr lang="en-US" dirty="0" smtClean="0"/>
              <a:t>s on </a:t>
            </a:r>
            <a:r>
              <a:rPr lang="en-US" dirty="0" smtClean="0">
                <a:latin typeface="Consolas" panose="020B0609020204030204" pitchFamily="49" charset="0"/>
              </a:rPr>
              <a:t>Maybe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!</a:t>
            </a:r>
          </a:p>
          <a:p>
            <a:r>
              <a:rPr lang="en-US" dirty="0" smtClean="0"/>
              <a:t>Lets us work with </a:t>
            </a:r>
            <a:r>
              <a:rPr lang="en-US" dirty="0" smtClean="0">
                <a:latin typeface="Consolas" panose="020B0609020204030204" pitchFamily="49" charset="0"/>
              </a:rPr>
              <a:t>Maybe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i="1" dirty="0" smtClean="0"/>
              <a:t>as if</a:t>
            </a:r>
            <a:r>
              <a:rPr lang="en-US" dirty="0" smtClean="0"/>
              <a:t> they were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8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Functor is nice, but doesn’t allow us to “merge” values in contexts, or map functions over multiple values of </a:t>
            </a:r>
            <a:r>
              <a:rPr lang="en-US" dirty="0" err="1" smtClean="0"/>
              <a:t>contects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Example:</a:t>
            </a:r>
            <a:r>
              <a:rPr lang="en-US" dirty="0" smtClean="0"/>
              <a:t> have an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Bool -&gt; String</a:t>
            </a:r>
            <a:r>
              <a:rPr lang="en-US" dirty="0" smtClean="0"/>
              <a:t>, and an </a:t>
            </a:r>
            <a:r>
              <a:rPr lang="en-US" dirty="0" smtClean="0">
                <a:latin typeface="Consolas" panose="020B0609020204030204" pitchFamily="49" charset="0"/>
              </a:rPr>
              <a:t>IO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, and an </a:t>
            </a:r>
            <a:r>
              <a:rPr lang="en-US" dirty="0" smtClean="0">
                <a:latin typeface="Consolas" panose="020B0609020204030204" pitchFamily="49" charset="0"/>
              </a:rPr>
              <a:t>IO Bool</a:t>
            </a:r>
            <a:r>
              <a:rPr lang="en-US" dirty="0" smtClean="0"/>
              <a:t>.  An </a:t>
            </a:r>
            <a:r>
              <a:rPr lang="en-US" dirty="0" smtClean="0">
                <a:latin typeface="Consolas" panose="020B0609020204030204" pitchFamily="49" charset="0"/>
              </a:rPr>
              <a:t>IO String</a:t>
            </a:r>
            <a:r>
              <a:rPr lang="en-US" dirty="0" smtClean="0"/>
              <a:t> is desired?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liftA2 :: Applicative f =&gt; (a -&gt; b -&gt; c) -&gt; f a -&gt; f b -&gt; f c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(*&gt;) :: Applicative f =&gt; f a -&gt; f b -&gt; f b</a:t>
            </a:r>
          </a:p>
          <a:p>
            <a:r>
              <a:rPr lang="en-US" dirty="0" smtClean="0"/>
              <a:t>Allows us to “sequence” or “squish” together two Maybe’s, two IO’s, etc., to be able to apply multi-argument functions on them.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42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Often times, want to apply an </a:t>
            </a:r>
            <a:r>
              <a:rPr lang="en-US" dirty="0" smtClean="0">
                <a:latin typeface="Consolas" panose="020B0609020204030204" pitchFamily="49" charset="0"/>
              </a:rPr>
              <a:t>(a -&gt; IO b)</a:t>
            </a:r>
            <a:r>
              <a:rPr lang="en-US" dirty="0" smtClean="0"/>
              <a:t> to an </a:t>
            </a:r>
            <a:r>
              <a:rPr lang="en-US" dirty="0" smtClean="0">
                <a:latin typeface="Consolas" panose="020B0609020204030204" pitchFamily="49" charset="0"/>
              </a:rPr>
              <a:t>IO a</a:t>
            </a:r>
            <a:r>
              <a:rPr lang="en-US" dirty="0" smtClean="0"/>
              <a:t>, or an </a:t>
            </a:r>
            <a:r>
              <a:rPr lang="en-US" dirty="0" smtClean="0">
                <a:latin typeface="Consolas" panose="020B0609020204030204" pitchFamily="49" charset="0"/>
              </a:rPr>
              <a:t>(a -&gt; Maybe b)</a:t>
            </a:r>
            <a:r>
              <a:rPr lang="en-US" dirty="0" smtClean="0"/>
              <a:t> to a </a:t>
            </a:r>
            <a:r>
              <a:rPr lang="en-US" dirty="0" smtClean="0">
                <a:latin typeface="Consolas" panose="020B0609020204030204" pitchFamily="49" charset="0"/>
              </a:rPr>
              <a:t>Maybe a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Roughly represents idea of a “callback”.  Give an </a:t>
            </a:r>
            <a:r>
              <a:rPr lang="en-US" dirty="0" smtClean="0">
                <a:latin typeface="Consolas" panose="020B0609020204030204" pitchFamily="49" charset="0"/>
              </a:rPr>
              <a:t>IO a</a:t>
            </a:r>
            <a:r>
              <a:rPr lang="en-US" dirty="0" smtClean="0"/>
              <a:t>, and a way to continue from it </a:t>
            </a:r>
            <a:r>
              <a:rPr lang="en-US" dirty="0" smtClean="0">
                <a:latin typeface="Consolas" panose="020B0609020204030204" pitchFamily="49" charset="0"/>
              </a:rPr>
              <a:t>a -&gt; IO b</a:t>
            </a:r>
            <a:r>
              <a:rPr lang="en-US" dirty="0" smtClean="0"/>
              <a:t>, return a new </a:t>
            </a:r>
            <a:r>
              <a:rPr lang="en-US" dirty="0" smtClean="0">
                <a:latin typeface="Consolas" panose="020B0609020204030204" pitchFamily="49" charset="0"/>
              </a:rPr>
              <a:t>IO b</a:t>
            </a:r>
            <a:r>
              <a:rPr lang="en-US" dirty="0" smtClean="0"/>
              <a:t> with the attached callback.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smtClean="0">
                <a:latin typeface="Consolas" panose="020B0609020204030204" pitchFamily="49" charset="0"/>
              </a:rPr>
              <a:t>Maybe a</a:t>
            </a:r>
            <a:r>
              <a:rPr lang="en-US" dirty="0" smtClean="0"/>
              <a:t>, and a function to apply to it </a:t>
            </a:r>
            <a:r>
              <a:rPr lang="en-US" dirty="0" smtClean="0">
                <a:latin typeface="Consolas" panose="020B0609020204030204" pitchFamily="49" charset="0"/>
              </a:rPr>
              <a:t>a -&gt; Maybe b</a:t>
            </a:r>
            <a:r>
              <a:rPr lang="en-US" dirty="0" smtClean="0"/>
              <a:t>, returns a </a:t>
            </a:r>
            <a:r>
              <a:rPr lang="en-US" dirty="0" smtClean="0">
                <a:latin typeface="Consolas" panose="020B0609020204030204" pitchFamily="49" charset="0"/>
              </a:rPr>
              <a:t>Maybe b</a:t>
            </a:r>
            <a:r>
              <a:rPr lang="en-US" dirty="0" smtClean="0"/>
              <a:t> result of the application.</a:t>
            </a:r>
          </a:p>
          <a:p>
            <a:r>
              <a:rPr lang="en-US" dirty="0" smtClean="0"/>
              <a:t>Another way of looking at it: a way to “chain” </a:t>
            </a:r>
            <a:r>
              <a:rPr lang="en-US" dirty="0" smtClean="0">
                <a:latin typeface="Consolas" panose="020B0609020204030204" pitchFamily="49" charset="0"/>
              </a:rPr>
              <a:t>IO a</a:t>
            </a:r>
            <a:r>
              <a:rPr lang="en-US" dirty="0" smtClean="0"/>
              <a:t>’s, </a:t>
            </a:r>
            <a:r>
              <a:rPr lang="en-US" dirty="0" smtClean="0">
                <a:latin typeface="Consolas" panose="020B0609020204030204" pitchFamily="49" charset="0"/>
              </a:rPr>
              <a:t>Maybe a</a:t>
            </a:r>
            <a:r>
              <a:rPr lang="en-US" dirty="0" smtClean="0"/>
              <a:t>’s one after the other.</a:t>
            </a:r>
          </a:p>
          <a:p>
            <a:r>
              <a:rPr lang="en-US" dirty="0" smtClean="0"/>
              <a:t>Encapsulated in Monad interface/</a:t>
            </a:r>
            <a:r>
              <a:rPr lang="en-US" dirty="0" err="1" smtClean="0"/>
              <a:t>typeclass</a:t>
            </a:r>
            <a:r>
              <a:rPr lang="en-US" dirty="0" smtClean="0"/>
              <a:t>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class Monad m where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return :: a -&gt; m a    -- a “no-op”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(&gt;&gt;=) :: m a -&gt; (a -&gt; m b) -&gt; m 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3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Abstracted Semicolons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monadic interface, we can write “sequential” code by chaining (&gt;&gt;=)’s: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divideBy</a:t>
            </a:r>
            <a:r>
              <a:rPr lang="en-US" dirty="0" smtClean="0">
                <a:latin typeface="Consolas" panose="020B0609020204030204" pitchFamily="49" charset="0"/>
              </a:rPr>
              <a:t> 3 99 &gt;&gt;= \x -&gt;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divideBy</a:t>
            </a:r>
            <a:r>
              <a:rPr lang="en-US" dirty="0" smtClean="0">
                <a:latin typeface="Consolas" panose="020B0609020204030204" pitchFamily="49" charset="0"/>
              </a:rPr>
              <a:t> 4 x &gt;&gt;= \y -&gt;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safeDivide</a:t>
            </a:r>
            <a:r>
              <a:rPr lang="en-US" dirty="0" smtClean="0">
                <a:latin typeface="Consolas" panose="020B0609020204030204" pitchFamily="49" charset="0"/>
              </a:rPr>
              <a:t> 10 y &gt;&gt;= \z -&gt;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</a:rPr>
              <a:t>divideBy</a:t>
            </a:r>
            <a:r>
              <a:rPr lang="en-US" dirty="0" smtClean="0">
                <a:latin typeface="Consolas" panose="020B0609020204030204" pitchFamily="49" charset="0"/>
              </a:rPr>
              <a:t> 10 (x * y + z)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“What is your name?” &gt;&gt;= \_ -&gt;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getLine</a:t>
            </a:r>
            <a:r>
              <a:rPr lang="en-US" dirty="0" smtClean="0">
                <a:latin typeface="Consolas" panose="020B0609020204030204" pitchFamily="49" charset="0"/>
              </a:rPr>
              <a:t> &gt;&gt;= \nm -&gt;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(“Hello, “ ++ nm)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56856" y="2524260"/>
            <a:ext cx="4707229" cy="379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divideBy</a:t>
            </a:r>
            <a:r>
              <a:rPr lang="en-US" dirty="0" smtClean="0">
                <a:latin typeface="Consolas" panose="020B0609020204030204" pitchFamily="49" charset="0"/>
              </a:rPr>
              <a:t> ::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Maybe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3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 provides “do notation” as syntactic sugar for this very common pattern:</a:t>
            </a:r>
          </a:p>
          <a:p>
            <a:r>
              <a:rPr lang="en-US" dirty="0" err="1">
                <a:latin typeface="Consolas" panose="020B0609020204030204" pitchFamily="49" charset="0"/>
              </a:rPr>
              <a:t>divideBy</a:t>
            </a:r>
            <a:r>
              <a:rPr lang="en-US" dirty="0">
                <a:latin typeface="Consolas" panose="020B0609020204030204" pitchFamily="49" charset="0"/>
              </a:rPr>
              <a:t> 3 99 &gt;&gt;= \x -&gt;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divideBy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 x &gt;&gt;= \y -&gt;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safeDivide</a:t>
            </a:r>
            <a:r>
              <a:rPr lang="en-US" dirty="0">
                <a:latin typeface="Consolas" panose="020B0609020204030204" pitchFamily="49" charset="0"/>
              </a:rPr>
              <a:t> 10 y &gt;&gt;= \z -&gt;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divideBy</a:t>
            </a:r>
            <a:r>
              <a:rPr lang="en-US" dirty="0">
                <a:latin typeface="Consolas" panose="020B0609020204030204" pitchFamily="49" charset="0"/>
              </a:rPr>
              <a:t> 10 (x * y + z)</a:t>
            </a:r>
          </a:p>
          <a:p>
            <a:r>
              <a:rPr lang="en-US" dirty="0" smtClean="0"/>
              <a:t>Can be written as: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x &lt;- </a:t>
            </a:r>
            <a:r>
              <a:rPr lang="en-US" dirty="0" err="1" smtClean="0">
                <a:latin typeface="Consolas" panose="020B0609020204030204" pitchFamily="49" charset="0"/>
              </a:rPr>
              <a:t>divideBy</a:t>
            </a:r>
            <a:r>
              <a:rPr lang="en-US" dirty="0" smtClean="0">
                <a:latin typeface="Consolas" panose="020B0609020204030204" pitchFamily="49" charset="0"/>
              </a:rPr>
              <a:t> 3 99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y &lt;- </a:t>
            </a:r>
            <a:r>
              <a:rPr lang="en-US" dirty="0" err="1" smtClean="0">
                <a:latin typeface="Consolas" panose="020B0609020204030204" pitchFamily="49" charset="0"/>
              </a:rPr>
              <a:t>divideBy</a:t>
            </a:r>
            <a:r>
              <a:rPr lang="en-US" dirty="0" smtClean="0">
                <a:latin typeface="Consolas" panose="020B0609020204030204" pitchFamily="49" charset="0"/>
              </a:rPr>
              <a:t> 4 x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&lt;- </a:t>
            </a:r>
            <a:r>
              <a:rPr lang="en-US" dirty="0" err="1" smtClean="0">
                <a:latin typeface="Consolas" panose="020B0609020204030204" pitchFamily="49" charset="0"/>
              </a:rPr>
              <a:t>safeDivide</a:t>
            </a:r>
            <a:r>
              <a:rPr lang="en-US" dirty="0" smtClean="0">
                <a:latin typeface="Consolas" panose="020B0609020204030204" pitchFamily="49" charset="0"/>
              </a:rPr>
              <a:t> 10 y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divideBy</a:t>
            </a:r>
            <a:r>
              <a:rPr lang="en-US" dirty="0" smtClean="0">
                <a:latin typeface="Consolas" panose="020B0609020204030204" pitchFamily="49" charset="0"/>
              </a:rPr>
              <a:t> 10 (x * y + z)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1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979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Consolas</vt:lpstr>
      <vt:lpstr>Diamond Grid 16x9</vt:lpstr>
      <vt:lpstr>Functional Programming and Haskell</vt:lpstr>
      <vt:lpstr>Review</vt:lpstr>
      <vt:lpstr>Contexts of Values</vt:lpstr>
      <vt:lpstr>Contexts of Values</vt:lpstr>
      <vt:lpstr>Functor</vt:lpstr>
      <vt:lpstr>Applicative</vt:lpstr>
      <vt:lpstr>Monad</vt:lpstr>
      <vt:lpstr>Abstracted Semicolons</vt:lpstr>
      <vt:lpstr>Do Notation</vt:lpstr>
      <vt:lpstr>Do Notation</vt:lpstr>
      <vt:lpstr>Do Notation</vt:lpstr>
      <vt:lpstr>Abstracted Semicolons</vt:lpstr>
      <vt:lpstr>Traversable</vt:lpstr>
      <vt:lpstr>Values in Contexts (review)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2016-01-06T05:59:10Z</dcterms:created>
  <dcterms:modified xsi:type="dcterms:W3CDTF">2016-01-26T06:05:26Z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