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1" r:id="rId3"/>
    <p:sldId id="278" r:id="rId4"/>
    <p:sldId id="272" r:id="rId5"/>
    <p:sldId id="282" r:id="rId6"/>
    <p:sldId id="273" r:id="rId7"/>
    <p:sldId id="274" r:id="rId8"/>
    <p:sldId id="276" r:id="rId9"/>
    <p:sldId id="275" r:id="rId10"/>
    <p:sldId id="277" r:id="rId11"/>
    <p:sldId id="281" r:id="rId12"/>
    <p:sldId id="280" r:id="rId13"/>
    <p:sldId id="279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Syntax and Language Review" id="{7A68FC1F-572F-4EDB-8157-64CFDB600E3B}">
          <p14:sldIdLst>
            <p14:sldId id="278"/>
            <p14:sldId id="272"/>
            <p14:sldId id="282"/>
            <p14:sldId id="273"/>
            <p14:sldId id="274"/>
            <p14:sldId id="276"/>
            <p14:sldId id="275"/>
            <p14:sldId id="277"/>
            <p14:sldId id="281"/>
          </p14:sldIdLst>
        </p14:section>
        <p14:section name="Conceptual Review" id="{15A9EEB4-82B5-4663-8BDE-0E5B803CE570}">
          <p14:sldIdLst>
            <p14:sldId id="280"/>
            <p14:sldId id="279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6" y="3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constructed with (</a:t>
            </a:r>
            <a:r>
              <a:rPr lang="en-US" dirty="0" smtClean="0">
                <a:sym typeface="Wingdings" panose="05000000000000000000" pitchFamily="2" charset="2"/>
              </a:rPr>
              <a:t>:) and []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(:) adds a new item to the front of a given list: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1 : [2,3]   =&gt;  [1,2,3]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[] is the empty list, at the “end”.</a:t>
            </a:r>
          </a:p>
          <a:p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[1,2,3]</a:t>
            </a:r>
            <a:r>
              <a:rPr lang="en-US" dirty="0" smtClean="0">
                <a:sym typeface="Wingdings" panose="05000000000000000000" pitchFamily="2" charset="2"/>
              </a:rPr>
              <a:t> is syntactic sugar for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1 : 2 : 3 : []</a:t>
            </a:r>
          </a:p>
          <a:p>
            <a:r>
              <a:rPr lang="en-US" dirty="0" smtClean="0"/>
              <a:t>When pattern matching on lists, (:) and [] are the “shapes”.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5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through Substitution, Referential Transparency, and 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Evaluation works by substituting values!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Consolas" panose="020B0609020204030204" pitchFamily="49" charset="0"/>
              </a:rPr>
              <a:t>stringTwice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 ++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/>
              <a:t>, we can literally just replace anywhere we see </a:t>
            </a:r>
            <a:r>
              <a:rPr lang="en-US" dirty="0" err="1" smtClean="0">
                <a:latin typeface="Consolas" panose="020B0609020204030204" pitchFamily="49" charset="0"/>
              </a:rPr>
              <a:t>stringTwice</a:t>
            </a:r>
            <a:r>
              <a:rPr lang="en-US" dirty="0" smtClean="0">
                <a:latin typeface="Consolas" panose="020B0609020204030204" pitchFamily="49" charset="0"/>
              </a:rPr>
              <a:t> “hello” </a:t>
            </a:r>
            <a:r>
              <a:rPr lang="en-US" dirty="0" smtClean="0"/>
              <a:t>with </a:t>
            </a:r>
            <a:r>
              <a:rPr lang="en-US" dirty="0" smtClean="0">
                <a:latin typeface="Consolas" panose="020B0609020204030204" pitchFamily="49" charset="0"/>
              </a:rPr>
              <a:t>“hello” ++ “hello”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only possible in Haskell because no values or functions can ever execute any IO.  In C, we can’t say that </a:t>
            </a:r>
            <a:r>
              <a:rPr lang="en-US" dirty="0" err="1" smtClean="0">
                <a:latin typeface="Consolas" panose="020B0609020204030204" pitchFamily="49" charset="0"/>
              </a:rPr>
              <a:t>stringTwice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getStdIn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 is the same as </a:t>
            </a:r>
            <a:r>
              <a:rPr lang="en-US" dirty="0" err="1" smtClean="0">
                <a:latin typeface="Consolas" panose="020B0609020204030204" pitchFamily="49" charset="0"/>
              </a:rPr>
              <a:t>strconcat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getStdIn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getStdIn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.  That would read from </a:t>
            </a:r>
            <a:r>
              <a:rPr lang="en-US" dirty="0" err="1" smtClean="0"/>
              <a:t>stdin</a:t>
            </a:r>
            <a:r>
              <a:rPr lang="en-US" dirty="0" smtClean="0"/>
              <a:t> twice!</a:t>
            </a:r>
          </a:p>
          <a:p>
            <a:r>
              <a:rPr lang="en-US" dirty="0" smtClean="0"/>
              <a:t>This assurance is known as </a:t>
            </a:r>
            <a:r>
              <a:rPr lang="en-US" b="1" dirty="0" smtClean="0"/>
              <a:t>referential transparency</a:t>
            </a:r>
            <a:r>
              <a:rPr lang="en-US" dirty="0" smtClean="0"/>
              <a:t>.  We are free to substitute any function call by its body/definition.</a:t>
            </a:r>
          </a:p>
          <a:p>
            <a:r>
              <a:rPr lang="en-US" dirty="0" smtClean="0"/>
              <a:t>It’s also required that any value will be the same no matter when it’s evaluated, and that there is no hidden state.  This means that all values and functions are </a:t>
            </a:r>
            <a:r>
              <a:rPr lang="en-US" b="1" dirty="0" smtClean="0"/>
              <a:t>pure</a:t>
            </a:r>
            <a:r>
              <a:rPr lang="en-US" dirty="0" smtClean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7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Iteration with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control flow with iteration and mutating values, we can use recursion instead!  Recursion can in general replace any iteration.</a:t>
            </a:r>
          </a:p>
          <a:p>
            <a:r>
              <a:rPr lang="en-US" dirty="0" smtClean="0"/>
              <a:t>Definitions in general look cleaner and more “declarative”.  State how things “are”, not what steps to perform to calculate things.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is the GOTO of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Recursion is powerful, but sometimes too powerful.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label START;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blah </a:t>
            </a:r>
            <a:r>
              <a:rPr lang="en-US" dirty="0" err="1" smtClean="0">
                <a:latin typeface="Consolas" panose="020B0609020204030204" pitchFamily="49" charset="0"/>
              </a:rPr>
              <a:t>blah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if (condition) then </a:t>
            </a:r>
            <a:r>
              <a:rPr lang="en-US" dirty="0" err="1" smtClean="0">
                <a:latin typeface="Consolas" panose="020B0609020204030204" pitchFamily="49" charset="0"/>
              </a:rPr>
              <a:t>goto</a:t>
            </a:r>
            <a:r>
              <a:rPr lang="en-US" dirty="0" smtClean="0">
                <a:latin typeface="Consolas" panose="020B0609020204030204" pitchFamily="49" charset="0"/>
              </a:rPr>
              <a:t> START;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while (condition)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blah </a:t>
            </a:r>
            <a:r>
              <a:rPr lang="en-US" dirty="0" err="1" smtClean="0">
                <a:latin typeface="Consolas" panose="020B0609020204030204" pitchFamily="49" charset="0"/>
              </a:rPr>
              <a:t>blah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Extremely easy to </a:t>
            </a:r>
            <a:r>
              <a:rPr lang="en-US" b="1" dirty="0" smtClean="0"/>
              <a:t>create bugs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easily create </a:t>
            </a:r>
            <a:r>
              <a:rPr lang="en-US" b="1" dirty="0" smtClean="0"/>
              <a:t>unreadable code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Code becomes </a:t>
            </a:r>
            <a:r>
              <a:rPr lang="en-US" b="1" dirty="0" smtClean="0"/>
              <a:t>difficult to maintain or improve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There must be a better way!</a:t>
            </a:r>
          </a:p>
          <a:p>
            <a:r>
              <a:rPr lang="en-US" dirty="0" smtClean="0"/>
              <a:t>GOTO : for loops </a:t>
            </a:r>
            <a:r>
              <a:rPr lang="en-US" smtClean="0"/>
              <a:t>:: recursion : ??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2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Language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At its core, Haskell is about manipulating values with functions.</a:t>
            </a:r>
          </a:p>
          <a:p>
            <a:r>
              <a:rPr lang="en-US" smtClean="0"/>
              <a:t>Every value has a </a:t>
            </a:r>
            <a:r>
              <a:rPr lang="en-US" b="1" smtClean="0"/>
              <a:t>type</a:t>
            </a:r>
            <a:r>
              <a:rPr lang="en-US" smtClean="0"/>
              <a:t>, which describes the value and what functions can work with them.</a:t>
            </a:r>
          </a:p>
          <a:p>
            <a:pPr lvl="1"/>
            <a:r>
              <a:rPr lang="en-US" smtClean="0"/>
              <a:t>Examples: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True :: Bool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1 :: Int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1 :: Double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“hello” :: String     -- or, [Char]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[1,2,3] :: [Double]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‘a’ :: Char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(‘a’, True) :: (Char, Bool)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take :: Int -&gt; [a] -&gt; [a]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</p:spTree>
    <p:extLst>
      <p:ext uri="{BB962C8B-B14F-4D97-AF65-F5344CB8AC3E}">
        <p14:creationId xmlns:p14="http://schemas.microsoft.com/office/powerpoint/2010/main" val="106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Definitions, not assignments!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“Variables” in Haskell are not mutable – they don’t change over the course of a program’s execution.</a:t>
            </a:r>
          </a:p>
          <a:p>
            <a:r>
              <a:rPr lang="en-US" smtClean="0"/>
              <a:t>When we say </a:t>
            </a:r>
            <a:r>
              <a:rPr lang="en-US" smtClean="0">
                <a:latin typeface="Consolas" panose="020B0609020204030204" pitchFamily="49" charset="0"/>
              </a:rPr>
              <a:t>x = 3</a:t>
            </a:r>
            <a:r>
              <a:rPr lang="en-US" smtClean="0"/>
              <a:t>, it’s not an </a:t>
            </a:r>
            <a:r>
              <a:rPr lang="en-US" b="1" smtClean="0"/>
              <a:t>assignment</a:t>
            </a:r>
            <a:r>
              <a:rPr lang="en-US" smtClean="0"/>
              <a:t>, like in other languages.  It’s a </a:t>
            </a:r>
            <a:r>
              <a:rPr lang="en-US" b="1" smtClean="0"/>
              <a:t>definition</a:t>
            </a:r>
            <a:r>
              <a:rPr lang="en-US" smtClean="0"/>
              <a:t>.</a:t>
            </a:r>
          </a:p>
          <a:p>
            <a:r>
              <a:rPr lang="en-US" smtClean="0"/>
              <a:t>An </a:t>
            </a:r>
            <a:r>
              <a:rPr lang="en-US" b="1" smtClean="0"/>
              <a:t>assignment</a:t>
            </a:r>
            <a:r>
              <a:rPr lang="en-US" smtClean="0"/>
              <a:t> is an imperative action that changes a reference in memory at a specific point in time in a sequence of actions.</a:t>
            </a:r>
          </a:p>
          <a:p>
            <a:r>
              <a:rPr lang="en-US" smtClean="0"/>
              <a:t>A </a:t>
            </a:r>
            <a:r>
              <a:rPr lang="en-US" b="1" smtClean="0"/>
              <a:t>definition</a:t>
            </a:r>
            <a:r>
              <a:rPr lang="en-US" smtClean="0"/>
              <a:t> is “forever”.  It doesn’t relate to any sequence of actions, because it’s not an action.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1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are also values, and have types!</a:t>
            </a:r>
          </a:p>
          <a:p>
            <a:r>
              <a:rPr lang="en-US" dirty="0" smtClean="0"/>
              <a:t>A function of type </a:t>
            </a:r>
            <a:r>
              <a:rPr lang="en-US" dirty="0">
                <a:latin typeface="Consolas" panose="020B0609020204030204" pitchFamily="49" charset="0"/>
              </a:rPr>
              <a:t>a -&gt; </a:t>
            </a: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smtClean="0"/>
              <a:t>takes an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 smtClean="0"/>
              <a:t> and returns a </a:t>
            </a:r>
            <a:r>
              <a:rPr lang="en-US" dirty="0" smtClean="0">
                <a:latin typeface="Consolas" panose="020B0609020204030204" pitchFamily="49" charset="0"/>
              </a:rPr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function of type </a:t>
            </a:r>
            <a:r>
              <a:rPr lang="en-US" dirty="0" smtClean="0">
                <a:latin typeface="Consolas" panose="020B0609020204030204" pitchFamily="49" charset="0"/>
              </a:rPr>
              <a:t>a -&gt; b -&gt; c </a:t>
            </a:r>
            <a:r>
              <a:rPr lang="en-US" dirty="0" smtClean="0"/>
              <a:t>takes an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 smtClean="0"/>
              <a:t>, a </a:t>
            </a:r>
            <a:r>
              <a:rPr lang="en-US" dirty="0" smtClean="0">
                <a:latin typeface="Consolas" panose="020B0609020204030204" pitchFamily="49" charset="0"/>
              </a:rPr>
              <a:t>b</a:t>
            </a:r>
            <a:r>
              <a:rPr lang="en-US" dirty="0" smtClean="0"/>
              <a:t>, and returns a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>
                <a:latin typeface="Consolas" panose="020B0609020204030204" pitchFamily="49" charset="0"/>
              </a:rPr>
              <a:t>a -&gt; b -&gt; c </a:t>
            </a:r>
            <a:r>
              <a:rPr lang="en-US" dirty="0" smtClean="0"/>
              <a:t>is actually a “partially </a:t>
            </a:r>
            <a:r>
              <a:rPr lang="en-US" dirty="0" err="1" smtClean="0"/>
              <a:t>appliable</a:t>
            </a:r>
            <a:r>
              <a:rPr lang="en-US" dirty="0" smtClean="0"/>
              <a:t> function”, because it’s really an </a:t>
            </a:r>
            <a:r>
              <a:rPr lang="en-US" dirty="0">
                <a:latin typeface="Consolas" panose="020B0609020204030204" pitchFamily="49" charset="0"/>
              </a:rPr>
              <a:t>a -&gt; </a:t>
            </a:r>
            <a:r>
              <a:rPr lang="en-US" dirty="0" smtClean="0">
                <a:latin typeface="Consolas" panose="020B0609020204030204" pitchFamily="49" charset="0"/>
              </a:rPr>
              <a:t>(b </a:t>
            </a:r>
            <a:r>
              <a:rPr lang="en-US" dirty="0">
                <a:latin typeface="Consolas" panose="020B0609020204030204" pitchFamily="49" charset="0"/>
              </a:rPr>
              <a:t>-&gt; </a:t>
            </a:r>
            <a:r>
              <a:rPr lang="en-US" dirty="0" smtClean="0">
                <a:latin typeface="Consolas" panose="020B0609020204030204" pitchFamily="49" charset="0"/>
              </a:rPr>
              <a:t>c)</a:t>
            </a:r>
          </a:p>
          <a:p>
            <a:r>
              <a:rPr lang="en-US" dirty="0" smtClean="0"/>
              <a:t>Should </a:t>
            </a:r>
            <a:r>
              <a:rPr lang="en-US" dirty="0" smtClean="0">
                <a:latin typeface="Consolas" panose="020B0609020204030204" pitchFamily="49" charset="0"/>
              </a:rPr>
              <a:t>take</a:t>
            </a:r>
            <a:r>
              <a:rPr lang="en-US" dirty="0" smtClean="0"/>
              <a:t> be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[a] -&gt; [a]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[a]) -&gt; [a]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It’s a style choice!</a:t>
            </a:r>
          </a:p>
          <a:p>
            <a:pPr lvl="1"/>
            <a:r>
              <a:rPr lang="en-US" dirty="0" smtClean="0"/>
              <a:t>In most languages, including C, Java, Python, </a:t>
            </a:r>
            <a:r>
              <a:rPr lang="en-US" dirty="0" err="1" smtClean="0"/>
              <a:t>OCaml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;, the dominant cultural attitude is to provide multi-argument functions as </a:t>
            </a:r>
            <a:r>
              <a:rPr lang="en-US" dirty="0" smtClean="0">
                <a:latin typeface="Consolas" panose="020B0609020204030204" pitchFamily="49" charset="0"/>
              </a:rPr>
              <a:t>(a, b) -&gt; c</a:t>
            </a:r>
          </a:p>
          <a:p>
            <a:pPr lvl="1"/>
            <a:r>
              <a:rPr lang="en-US" dirty="0" smtClean="0"/>
              <a:t>In Haskell, the overwhelming cultural attitude is to provide multi-argument functions as an </a:t>
            </a:r>
            <a:r>
              <a:rPr lang="en-US" dirty="0" smtClean="0">
                <a:latin typeface="Consolas" panose="020B0609020204030204" pitchFamily="49" charset="0"/>
              </a:rPr>
              <a:t>a -&gt; (b -&gt; c)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9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6905445" cy="3810001"/>
          </a:xfrm>
        </p:spPr>
        <p:txBody>
          <a:bodyPr/>
          <a:lstStyle/>
          <a:p>
            <a:r>
              <a:rPr lang="en-US" dirty="0" smtClean="0"/>
              <a:t>Is any </a:t>
            </a:r>
            <a:r>
              <a:rPr lang="en-US" dirty="0" smtClean="0">
                <a:latin typeface="Consolas" panose="020B0609020204030204" pitchFamily="49" charset="0"/>
              </a:rPr>
              <a:t>(a, b) -&gt; c </a:t>
            </a:r>
            <a:r>
              <a:rPr lang="en-US" dirty="0" smtClean="0"/>
              <a:t>equivalent to an </a:t>
            </a:r>
            <a:r>
              <a:rPr lang="en-US" dirty="0" smtClean="0">
                <a:latin typeface="Consolas" panose="020B0609020204030204" pitchFamily="49" charset="0"/>
              </a:rPr>
              <a:t>a -&gt; (b -&gt; c)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always turn </a:t>
            </a:r>
            <a:r>
              <a:rPr lang="en-US" dirty="0" smtClean="0">
                <a:latin typeface="Consolas" panose="020B0609020204030204" pitchFamily="49" charset="0"/>
              </a:rPr>
              <a:t>plus ::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into </a:t>
            </a:r>
            <a:r>
              <a:rPr lang="en-US" dirty="0" smtClean="0">
                <a:latin typeface="Consolas" panose="020B0609020204030204" pitchFamily="49" charset="0"/>
              </a:rPr>
              <a:t>plus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Yes!  The process of conversion is called </a:t>
            </a:r>
            <a:r>
              <a:rPr lang="en-US" b="1" dirty="0" smtClean="0"/>
              <a:t>currying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version to offer is a stylistic choice, but the latter gives partial application for free.</a:t>
            </a:r>
          </a:p>
        </p:txBody>
      </p:sp>
      <p:pic>
        <p:nvPicPr>
          <p:cNvPr id="1028" name="Picture 4" descr="http://cdn.solecollector.com/media/up/2015/02/images/stephen-curry-under-armour-curry-one-candy-reign-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32" y="1981199"/>
            <a:ext cx="2679676" cy="38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74370" y="5716438"/>
            <a:ext cx="13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solecollector.com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2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(just 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“Operators” in Haskell are normal user-definable functions with symbols</a:t>
            </a:r>
            <a:r>
              <a:rPr lang="en-US" dirty="0"/>
              <a:t> </a:t>
            </a:r>
            <a:r>
              <a:rPr lang="en-US" dirty="0" smtClean="0"/>
              <a:t>for names.</a:t>
            </a:r>
          </a:p>
          <a:p>
            <a:r>
              <a:rPr lang="en-US" dirty="0" smtClean="0"/>
              <a:t>They may be used in infix form: 					</a:t>
            </a:r>
            <a:r>
              <a:rPr lang="en-US" dirty="0" smtClean="0">
                <a:latin typeface="Consolas" panose="020B0609020204030204" pitchFamily="49" charset="0"/>
              </a:rPr>
              <a:t>a + b</a:t>
            </a:r>
          </a:p>
          <a:p>
            <a:r>
              <a:rPr lang="en-US" dirty="0" smtClean="0"/>
              <a:t>Or also in prefix form, as you would use a normal function: 	</a:t>
            </a:r>
            <a:r>
              <a:rPr lang="en-US" dirty="0" smtClean="0">
                <a:latin typeface="Consolas" panose="020B0609020204030204" pitchFamily="49" charset="0"/>
              </a:rPr>
              <a:t>(+) a b</a:t>
            </a:r>
          </a:p>
          <a:p>
            <a:r>
              <a:rPr lang="en-US" dirty="0" smtClean="0"/>
              <a:t>Operator associativity and fixity can be user-defined.  But function application always binds tighter than any operators: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sin x ^ 2 </a:t>
            </a:r>
            <a:r>
              <a:rPr lang="en-US" dirty="0" smtClean="0"/>
              <a:t>is parsed as </a:t>
            </a:r>
            <a:r>
              <a:rPr lang="en-US" dirty="0" smtClean="0">
                <a:latin typeface="Consolas" panose="020B0609020204030204" pitchFamily="49" charset="0"/>
              </a:rPr>
              <a:t>(sin x) ^ 2</a:t>
            </a:r>
            <a:r>
              <a:rPr lang="en-US" dirty="0" smtClean="0"/>
              <a:t>, not </a:t>
            </a:r>
            <a:r>
              <a:rPr lang="en-US" dirty="0" smtClean="0">
                <a:latin typeface="Consolas" panose="020B0609020204030204" pitchFamily="49" charset="0"/>
              </a:rPr>
              <a:t>sin (x ^ 2)</a:t>
            </a:r>
            <a:endParaRPr lang="en-US" dirty="0" smtClean="0"/>
          </a:p>
          <a:p>
            <a:r>
              <a:rPr lang="en-US" dirty="0" smtClean="0"/>
              <a:t>Operators can be partially applied, too!  Called “sections”.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(2 +)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(+ 2)</a:t>
            </a:r>
            <a:r>
              <a:rPr lang="en-US" dirty="0" smtClean="0"/>
              <a:t> are partially applied 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 smtClean="0"/>
              <a:t>’s</a:t>
            </a:r>
          </a:p>
          <a:p>
            <a:r>
              <a:rPr lang="en-US" dirty="0" smtClean="0"/>
              <a:t>Normal functions can be used as operators, syntactically, with </a:t>
            </a:r>
            <a:r>
              <a:rPr lang="en-US" dirty="0" err="1" smtClean="0"/>
              <a:t>backticks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take 3 [1,2,3,4,5]</a:t>
            </a:r>
            <a:r>
              <a:rPr lang="en-US" dirty="0" smtClean="0"/>
              <a:t> is the same as </a:t>
            </a:r>
            <a:r>
              <a:rPr lang="en-US" dirty="0" smtClean="0">
                <a:latin typeface="Consolas" panose="020B0609020204030204" pitchFamily="49" charset="0"/>
              </a:rPr>
              <a:t>3 `take` [1,2,3,4,5]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8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Typeclasses</a:t>
            </a:r>
            <a:r>
              <a:rPr lang="en-US" dirty="0" smtClean="0"/>
              <a:t> act like interfaces in Java, C#, etc.  If a type is an </a:t>
            </a:r>
            <a:r>
              <a:rPr lang="en-US" b="1" dirty="0" smtClean="0"/>
              <a:t>instance</a:t>
            </a:r>
            <a:r>
              <a:rPr lang="en-US" dirty="0" smtClean="0"/>
              <a:t> of a </a:t>
            </a:r>
            <a:r>
              <a:rPr lang="en-US" dirty="0" err="1" smtClean="0"/>
              <a:t>typeclass</a:t>
            </a:r>
            <a:r>
              <a:rPr lang="en-US" dirty="0" smtClean="0"/>
              <a:t>, it has to implement the </a:t>
            </a:r>
            <a:r>
              <a:rPr lang="en-US" b="1" dirty="0" smtClean="0"/>
              <a:t>methods</a:t>
            </a:r>
            <a:r>
              <a:rPr lang="en-US" dirty="0" smtClean="0"/>
              <a:t> of the </a:t>
            </a:r>
            <a:r>
              <a:rPr lang="en-US" dirty="0" err="1" smtClean="0"/>
              <a:t>typeclass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max :: Ord a =&gt; a -&gt; a -&gt; a</a:t>
            </a:r>
            <a:r>
              <a:rPr lang="en-US" dirty="0" smtClean="0"/>
              <a:t> is a function </a:t>
            </a:r>
            <a:r>
              <a:rPr lang="en-US" dirty="0" smtClean="0">
                <a:latin typeface="Consolas" panose="020B0609020204030204" pitchFamily="49" charset="0"/>
              </a:rPr>
              <a:t>a -&gt; a -&gt; a</a:t>
            </a:r>
            <a:r>
              <a:rPr lang="en-US" dirty="0" smtClean="0"/>
              <a:t>, as long as a is an </a:t>
            </a:r>
            <a:r>
              <a:rPr lang="en-US" b="1" dirty="0" smtClean="0"/>
              <a:t>instance</a:t>
            </a:r>
            <a:r>
              <a:rPr lang="en-US" dirty="0" smtClean="0"/>
              <a:t> of the </a:t>
            </a:r>
            <a:r>
              <a:rPr lang="en-US" b="1" dirty="0" smtClean="0"/>
              <a:t>Ord</a:t>
            </a:r>
            <a:r>
              <a:rPr lang="en-US" dirty="0" smtClean="0"/>
              <a:t> </a:t>
            </a:r>
            <a:r>
              <a:rPr lang="en-US" dirty="0" err="1" smtClean="0"/>
              <a:t>typeclass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see what methods are in a </a:t>
            </a:r>
            <a:r>
              <a:rPr lang="en-US" dirty="0" err="1" smtClean="0"/>
              <a:t>typeclass</a:t>
            </a:r>
            <a:r>
              <a:rPr lang="en-US" dirty="0" smtClean="0"/>
              <a:t>, look at documentation, or 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 on </a:t>
            </a:r>
            <a:r>
              <a:rPr lang="en-US" dirty="0" err="1" smtClean="0"/>
              <a:t>ghci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Typeclasses</a:t>
            </a:r>
            <a:r>
              <a:rPr lang="en-US" dirty="0" smtClean="0"/>
              <a:t> can be user-defined, and every type must provide its own implementations of its methods.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7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complicated functions can be declared with pattern matching.</a:t>
            </a:r>
          </a:p>
          <a:p>
            <a:pPr lvl="1"/>
            <a:r>
              <a:rPr lang="en-US" dirty="0" smtClean="0"/>
              <a:t>You can pattern match on values and on “shapes”: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fib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fib 1 = 1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fib 2 = 1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fib n = fib (n-1) + fib (n-2)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fst</a:t>
            </a:r>
            <a:r>
              <a:rPr lang="en-US" dirty="0" smtClean="0">
                <a:latin typeface="Consolas" panose="020B0609020204030204" pitchFamily="49" charset="0"/>
              </a:rPr>
              <a:t> :: (a, b)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fst</a:t>
            </a:r>
            <a:r>
              <a:rPr lang="en-US" dirty="0" smtClean="0">
                <a:latin typeface="Consolas" panose="020B0609020204030204" pitchFamily="49" charset="0"/>
              </a:rPr>
              <a:t> (x, _) = x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take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[a] -&gt; [a]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take 0 _     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take n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: take (n – 1)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Patterns are “tried out” from top to bottom.</a:t>
            </a:r>
          </a:p>
          <a:p>
            <a:r>
              <a:rPr lang="en-US" dirty="0" smtClean="0"/>
              <a:t>Underscore _ acts as a wildcard where we don’t care about the value.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4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949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Wingdings</vt:lpstr>
      <vt:lpstr>Diamond Grid 16x9</vt:lpstr>
      <vt:lpstr>Functional Programming and Haskell</vt:lpstr>
      <vt:lpstr>Syntax and Language Review</vt:lpstr>
      <vt:lpstr>Types</vt:lpstr>
      <vt:lpstr>Definitions, not assignments!</vt:lpstr>
      <vt:lpstr>Functions</vt:lpstr>
      <vt:lpstr>Currying</vt:lpstr>
      <vt:lpstr>Operators (just syntax)</vt:lpstr>
      <vt:lpstr>Typeclasses</vt:lpstr>
      <vt:lpstr>Pattern Matching</vt:lpstr>
      <vt:lpstr>Lists</vt:lpstr>
      <vt:lpstr>Conceptual Review</vt:lpstr>
      <vt:lpstr>Evaluation through Substitution, Referential Transparency, and Purity</vt:lpstr>
      <vt:lpstr>Replacing Iteration with Recursion</vt:lpstr>
      <vt:lpstr>Recursion is the GOTO of functional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2016-01-07T07:29:41Z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