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8" r:id="rId12"/>
    <p:sldId id="289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B3CF4B-46A4-43DD-BA67-268E1B53AC3F}">
          <p14:sldIdLst>
            <p14:sldId id="271"/>
          </p14:sldIdLst>
        </p14:section>
        <p14:section name="Review" id="{7A68FC1F-572F-4EDB-8157-64CFDB600E3B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9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56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22" y="541176"/>
            <a:ext cx="6443843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and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229-03 / Lecture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us to pass in values to functions </a:t>
            </a:r>
            <a:r>
              <a:rPr lang="en-US" i="1" dirty="0" smtClean="0"/>
              <a:t>without</a:t>
            </a:r>
            <a:r>
              <a:rPr lang="en-US" dirty="0" smtClean="0"/>
              <a:t> evaluating them, and the function can choose what parts of the value to evaluate.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 :: Bool -&gt; Bool -&gt; Bool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or True  _ = True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or False x = x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</a:t>
            </a:r>
            <a:r>
              <a:rPr lang="en-US" dirty="0" smtClean="0"/>
              <a:t> won’t evaluate the second argument if the first one is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or True (sum [1..] &lt; 0)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::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-&gt; [a] -&gt; [a]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0 _ = []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n [] = []</a:t>
            </a:r>
            <a:b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n (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x:xs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= x : take (n-1)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xs</a:t>
            </a:r>
            <a:endParaRPr lang="en-US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take n will only evaluate the first n items: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take 5 [1..]</a:t>
            </a:r>
            <a:r>
              <a:rPr lang="en-US" dirty="0" smtClean="0">
                <a:sym typeface="Wingdings" panose="05000000000000000000" pitchFamily="2" charset="2"/>
              </a:rPr>
              <a:t> 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[1,2,3,4,5]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Semantics</a:t>
            </a:r>
            <a:r>
              <a:rPr lang="en-US" dirty="0" smtClean="0"/>
              <a:t> describe how to interpret meaning in programming language statement, ideas, or concepts.</a:t>
            </a:r>
            <a:endParaRPr lang="en-US" b="1" dirty="0" smtClean="0"/>
          </a:p>
          <a:p>
            <a:r>
              <a:rPr lang="en-US" b="1" dirty="0" smtClean="0"/>
              <a:t>Operational semantics</a:t>
            </a:r>
            <a:r>
              <a:rPr lang="en-US" dirty="0" smtClean="0"/>
              <a:t>: the “meaning” of a concept is derived solely on how a machine would execute/compute it.</a:t>
            </a:r>
          </a:p>
          <a:p>
            <a:pPr lvl="1"/>
            <a:r>
              <a:rPr lang="en-US" dirty="0" smtClean="0"/>
              <a:t>Most languages have operational semantics.  Read a language spec!</a:t>
            </a:r>
          </a:p>
          <a:p>
            <a:r>
              <a:rPr lang="en-US" b="1" dirty="0" smtClean="0"/>
              <a:t>Denotational semantics</a:t>
            </a:r>
            <a:r>
              <a:rPr lang="en-US" dirty="0" smtClean="0"/>
              <a:t>: the “meaning” of a concept is derived from what it represents or stands for --- separate from its “computational” aspect.</a:t>
            </a:r>
          </a:p>
          <a:p>
            <a:pPr lvl="1"/>
            <a:r>
              <a:rPr lang="en-US" dirty="0" smtClean="0"/>
              <a:t>Commonly, concepts/values represent mathematical ideals.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 True (sum [1..])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sum</a:t>
            </a:r>
            <a:r>
              <a:rPr lang="en-US" dirty="0" smtClean="0"/>
              <a:t>, and </a:t>
            </a:r>
            <a:r>
              <a:rPr lang="en-US" dirty="0" smtClean="0">
                <a:latin typeface="Consolas" panose="020B0609020204030204" pitchFamily="49" charset="0"/>
              </a:rPr>
              <a:t>[1..]</a:t>
            </a:r>
            <a:r>
              <a:rPr lang="en-US" dirty="0" smtClean="0"/>
              <a:t> all have well defined mathematical meanings, and the result is well defined.  So, why shouldn’t the answer be well-defined, too?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data types in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-- Enumerators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Direction = N | E | S | W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 containing values: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Person = P String Integer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Person = P { </a:t>
            </a:r>
            <a:r>
              <a:rPr lang="en-US" dirty="0" err="1" smtClean="0">
                <a:latin typeface="Consolas" panose="020B0609020204030204" pitchFamily="49" charset="0"/>
              </a:rPr>
              <a:t>personName</a:t>
            </a:r>
            <a:r>
              <a:rPr lang="en-US" dirty="0" smtClean="0">
                <a:latin typeface="Consolas" panose="020B0609020204030204" pitchFamily="49" charset="0"/>
              </a:rPr>
              <a:t> :: String      -- sugar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 , </a:t>
            </a:r>
            <a:r>
              <a:rPr lang="en-US" dirty="0" err="1" smtClean="0">
                <a:latin typeface="Consolas" panose="020B0609020204030204" pitchFamily="49" charset="0"/>
              </a:rPr>
              <a:t>personAge</a:t>
            </a:r>
            <a:r>
              <a:rPr lang="en-US" dirty="0" smtClean="0">
                <a:latin typeface="Consolas" panose="020B0609020204030204" pitchFamily="49" charset="0"/>
              </a:rPr>
              <a:t>  :: Integer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data </a:t>
            </a:r>
            <a:r>
              <a:rPr lang="en-US" dirty="0" err="1" smtClean="0">
                <a:latin typeface="Consolas" panose="020B0609020204030204" pitchFamily="49" charset="0"/>
              </a:rPr>
              <a:t>OptionalInt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NoInt</a:t>
            </a:r>
            <a:r>
              <a:rPr lang="en-US" dirty="0" smtClean="0">
                <a:latin typeface="Consolas" panose="020B0609020204030204" pitchFamily="49" charset="0"/>
              </a:rPr>
              <a:t> | </a:t>
            </a:r>
            <a:r>
              <a:rPr lang="en-US" dirty="0" err="1" smtClean="0">
                <a:latin typeface="Consolas" panose="020B0609020204030204" pitchFamily="49" charset="0"/>
              </a:rPr>
              <a:t>SomeInt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-- Parameterized types, Option&lt;a&gt;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Option a = None | Some 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-- Recursive types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data List a = Nil | Cons a (List 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2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 with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Several data types in Haskell are constructed by a set of constructors:</a:t>
            </a:r>
          </a:p>
          <a:p>
            <a:pPr lvl="1"/>
            <a:r>
              <a:rPr lang="en-US" dirty="0" smtClean="0"/>
              <a:t>For lists,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:)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[]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tuples,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(,)</a:t>
            </a:r>
            <a:r>
              <a:rPr lang="en-US" dirty="0" smtClean="0">
                <a:sym typeface="Wingdings" panose="05000000000000000000" pitchFamily="2" charset="2"/>
              </a:rPr>
              <a:t> (as in,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(1, True)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Bool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None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Some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Direction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,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; for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Person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gives us an easy “no-brainer” pattern/template to implement functions on these types: </a:t>
            </a:r>
            <a:r>
              <a:rPr lang="en-US" b="1" dirty="0" smtClean="0">
                <a:sym typeface="Wingdings" panose="05000000000000000000" pitchFamily="2" charset="2"/>
              </a:rPr>
              <a:t>match on every pattern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</a:p>
          <a:p>
            <a:r>
              <a:rPr lang="en-US" dirty="0" smtClean="0"/>
              <a:t>Template for writing functions on lists: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foo []     = …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…</a:t>
            </a:r>
          </a:p>
          <a:p>
            <a:r>
              <a:rPr lang="en-US" dirty="0" smtClean="0"/>
              <a:t>Template for writing functions on Option: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foo None     = …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(Some x) = 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80693" y="4416724"/>
            <a:ext cx="20933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Easy way to get participation points!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53464" y="3979653"/>
            <a:ext cx="2904227" cy="845389"/>
          </a:xfrm>
          <a:prstGeom prst="straightConnector1">
            <a:avLst/>
          </a:prstGeom>
          <a:ln w="28575"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Undisciplined explicit recursion is bad for readability, maintainability, and prone to bugs.</a:t>
            </a:r>
          </a:p>
          <a:p>
            <a:r>
              <a:rPr lang="en-US" dirty="0" smtClean="0"/>
              <a:t>Instead of using recursion, prefer </a:t>
            </a:r>
            <a:r>
              <a:rPr lang="en-US" b="1" dirty="0" smtClean="0"/>
              <a:t>Higher order functions</a:t>
            </a:r>
            <a:r>
              <a:rPr lang="en-US" dirty="0" smtClean="0"/>
              <a:t>, which are functions that take functions as input.  They basically “implement” a design pattern.</a:t>
            </a:r>
          </a:p>
          <a:p>
            <a:r>
              <a:rPr lang="en-US" i="1" dirty="0" smtClean="0"/>
              <a:t>Instead of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[]     =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(x * 2) :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>
                <a:latin typeface="Consolas" panose="020B0609020204030204" pitchFamily="49" charset="0"/>
              </a:rPr>
              <a:t> = map (*2)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 smtClean="0"/>
              <a:t>or</a:t>
            </a:r>
            <a:r>
              <a:rPr lang="en-US" dirty="0" smtClean="0"/>
              <a:t>: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= map (*2)     -- </a:t>
            </a:r>
            <a:r>
              <a:rPr lang="en-US" dirty="0" err="1" smtClean="0">
                <a:latin typeface="Consolas" panose="020B0609020204030204" pitchFamily="49" charset="0"/>
              </a:rPr>
              <a:t>doubleAll</a:t>
            </a:r>
            <a:r>
              <a:rPr lang="en-US" dirty="0" smtClean="0">
                <a:latin typeface="Consolas" panose="020B0609020204030204" pitchFamily="49" charset="0"/>
              </a:rPr>
              <a:t> “is” map (*2)</a:t>
            </a:r>
          </a:p>
          <a:p>
            <a:r>
              <a:rPr lang="en-US" b="1" dirty="0" smtClean="0"/>
              <a:t>Intent</a:t>
            </a:r>
            <a:r>
              <a:rPr lang="en-US" dirty="0" smtClean="0"/>
              <a:t> is clear, and anyone who reads the code will immediately see what you mean</a:t>
            </a:r>
          </a:p>
          <a:p>
            <a:r>
              <a:rPr lang="en-US" dirty="0" smtClean="0"/>
              <a:t>Describe high-level ideas, not implementations.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1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Parametric polymorphism</a:t>
            </a:r>
            <a:r>
              <a:rPr lang="en-US" dirty="0" smtClean="0"/>
              <a:t> means that polymorphic functions must be implemented </a:t>
            </a:r>
            <a:r>
              <a:rPr lang="en-US" i="1" dirty="0" smtClean="0"/>
              <a:t>identically</a:t>
            </a:r>
            <a:r>
              <a:rPr lang="en-US" dirty="0" smtClean="0"/>
              <a:t> for all types they might be used on.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strongly limits</a:t>
            </a:r>
            <a:r>
              <a:rPr lang="en-US" dirty="0" smtClean="0"/>
              <a:t> how you can implement polymorphic functions, eliminating buggy or incorrect programs from even compiling.</a:t>
            </a:r>
          </a:p>
          <a:p>
            <a:r>
              <a:rPr lang="en-US" b="1" dirty="0" smtClean="0"/>
              <a:t>Software development strategy</a:t>
            </a:r>
            <a:r>
              <a:rPr lang="en-US" dirty="0" smtClean="0"/>
              <a:t>: Write your functions with types as polymorphic as possible, and watch as bugs disappear from your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map ::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-&gt; [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] -&gt; [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_ []     = [1,2,3]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f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x : map (+2)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Bugs:</a:t>
            </a:r>
          </a:p>
          <a:p>
            <a:pPr lvl="1"/>
            <a:r>
              <a:rPr lang="en-US" dirty="0" smtClean="0"/>
              <a:t>Mapping an empty list should return an empty list!</a:t>
            </a:r>
          </a:p>
          <a:p>
            <a:pPr lvl="1"/>
            <a:r>
              <a:rPr lang="en-US" dirty="0" smtClean="0"/>
              <a:t>Forgot to apply the function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 smtClean="0"/>
              <a:t> to the value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.  Also </a:t>
            </a:r>
            <a:r>
              <a:rPr lang="en-US" dirty="0" err="1" smtClean="0"/>
              <a:t>recursing</a:t>
            </a:r>
            <a:r>
              <a:rPr lang="en-US" dirty="0" smtClean="0"/>
              <a:t> with the wrong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map :: (a -&gt; a) -&gt; [a] -&gt; [a]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_ []     =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f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x : map id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Improvements:</a:t>
            </a:r>
            <a:endParaRPr lang="en-US" dirty="0"/>
          </a:p>
          <a:p>
            <a:pPr lvl="1"/>
            <a:r>
              <a:rPr lang="en-US" dirty="0" smtClean="0"/>
              <a:t>First line would no longer compile.  Now the empty list is the only possible result.</a:t>
            </a:r>
          </a:p>
          <a:p>
            <a:r>
              <a:rPr lang="en-US" dirty="0" smtClean="0"/>
              <a:t>Bugs:</a:t>
            </a:r>
          </a:p>
          <a:p>
            <a:pPr lvl="1"/>
            <a:r>
              <a:rPr lang="en-US" dirty="0" smtClean="0"/>
              <a:t>We can’t </a:t>
            </a:r>
            <a:r>
              <a:rPr lang="en-US" dirty="0" err="1" smtClean="0"/>
              <a:t>recurse</a:t>
            </a:r>
            <a:r>
              <a:rPr lang="en-US" dirty="0" smtClean="0"/>
              <a:t> with </a:t>
            </a:r>
            <a:r>
              <a:rPr lang="en-US" dirty="0" smtClean="0">
                <a:latin typeface="Consolas" panose="020B0609020204030204" pitchFamily="49" charset="0"/>
              </a:rPr>
              <a:t>(+2)</a:t>
            </a:r>
            <a:r>
              <a:rPr lang="en-US" dirty="0" smtClean="0"/>
              <a:t> accidentally (good!), but we can still </a:t>
            </a:r>
            <a:r>
              <a:rPr lang="en-US" dirty="0" err="1" smtClean="0"/>
              <a:t>recurse</a:t>
            </a:r>
            <a:r>
              <a:rPr lang="en-US" dirty="0" smtClean="0"/>
              <a:t> with </a:t>
            </a:r>
            <a:r>
              <a:rPr lang="en-US" dirty="0" smtClean="0">
                <a:latin typeface="Consolas" panose="020B0609020204030204" pitchFamily="49" charset="0"/>
              </a:rPr>
              <a:t>id</a:t>
            </a:r>
            <a:r>
              <a:rPr lang="en-US" dirty="0" smtClean="0"/>
              <a:t> (bad!).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3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map :: (a -&gt; b) -&gt; [a] -&gt; [b]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_ [] =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map f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f x : map f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Improvements: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must</a:t>
            </a:r>
            <a:r>
              <a:rPr lang="en-US" dirty="0" smtClean="0"/>
              <a:t> apply the function to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, or it won’t compile</a:t>
            </a:r>
          </a:p>
          <a:p>
            <a:r>
              <a:rPr lang="en-US" dirty="0" smtClean="0"/>
              <a:t>Potential bugs still:</a:t>
            </a:r>
          </a:p>
          <a:p>
            <a:pPr lvl="1"/>
            <a:r>
              <a:rPr lang="en-US" dirty="0" smtClean="0"/>
              <a:t>We might have forgotten to include </a:t>
            </a:r>
            <a:r>
              <a:rPr lang="en-US" dirty="0" smtClean="0">
                <a:latin typeface="Consolas" panose="020B0609020204030204" pitchFamily="49" charset="0"/>
              </a:rPr>
              <a:t>f x</a:t>
            </a:r>
            <a:r>
              <a:rPr lang="en-US" dirty="0" smtClean="0"/>
              <a:t> in the result, or we might forget to </a:t>
            </a:r>
            <a:r>
              <a:rPr lang="en-US" dirty="0" err="1" smtClean="0"/>
              <a:t>recurse</a:t>
            </a:r>
            <a:r>
              <a:rPr lang="en-US" dirty="0" smtClean="0"/>
              <a:t> at all and return </a:t>
            </a:r>
            <a:r>
              <a:rPr lang="en-US" dirty="0" smtClean="0">
                <a:latin typeface="Consolas" panose="020B0609020204030204" pitchFamily="49" charset="0"/>
              </a:rPr>
              <a:t>[f x]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isn’t a problem with parametric polymorphism per se, but a problem with the list type: </a:t>
            </a:r>
            <a:r>
              <a:rPr lang="en-US" dirty="0" smtClean="0">
                <a:latin typeface="Consolas" panose="020B0609020204030204" pitchFamily="49" charset="0"/>
              </a:rPr>
              <a:t>[a]</a:t>
            </a:r>
            <a:r>
              <a:rPr lang="en-US" dirty="0" smtClean="0"/>
              <a:t> doesn’t say anything about how long the list is.  If it did, we could eliminate </a:t>
            </a:r>
            <a:r>
              <a:rPr lang="en-US" i="1" dirty="0" smtClean="0"/>
              <a:t>all</a:t>
            </a:r>
            <a:r>
              <a:rPr lang="en-US" dirty="0" smtClean="0"/>
              <a:t> potential bugs.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0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some extreme examples: functions with only a one potential implementation: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id :: a -&gt;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id x = x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:: a -&gt; b -&gt;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x y = x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const2 :: a -&gt; b -&gt; b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const2 x y = y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giveBool</a:t>
            </a:r>
            <a:r>
              <a:rPr lang="en-US" dirty="0" smtClean="0">
                <a:latin typeface="Consolas" panose="020B0609020204030204" pitchFamily="49" charset="0"/>
              </a:rPr>
              <a:t> :: a -&gt; Bool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giveBool</a:t>
            </a:r>
            <a:r>
              <a:rPr lang="en-US" dirty="0" smtClean="0">
                <a:latin typeface="Consolas" panose="020B0609020204030204" pitchFamily="49" charset="0"/>
              </a:rPr>
              <a:t> x = True    -- or False; must ignore x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-- (this is only true if </a:t>
            </a:r>
            <a:r>
              <a:rPr lang="en-US" dirty="0" err="1" smtClean="0">
                <a:latin typeface="Consolas" panose="020B0609020204030204" pitchFamily="49" charset="0"/>
              </a:rPr>
              <a:t>giveBool</a:t>
            </a:r>
            <a:r>
              <a:rPr lang="en-US" dirty="0" smtClean="0">
                <a:latin typeface="Consolas" panose="020B0609020204030204" pitchFamily="49" charset="0"/>
              </a:rPr>
              <a:t> can’t do IO, use state)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4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 (Conclusions)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your types polymorphic enough, and your code writes itself.</a:t>
            </a:r>
          </a:p>
          <a:p>
            <a:r>
              <a:rPr lang="en-US" dirty="0" smtClean="0"/>
              <a:t>In some languages (</a:t>
            </a:r>
            <a:r>
              <a:rPr lang="en-US" b="1" dirty="0" smtClean="0"/>
              <a:t>Idris</a:t>
            </a:r>
            <a:r>
              <a:rPr lang="en-US" dirty="0" smtClean="0"/>
              <a:t>, </a:t>
            </a:r>
            <a:r>
              <a:rPr lang="en-US" b="1" dirty="0" err="1" smtClean="0"/>
              <a:t>Agda</a:t>
            </a:r>
            <a:r>
              <a:rPr lang="en-US" dirty="0" smtClean="0"/>
              <a:t>)</a:t>
            </a:r>
            <a:r>
              <a:rPr lang="en-US" b="1" dirty="0" smtClean="0"/>
              <a:t>,</a:t>
            </a:r>
            <a:r>
              <a:rPr lang="en-US" dirty="0" smtClean="0"/>
              <a:t> text editors/IDE’s/compilers can automatically write your functions if only one implementation exists.</a:t>
            </a:r>
          </a:p>
          <a:p>
            <a:r>
              <a:rPr lang="en-US" dirty="0" smtClean="0"/>
              <a:t>The power of parametric polymorphism is limited by the types you use.  We ran into limitations with the list type.</a:t>
            </a:r>
          </a:p>
          <a:p>
            <a:r>
              <a:rPr lang="en-US" dirty="0" smtClean="0"/>
              <a:t>Even still, we eliminate 99% of potential buggy implementations by successively adding more polymorphism.</a:t>
            </a:r>
          </a:p>
          <a:p>
            <a:r>
              <a:rPr lang="en-US" dirty="0" smtClean="0"/>
              <a:t>Parametric polymorphism is more powerful if your functions are pure/do not do IO or rely on implicit state.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4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670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Wingdings</vt:lpstr>
      <vt:lpstr>Diamond Grid 16x9</vt:lpstr>
      <vt:lpstr>Functional Programming and Haskell</vt:lpstr>
      <vt:lpstr>Review</vt:lpstr>
      <vt:lpstr>Higher Order Functions</vt:lpstr>
      <vt:lpstr>Parametric Polymorphism</vt:lpstr>
      <vt:lpstr>Parametric Polymorphism (Examples)</vt:lpstr>
      <vt:lpstr>Parametric Polymorphism (Examples)</vt:lpstr>
      <vt:lpstr>Parametric Polymorphism (Examples)</vt:lpstr>
      <vt:lpstr>Parametric Polymorphism (Continued)</vt:lpstr>
      <vt:lpstr>Parametric Polymorphism (Conclusions)</vt:lpstr>
      <vt:lpstr>Laziness</vt:lpstr>
      <vt:lpstr>Language Semantics</vt:lpstr>
      <vt:lpstr>Defining data types in Haskell</vt:lpstr>
      <vt:lpstr>Defining functions with Pattern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2016-01-06T05:59:10Z</dcterms:created>
  <dcterms:modified xsi:type="dcterms:W3CDTF">2016-01-12T00:54:12Z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