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1" r:id="rId3"/>
    <p:sldId id="278" r:id="rId4"/>
    <p:sldId id="304" r:id="rId5"/>
    <p:sldId id="301" r:id="rId6"/>
    <p:sldId id="30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B3CF4B-46A4-43DD-BA67-268E1B53AC3F}">
          <p14:sldIdLst>
            <p14:sldId id="271"/>
          </p14:sldIdLst>
        </p14:section>
        <p14:section name="Review" id="{7A68FC1F-572F-4EDB-8157-64CFDB600E3B}">
          <p14:sldIdLst>
            <p14:sldId id="278"/>
            <p14:sldId id="304"/>
            <p14:sldId id="301"/>
            <p14:sldId id="302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34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56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CPSC 229-03 ∙ Chapman University ∙ Justin 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22" y="541176"/>
            <a:ext cx="6443843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and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229-03 / Lecture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Another: do them until a condition is fulfilled!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sequenceUntil</a:t>
            </a:r>
            <a:r>
              <a:rPr lang="en-US" dirty="0" smtClean="0">
                <a:latin typeface="Consolas" panose="020B0609020204030204" pitchFamily="49" charset="0"/>
              </a:rPr>
              <a:t> :: (a -&gt; </a:t>
            </a:r>
            <a:r>
              <a:rPr lang="en-US" dirty="0" err="1" smtClean="0"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) -&gt; [IO a] -&gt; IO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sequenceUntil</a:t>
            </a:r>
            <a:r>
              <a:rPr lang="en-US" dirty="0" smtClean="0">
                <a:latin typeface="Consolas" panose="020B0609020204030204" pitchFamily="49" charset="0"/>
              </a:rPr>
              <a:t> _ [] = return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sequenceUntil</a:t>
            </a:r>
            <a:r>
              <a:rPr lang="en-US" dirty="0" smtClean="0">
                <a:latin typeface="Consolas" panose="020B0609020204030204" pitchFamily="49" charset="0"/>
              </a:rPr>
              <a:t> f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xResult</a:t>
            </a:r>
            <a:r>
              <a:rPr lang="en-US" dirty="0" smtClean="0">
                <a:latin typeface="Consolas" panose="020B0609020204030204" pitchFamily="49" charset="0"/>
              </a:rPr>
              <a:t> &lt;- x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if f </a:t>
            </a:r>
            <a:r>
              <a:rPr lang="en-US" dirty="0" err="1" smtClean="0">
                <a:latin typeface="Consolas" panose="020B0609020204030204" pitchFamily="49" charset="0"/>
              </a:rPr>
              <a:t>xResult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then return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else </a:t>
            </a:r>
            <a:r>
              <a:rPr lang="en-US" dirty="0" err="1" smtClean="0">
                <a:latin typeface="Consolas" panose="020B0609020204030204" pitchFamily="49" charset="0"/>
              </a:rPr>
              <a:t>sequenceUntil</a:t>
            </a:r>
            <a:r>
              <a:rPr lang="en-US" dirty="0" smtClean="0">
                <a:latin typeface="Consolas" panose="020B0609020204030204" pitchFamily="49" charset="0"/>
              </a:rPr>
              <a:t> f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16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Another: execute them all in parallel, on different threads!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doParallel</a:t>
            </a:r>
            <a:r>
              <a:rPr lang="en-US" dirty="0" smtClean="0">
                <a:latin typeface="Consolas" panose="020B0609020204030204" pitchFamily="49" charset="0"/>
              </a:rPr>
              <a:t> :: [IO a] -&gt; IO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doParallel</a:t>
            </a:r>
            <a:r>
              <a:rPr lang="en-US" dirty="0" smtClean="0">
                <a:latin typeface="Consolas" panose="020B0609020204030204" pitchFamily="49" charset="0"/>
              </a:rPr>
              <a:t> [] = return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doParallel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forkIO</a:t>
            </a:r>
            <a:r>
              <a:rPr lang="en-US" dirty="0" smtClean="0">
                <a:latin typeface="Consolas" panose="020B0609020204030204" pitchFamily="49" charset="0"/>
              </a:rPr>
              <a:t> x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doParallel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67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Typeclasses</a:t>
            </a:r>
            <a:r>
              <a:rPr lang="en-US" dirty="0" smtClean="0"/>
              <a:t> with Laws: Monoids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Mathematically, a monoid is type of value that has an associative binary operator and an identity element with respect to that operator:</a:t>
            </a:r>
          </a:p>
          <a:p>
            <a:pPr lvl="1"/>
            <a:r>
              <a:rPr lang="en-US" dirty="0" smtClean="0"/>
              <a:t>Integers, with + and 0:</a:t>
            </a:r>
          </a:p>
          <a:p>
            <a:pPr lvl="2"/>
            <a:r>
              <a:rPr lang="en-US" dirty="0" smtClean="0"/>
              <a:t>(x + y) + z = x + (y + z)</a:t>
            </a:r>
          </a:p>
          <a:p>
            <a:pPr lvl="2"/>
            <a:r>
              <a:rPr lang="en-US" dirty="0" smtClean="0"/>
              <a:t>x + 0 = 0 + x = x</a:t>
            </a:r>
          </a:p>
          <a:p>
            <a:pPr lvl="1"/>
            <a:r>
              <a:rPr lang="en-US" dirty="0" smtClean="0"/>
              <a:t>Integers, with * and 1:</a:t>
            </a:r>
          </a:p>
          <a:p>
            <a:pPr lvl="2"/>
            <a:r>
              <a:rPr lang="en-US" dirty="0" smtClean="0"/>
              <a:t>(x * y) * z = x * (y * z)</a:t>
            </a:r>
          </a:p>
          <a:p>
            <a:pPr lvl="2"/>
            <a:r>
              <a:rPr lang="en-US" dirty="0" smtClean="0"/>
              <a:t>x * 1 = 1 * x = x</a:t>
            </a:r>
          </a:p>
          <a:p>
            <a:pPr lvl="1"/>
            <a:r>
              <a:rPr lang="en-US" dirty="0" smtClean="0"/>
              <a:t>Booleans, with &amp;&amp; and True</a:t>
            </a:r>
          </a:p>
          <a:p>
            <a:pPr lvl="2"/>
            <a:r>
              <a:rPr lang="en-US" dirty="0" smtClean="0"/>
              <a:t>(x &amp;&amp; y) &amp;&amp; z = x &amp;&amp; (y &amp;&amp; z)</a:t>
            </a:r>
          </a:p>
          <a:p>
            <a:pPr lvl="2"/>
            <a:r>
              <a:rPr lang="en-US" dirty="0" smtClean="0"/>
              <a:t>x &amp;&amp; True = True &amp;&amp; x = x</a:t>
            </a:r>
          </a:p>
          <a:p>
            <a:pPr lvl="1"/>
            <a:r>
              <a:rPr lang="en-US" dirty="0" smtClean="0"/>
              <a:t>Lists, with ++ and []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xs</a:t>
            </a:r>
            <a:r>
              <a:rPr lang="en-US" dirty="0" smtClean="0"/>
              <a:t> ++ </a:t>
            </a:r>
            <a:r>
              <a:rPr lang="en-US" dirty="0" err="1" smtClean="0"/>
              <a:t>ys</a:t>
            </a:r>
            <a:r>
              <a:rPr lang="en-US" dirty="0" smtClean="0"/>
              <a:t>) ++ </a:t>
            </a:r>
            <a:r>
              <a:rPr lang="en-US" dirty="0" err="1" smtClean="0"/>
              <a:t>zs</a:t>
            </a:r>
            <a:r>
              <a:rPr lang="en-US" dirty="0" smtClean="0"/>
              <a:t> = </a:t>
            </a:r>
            <a:r>
              <a:rPr lang="en-US" dirty="0" err="1" smtClean="0"/>
              <a:t>xs</a:t>
            </a:r>
            <a:r>
              <a:rPr lang="en-US" dirty="0" smtClean="0"/>
              <a:t> ++ (</a:t>
            </a:r>
            <a:r>
              <a:rPr lang="en-US" dirty="0" err="1" smtClean="0"/>
              <a:t>ys</a:t>
            </a:r>
            <a:r>
              <a:rPr lang="en-US" dirty="0" smtClean="0"/>
              <a:t> ++ </a:t>
            </a:r>
            <a:r>
              <a:rPr lang="en-US" dirty="0" err="1" smtClean="0"/>
              <a:t>zs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/>
              <a:t>xs</a:t>
            </a:r>
            <a:r>
              <a:rPr lang="en-US" dirty="0" smtClean="0"/>
              <a:t> ++ [] = [] ++ </a:t>
            </a:r>
            <a:r>
              <a:rPr lang="en-US" dirty="0" err="1" smtClean="0"/>
              <a:t>xs</a:t>
            </a:r>
            <a:r>
              <a:rPr lang="en-US" dirty="0" smtClean="0"/>
              <a:t> = </a:t>
            </a:r>
            <a:r>
              <a:rPr lang="en-US" dirty="0" err="1" smtClean="0"/>
              <a:t>xs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58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refactoring with Monoids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written </a:t>
            </a:r>
            <a:r>
              <a:rPr lang="en-US" dirty="0" err="1" smtClean="0"/>
              <a:t>polymorphically</a:t>
            </a:r>
            <a:r>
              <a:rPr lang="en-US" dirty="0" smtClean="0"/>
              <a:t> over all monoids can take advantage of </a:t>
            </a:r>
            <a:r>
              <a:rPr lang="en-US" dirty="0" err="1" smtClean="0"/>
              <a:t>monoidal</a:t>
            </a:r>
            <a:r>
              <a:rPr lang="en-US" dirty="0" smtClean="0"/>
              <a:t> properties to rewrite code in more efficient ways, and guarantee that the result will be unchanged</a:t>
            </a:r>
          </a:p>
          <a:p>
            <a:r>
              <a:rPr lang="en-US" dirty="0" smtClean="0"/>
              <a:t>For example, an </a:t>
            </a:r>
            <a:r>
              <a:rPr lang="en-US" dirty="0" err="1" smtClean="0">
                <a:latin typeface="Consolas" panose="020B0609020204030204" pitchFamily="49" charset="0"/>
              </a:rPr>
              <a:t>mconcat</a:t>
            </a:r>
            <a:r>
              <a:rPr lang="en-US" dirty="0" smtClean="0">
                <a:latin typeface="Consolas" panose="020B0609020204030204" pitchFamily="49" charset="0"/>
              </a:rPr>
              <a:t> :: Monoid m =&gt; [m] -&gt; m</a:t>
            </a:r>
            <a:r>
              <a:rPr lang="en-US" dirty="0" smtClean="0"/>
              <a:t> that forks log(n) threads to “combine” all of the elements in log(n) clock time.</a:t>
            </a:r>
          </a:p>
          <a:p>
            <a:r>
              <a:rPr lang="en-US" dirty="0" smtClean="0"/>
              <a:t>It can do this because it knows the following are equivalent: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x + (y + (z + (a + (b + (c + (d + e)))))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((((((x + y) + z) + a) + b) + c) + d) + 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((x + y) + (z + a)) + ((b + c) + (d + e))</a:t>
            </a:r>
          </a:p>
          <a:p>
            <a:pPr lvl="2"/>
            <a:r>
              <a:rPr lang="en-US" dirty="0" smtClean="0"/>
              <a:t>^ evaluate on parallel forks and recombine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248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Laziness helps performance, too!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Laziness not only helps us reason about things denotatively, but also can help space and time performance.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(take 3 . map (*2) . filter even) [1..10000000]</a:t>
            </a:r>
          </a:p>
          <a:p>
            <a:pPr lvl="1"/>
            <a:r>
              <a:rPr lang="en-US" dirty="0" smtClean="0"/>
              <a:t>In strict languages, would allocate and create three huge lists.</a:t>
            </a:r>
          </a:p>
          <a:p>
            <a:pPr lvl="1"/>
            <a:r>
              <a:rPr lang="en-US" dirty="0" smtClean="0"/>
              <a:t>In Haskell, only allocates enough cells to compute the first three elements.</a:t>
            </a:r>
          </a:p>
          <a:p>
            <a:pPr lvl="1"/>
            <a:r>
              <a:rPr lang="en-US" dirty="0" smtClean="0"/>
              <a:t>Libraries in other languages, like lazy.js, take advantage of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Folding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the ideas of </a:t>
            </a:r>
            <a:r>
              <a:rPr lang="en-US" dirty="0" err="1" smtClean="0"/>
              <a:t>catamorphisms</a:t>
            </a:r>
            <a:r>
              <a:rPr lang="en-US" dirty="0" smtClean="0"/>
              <a:t> (“constructor replacers”) to things other than lists: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:: (a -&gt; b -&gt; b) -&gt; b -&gt; [a] -&gt; b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_ z []     = z                    -- [] is z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f _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x `f` </a:t>
            </a:r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f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>
                <a:latin typeface="Consolas" panose="020B0609020204030204" pitchFamily="49" charset="0"/>
              </a:rPr>
              <a:t>     -- (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:) is f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foldMaybe</a:t>
            </a:r>
            <a:r>
              <a:rPr lang="en-US" dirty="0" smtClean="0">
                <a:latin typeface="Consolas" panose="020B0609020204030204" pitchFamily="49" charset="0"/>
              </a:rPr>
              <a:t> :: (a -&gt; b) -&gt; b -&gt; Maybe a -&gt; b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foldMaybe</a:t>
            </a:r>
            <a:r>
              <a:rPr lang="en-US" dirty="0" smtClean="0">
                <a:latin typeface="Consolas" panose="020B0609020204030204" pitchFamily="49" charset="0"/>
              </a:rPr>
              <a:t> _ z Nothing  = z              -- Nothing is z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foldMaybe</a:t>
            </a:r>
            <a:r>
              <a:rPr lang="en-US" dirty="0" smtClean="0">
                <a:latin typeface="Consolas" panose="020B0609020204030204" pitchFamily="49" charset="0"/>
              </a:rPr>
              <a:t> f _ (Just x) = f x            -- Just is 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2071" y="5356654"/>
            <a:ext cx="411042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data Maybe a = Nothing | Just a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584357" y="4782065"/>
            <a:ext cx="1167714" cy="759255"/>
          </a:xfrm>
          <a:prstGeom prst="straightConnector1">
            <a:avLst/>
          </a:prstGeom>
          <a:ln w="2540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4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typeclass</a:t>
            </a:r>
            <a:r>
              <a:rPr lang="en-US" dirty="0" smtClean="0"/>
              <a:t> for generic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Foldable</a:t>
            </a:r>
            <a:r>
              <a:rPr lang="en-US" dirty="0" smtClean="0"/>
              <a:t> is one approach to a </a:t>
            </a:r>
            <a:r>
              <a:rPr lang="en-US" dirty="0" err="1" smtClean="0"/>
              <a:t>typeclass</a:t>
            </a:r>
            <a:r>
              <a:rPr lang="en-US" dirty="0" smtClean="0"/>
              <a:t>/generic interface for foldable structures: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class Foldable f where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:: (a -&gt; b -&gt; b) -&gt; b -&gt; f a -&gt; b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instance Foldable Maybe where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:: (a -&gt; b -&gt; b) -&gt; b -&gt; Maybe a -&gt; b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_ z Nothing = z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foldr</a:t>
            </a:r>
            <a:r>
              <a:rPr lang="en-US" dirty="0" smtClean="0">
                <a:latin typeface="Consolas" panose="020B0609020204030204" pitchFamily="49" charset="0"/>
              </a:rPr>
              <a:t> f z (Just x) = f x z</a:t>
            </a:r>
          </a:p>
          <a:p>
            <a:r>
              <a:rPr lang="en-US" dirty="0" smtClean="0"/>
              <a:t>Lets us write generic code over </a:t>
            </a:r>
            <a:r>
              <a:rPr lang="en-US" i="1" dirty="0" smtClean="0"/>
              <a:t>all</a:t>
            </a:r>
            <a:r>
              <a:rPr lang="en-US" dirty="0" smtClean="0"/>
              <a:t> Foldable structures: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sumFoldable</a:t>
            </a:r>
            <a:r>
              <a:rPr lang="en-US" dirty="0" smtClean="0">
                <a:latin typeface="Consolas" panose="020B0609020204030204" pitchFamily="49" charset="0"/>
              </a:rPr>
              <a:t> :: (Foldable f, </a:t>
            </a:r>
            <a:r>
              <a:rPr lang="en-US" dirty="0" err="1" smtClean="0">
                <a:latin typeface="Consolas" panose="020B0609020204030204" pitchFamily="49" charset="0"/>
              </a:rPr>
              <a:t>Num</a:t>
            </a:r>
            <a:r>
              <a:rPr lang="en-US" dirty="0" smtClean="0">
                <a:latin typeface="Consolas" panose="020B0609020204030204" pitchFamily="49" charset="0"/>
              </a:rPr>
              <a:t> a) =&gt; f a -&gt; a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sumFoldable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foldl</a:t>
            </a:r>
            <a:r>
              <a:rPr lang="en-US" dirty="0" smtClean="0">
                <a:latin typeface="Consolas" panose="020B0609020204030204" pitchFamily="49" charset="0"/>
              </a:rPr>
              <a:t> (+) 0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lengthFoldable</a:t>
            </a:r>
            <a:r>
              <a:rPr lang="en-US" dirty="0" smtClean="0">
                <a:latin typeface="Consolas" panose="020B0609020204030204" pitchFamily="49" charset="0"/>
              </a:rPr>
              <a:t> :: Foldable f =&gt; f a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lengthFoldable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foldl</a:t>
            </a:r>
            <a:r>
              <a:rPr lang="en-US" dirty="0" smtClean="0">
                <a:latin typeface="Consolas" panose="020B0609020204030204" pitchFamily="49" charset="0"/>
              </a:rPr>
              <a:t> (\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_ -&gt;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+ 1)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65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programs in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 programs can be written in an imperative approach, if it’s simply the most natural.</a:t>
            </a:r>
          </a:p>
          <a:p>
            <a:r>
              <a:rPr lang="en-US" dirty="0" smtClean="0"/>
              <a:t>Recursion can substitute in for iteration/mutable state/loops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28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game ::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-&gt; IO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game n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_ &lt;-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“Guess a number!”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answer &lt;- </a:t>
            </a:r>
            <a:r>
              <a:rPr lang="en-US" dirty="0" err="1" smtClean="0">
                <a:latin typeface="Consolas" panose="020B0609020204030204" pitchFamily="49" charset="0"/>
              </a:rPr>
              <a:t>getLine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case </a:t>
            </a:r>
            <a:r>
              <a:rPr lang="en-US" dirty="0" err="1" smtClean="0">
                <a:latin typeface="Consolas" panose="020B0609020204030204" pitchFamily="49" charset="0"/>
              </a:rPr>
              <a:t>readMaybe</a:t>
            </a:r>
            <a:r>
              <a:rPr lang="en-US" dirty="0" smtClean="0">
                <a:latin typeface="Consolas" panose="020B0609020204030204" pitchFamily="49" charset="0"/>
              </a:rPr>
              <a:t> answer of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Just g | g &lt; n -&gt; 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“Too low!”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            game n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| g &gt; n -&gt; 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“Too high!”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           game n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| otherwise -&gt;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“Good job!”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Nothing -&gt; do </a:t>
            </a:r>
            <a:r>
              <a:rPr lang="en-US" dirty="0" err="1" smtClean="0">
                <a:latin typeface="Consolas" panose="020B0609020204030204" pitchFamily="49" charset="0"/>
              </a:rPr>
              <a:t>putStrLn</a:t>
            </a:r>
            <a:r>
              <a:rPr lang="en-US" dirty="0" smtClean="0">
                <a:latin typeface="Consolas" panose="020B0609020204030204" pitchFamily="49" charset="0"/>
              </a:rPr>
              <a:t> “Cannot be parsed.”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     game 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96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as Values: Manipulate collections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thinking of IO actions as values, we get the ability to talk about </a:t>
            </a:r>
            <a:r>
              <a:rPr lang="en-US" i="1" dirty="0" smtClean="0"/>
              <a:t>collections</a:t>
            </a:r>
            <a:r>
              <a:rPr lang="en-US" dirty="0" smtClean="0"/>
              <a:t> of actions as if they were just collections of normal values.</a:t>
            </a:r>
          </a:p>
          <a:p>
            <a:r>
              <a:rPr lang="en-US" dirty="0" smtClean="0"/>
              <a:t>If we have a list of actions </a:t>
            </a:r>
            <a:r>
              <a:rPr lang="en-US" dirty="0" smtClean="0">
                <a:latin typeface="Consolas" panose="020B0609020204030204" pitchFamily="49" charset="0"/>
              </a:rPr>
              <a:t>[IO a]</a:t>
            </a:r>
            <a:r>
              <a:rPr lang="en-US" dirty="0" smtClean="0"/>
              <a:t>, what can we do with it?</a:t>
            </a:r>
          </a:p>
          <a:p>
            <a:r>
              <a:rPr lang="en-US" dirty="0" smtClean="0"/>
              <a:t>In other languages, having a list of actions </a:t>
            </a:r>
            <a:r>
              <a:rPr lang="en-US" dirty="0" smtClean="0">
                <a:latin typeface="Consolas" panose="020B0609020204030204" pitchFamily="49" charset="0"/>
              </a:rPr>
              <a:t>[a]</a:t>
            </a:r>
            <a:r>
              <a:rPr lang="en-US" dirty="0" smtClean="0"/>
              <a:t> is the same as executing them all sequentially.  No choice.</a:t>
            </a:r>
          </a:p>
          <a:p>
            <a:r>
              <a:rPr lang="en-US" dirty="0" smtClean="0"/>
              <a:t>In Haskell, we can choose ways to combine them into bigger actions.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37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approach: do them all!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sequence_ :: [IO a] -&gt; IO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sequence_ [] = return 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sequence_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sequence_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sequence :: [IO a] -&gt; IO [a]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sequence [] = return []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sequence (</a:t>
            </a:r>
            <a:r>
              <a:rPr lang="en-US" dirty="0" err="1" smtClean="0">
                <a:latin typeface="Consolas" panose="020B0609020204030204" pitchFamily="49" charset="0"/>
              </a:rPr>
              <a:t>x:xs</a:t>
            </a:r>
            <a:r>
              <a:rPr lang="en-US" dirty="0" smtClean="0">
                <a:latin typeface="Consolas" panose="020B0609020204030204" pitchFamily="49" charset="0"/>
              </a:rPr>
              <a:t>) = do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xResult</a:t>
            </a:r>
            <a:r>
              <a:rPr lang="en-US" dirty="0" smtClean="0">
                <a:latin typeface="Consolas" panose="020B0609020204030204" pitchFamily="49" charset="0"/>
              </a:rPr>
              <a:t> &lt;- x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xsResult</a:t>
            </a:r>
            <a:r>
              <a:rPr lang="en-US" dirty="0" smtClean="0">
                <a:latin typeface="Consolas" panose="020B0609020204030204" pitchFamily="49" charset="0"/>
              </a:rPr>
              <a:t> &lt;- sequence </a:t>
            </a:r>
            <a:r>
              <a:rPr lang="en-US" dirty="0" err="1" smtClean="0">
                <a:latin typeface="Consolas" panose="020B0609020204030204" pitchFamily="49" charset="0"/>
              </a:rPr>
              <a:t>xs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return (</a:t>
            </a:r>
            <a:r>
              <a:rPr lang="en-US" dirty="0" err="1" smtClean="0">
                <a:latin typeface="Consolas" panose="020B0609020204030204" pitchFamily="49" charset="0"/>
              </a:rPr>
              <a:t>xResult</a:t>
            </a:r>
            <a:r>
              <a:rPr lang="en-US" dirty="0" smtClean="0">
                <a:latin typeface="Consolas" panose="020B0609020204030204" pitchFamily="49" charset="0"/>
              </a:rPr>
              <a:t> : </a:t>
            </a:r>
            <a:r>
              <a:rPr lang="en-US" dirty="0" err="1" smtClean="0">
                <a:latin typeface="Consolas" panose="020B0609020204030204" pitchFamily="49" charset="0"/>
              </a:rPr>
              <a:t>xsResult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 229-03 ∙ Chapman University ∙ Justin 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56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739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Wingdings</vt:lpstr>
      <vt:lpstr>Diamond Grid 16x9</vt:lpstr>
      <vt:lpstr>Functional Programming and Haskell</vt:lpstr>
      <vt:lpstr>Review</vt:lpstr>
      <vt:lpstr>Laziness helps performance, too!</vt:lpstr>
      <vt:lpstr>Generalized Folding</vt:lpstr>
      <vt:lpstr>A typeclass for generic folding</vt:lpstr>
      <vt:lpstr>Simple programs in IO</vt:lpstr>
      <vt:lpstr>Game example</vt:lpstr>
      <vt:lpstr>Actions as Values: Manipulate collections of actions</vt:lpstr>
      <vt:lpstr>Collections of Actions</vt:lpstr>
      <vt:lpstr>Collections of Actions</vt:lpstr>
      <vt:lpstr>Collections of Actions</vt:lpstr>
      <vt:lpstr>Typeclasses with Laws: Monoids</vt:lpstr>
      <vt:lpstr>Program refactoring with Monoids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2016-01-06T05:59:10Z</dcterms:created>
  <dcterms:modified xsi:type="dcterms:W3CDTF">2016-01-21T06:43:33Z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