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1" r:id="rId3"/>
    <p:sldId id="278" r:id="rId4"/>
    <p:sldId id="290" r:id="rId5"/>
    <p:sldId id="291" r:id="rId6"/>
    <p:sldId id="292" r:id="rId7"/>
    <p:sldId id="293" r:id="rId8"/>
    <p:sldId id="294" r:id="rId9"/>
    <p:sldId id="296" r:id="rId10"/>
    <p:sldId id="299" r:id="rId11"/>
    <p:sldId id="295" r:id="rId12"/>
    <p:sldId id="297" r:id="rId13"/>
    <p:sldId id="298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B3CF4B-46A4-43DD-BA67-268E1B53AC3F}">
          <p14:sldIdLst>
            <p14:sldId id="271"/>
          </p14:sldIdLst>
        </p14:section>
        <p14:section name="Review" id="{7A68FC1F-572F-4EDB-8157-64CFDB600E3B}">
          <p14:sldIdLst>
            <p14:sldId id="278"/>
            <p14:sldId id="290"/>
            <p14:sldId id="291"/>
            <p14:sldId id="292"/>
            <p14:sldId id="293"/>
            <p14:sldId id="294"/>
            <p14:sldId id="296"/>
            <p14:sldId id="299"/>
            <p14:sldId id="295"/>
            <p14:sldId id="297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56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22" y="541176"/>
            <a:ext cx="6443843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and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229-03 / Lecture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vs.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Haskell, we </a:t>
            </a:r>
            <a:r>
              <a:rPr lang="en-US" b="1" dirty="0" smtClean="0"/>
              <a:t>evaluate</a:t>
            </a:r>
            <a:r>
              <a:rPr lang="en-US" dirty="0" smtClean="0"/>
              <a:t> values.</a:t>
            </a:r>
          </a:p>
          <a:p>
            <a:pPr lvl="1"/>
            <a:r>
              <a:rPr lang="en-US" dirty="0" smtClean="0"/>
              <a:t>Evaluation never does any IO.  It’s like “replacing function calls with their definitions”.</a:t>
            </a:r>
          </a:p>
          <a:p>
            <a:pPr lvl="1"/>
            <a:r>
              <a:rPr lang="en-US" dirty="0" err="1" smtClean="0"/>
              <a:t>mapMaybe</a:t>
            </a:r>
            <a:r>
              <a:rPr lang="en-US" dirty="0" smtClean="0"/>
              <a:t> (+2) (Some 7) =&gt; Some 9</a:t>
            </a:r>
          </a:p>
          <a:p>
            <a:pPr lvl="1"/>
            <a:r>
              <a:rPr lang="en-US" dirty="0" smtClean="0"/>
              <a:t>We can evaluate IO actions, too!  If we create an IO action using do notation or other functions, the new </a:t>
            </a:r>
            <a:r>
              <a:rPr lang="en-US" i="1" dirty="0" smtClean="0"/>
              <a:t>description</a:t>
            </a:r>
            <a:r>
              <a:rPr lang="en-US" dirty="0" smtClean="0"/>
              <a:t> is evaluated.  We evaluate the </a:t>
            </a:r>
            <a:r>
              <a:rPr lang="en-US" i="1" dirty="0" smtClean="0"/>
              <a:t>description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Fully evaluating </a:t>
            </a:r>
            <a:r>
              <a:rPr lang="en-US" dirty="0" smtClean="0">
                <a:latin typeface="Consolas" panose="020B0609020204030204" pitchFamily="49" charset="0"/>
              </a:rPr>
              <a:t>do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“hello”;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“world”</a:t>
            </a:r>
            <a:r>
              <a:rPr lang="en-US" dirty="0" smtClean="0"/>
              <a:t> will create a new IO action equivalent to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“hello\</a:t>
            </a:r>
            <a:r>
              <a:rPr lang="en-US" dirty="0" err="1" smtClean="0">
                <a:latin typeface="Consolas" panose="020B0609020204030204" pitchFamily="49" charset="0"/>
              </a:rPr>
              <a:t>nworld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Interpreters </a:t>
            </a:r>
            <a:r>
              <a:rPr lang="en-US" b="1" dirty="0" smtClean="0"/>
              <a:t>execute</a:t>
            </a:r>
            <a:r>
              <a:rPr lang="en-US" dirty="0" smtClean="0"/>
              <a:t> descriptions of programs.</a:t>
            </a:r>
          </a:p>
          <a:p>
            <a:r>
              <a:rPr lang="en-US" dirty="0" smtClean="0"/>
              <a:t>Totally separate processes</a:t>
            </a:r>
          </a:p>
          <a:p>
            <a:r>
              <a:rPr lang="en-US" dirty="0" smtClean="0"/>
              <a:t>In other languages, the two are the same.  </a:t>
            </a:r>
            <a:r>
              <a:rPr lang="en-US" b="1" dirty="0" smtClean="0"/>
              <a:t>Evaluation</a:t>
            </a:r>
            <a:r>
              <a:rPr lang="en-US" dirty="0" smtClean="0"/>
              <a:t> entails </a:t>
            </a:r>
            <a:r>
              <a:rPr lang="en-US" b="1" dirty="0" smtClean="0"/>
              <a:t>execution</a:t>
            </a:r>
            <a:r>
              <a:rPr lang="en-US" dirty="0" smtClean="0"/>
              <a:t>; there is no separation.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8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“Actions as Values”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Actions are values, so they can be manipulated like any other value.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doTwice</a:t>
            </a:r>
            <a:r>
              <a:rPr lang="en-US" dirty="0" smtClean="0">
                <a:latin typeface="Consolas" panose="020B0609020204030204" pitchFamily="49" charset="0"/>
              </a:rPr>
              <a:t> act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act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act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do the action (once, or even twice).  Creates a new action that represents doing </a:t>
            </a:r>
            <a:r>
              <a:rPr lang="en-US" dirty="0" smtClean="0">
                <a:latin typeface="Consolas" panose="020B0609020204030204" pitchFamily="49" charset="0"/>
              </a:rPr>
              <a:t>act</a:t>
            </a:r>
            <a:r>
              <a:rPr lang="en-US" dirty="0" smtClean="0"/>
              <a:t> twice.</a:t>
            </a:r>
          </a:p>
          <a:p>
            <a:pPr lvl="1"/>
            <a:r>
              <a:rPr lang="en-US" dirty="0" smtClean="0"/>
              <a:t>In other languages, this doesn’t work!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when :: Bool -&gt; IO () -&gt; IO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when True act = act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when False _ = return ()    -- no-op</a:t>
            </a:r>
          </a:p>
          <a:p>
            <a:pPr lvl="1"/>
            <a:r>
              <a:rPr lang="en-US" dirty="0" smtClean="0"/>
              <a:t>We can use normal Haskell evaluation rules here: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when True act</a:t>
            </a:r>
            <a:r>
              <a:rPr lang="en-US" dirty="0" smtClean="0"/>
              <a:t> literally </a:t>
            </a:r>
            <a:r>
              <a:rPr lang="en-US" i="1" dirty="0" smtClean="0"/>
              <a:t>is</a:t>
            </a:r>
            <a:r>
              <a:rPr lang="en-US" dirty="0" smtClean="0"/>
              <a:t> the original action.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when False act</a:t>
            </a:r>
            <a:r>
              <a:rPr lang="en-US" dirty="0" smtClean="0"/>
              <a:t> literally </a:t>
            </a:r>
            <a:r>
              <a:rPr lang="en-US" i="1" dirty="0" smtClean="0"/>
              <a:t>is</a:t>
            </a:r>
            <a:r>
              <a:rPr lang="en-US" dirty="0" smtClean="0"/>
              <a:t> the no-op.</a:t>
            </a:r>
          </a:p>
          <a:p>
            <a:r>
              <a:rPr lang="en-US" dirty="0" smtClean="0"/>
              <a:t>We can now implement our own while loops, for loops,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4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IO-as-values and Laziness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Particularly cute example: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forever :: IO a -&gt; IO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forever act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act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forever act</a:t>
            </a:r>
          </a:p>
          <a:p>
            <a:r>
              <a:rPr lang="en-US" dirty="0" smtClean="0"/>
              <a:t>IO-as-values lets us manipulate </a:t>
            </a:r>
            <a:r>
              <a:rPr lang="en-US" dirty="0" smtClean="0">
                <a:latin typeface="Consolas" panose="020B0609020204030204" pitchFamily="49" charset="0"/>
              </a:rPr>
              <a:t>act</a:t>
            </a:r>
            <a:r>
              <a:rPr lang="en-US" dirty="0" smtClean="0"/>
              <a:t> like a normal value and evaluate it without executing anything.</a:t>
            </a:r>
          </a:p>
          <a:p>
            <a:r>
              <a:rPr lang="en-US" dirty="0" smtClean="0"/>
              <a:t>Note that the result is actually an infinite data structure.  (Manually substituting in the definition of </a:t>
            </a:r>
            <a:r>
              <a:rPr lang="en-US" dirty="0" smtClean="0">
                <a:latin typeface="Consolas" panose="020B0609020204030204" pitchFamily="49" charset="0"/>
              </a:rPr>
              <a:t>forever</a:t>
            </a:r>
            <a:r>
              <a:rPr lang="en-US" dirty="0" smtClean="0"/>
              <a:t> will create an infinite description of an IO action)</a:t>
            </a:r>
          </a:p>
          <a:p>
            <a:r>
              <a:rPr lang="en-US" dirty="0" smtClean="0"/>
              <a:t>Laziness allows us to only evaluate the description as much as we need at any given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7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as a tag of </a:t>
            </a:r>
            <a:r>
              <a:rPr lang="en-US" dirty="0" err="1" smtClean="0"/>
              <a:t>effectfulness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unintended consequence is that the type of a function result/value signals you if producing it requires IO or not.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foo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Bool</a:t>
            </a:r>
          </a:p>
          <a:p>
            <a:pPr lvl="1"/>
            <a:r>
              <a:rPr lang="en-US" dirty="0" smtClean="0"/>
              <a:t>Produces a </a:t>
            </a:r>
            <a:r>
              <a:rPr lang="en-US" dirty="0" smtClean="0">
                <a:latin typeface="Consolas" panose="020B0609020204030204" pitchFamily="49" charset="0"/>
              </a:rPr>
              <a:t>Bool</a:t>
            </a:r>
            <a:r>
              <a:rPr lang="en-US" dirty="0" smtClean="0"/>
              <a:t> “purely”, without IO; returns the same </a:t>
            </a:r>
            <a:r>
              <a:rPr lang="en-US" dirty="0" smtClean="0">
                <a:latin typeface="Consolas" panose="020B0609020204030204" pitchFamily="49" charset="0"/>
              </a:rPr>
              <a:t>Bool</a:t>
            </a:r>
            <a:r>
              <a:rPr lang="en-US" dirty="0" smtClean="0"/>
              <a:t> every time.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foo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IO Bool</a:t>
            </a:r>
          </a:p>
          <a:p>
            <a:pPr lvl="1"/>
            <a:r>
              <a:rPr lang="en-US" dirty="0" smtClean="0"/>
              <a:t>Produces a </a:t>
            </a:r>
            <a:r>
              <a:rPr lang="en-US" dirty="0" smtClean="0">
                <a:latin typeface="Consolas" panose="020B0609020204030204" pitchFamily="49" charset="0"/>
              </a:rPr>
              <a:t>Bool</a:t>
            </a:r>
            <a:r>
              <a:rPr lang="en-US" dirty="0" smtClean="0"/>
              <a:t> through using IO.  The result might be different every time you execute it, and it might reformat your </a:t>
            </a:r>
            <a:r>
              <a:rPr lang="en-US" dirty="0" err="1" smtClean="0"/>
              <a:t>harddrive</a:t>
            </a:r>
            <a:r>
              <a:rPr lang="en-US" dirty="0"/>
              <a:t> </a:t>
            </a:r>
            <a:r>
              <a:rPr lang="en-US" dirty="0" smtClean="0"/>
              <a:t>in the process.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bar :: String</a:t>
            </a:r>
          </a:p>
          <a:p>
            <a:pPr lvl="1"/>
            <a:r>
              <a:rPr lang="en-US" dirty="0" smtClean="0"/>
              <a:t>It’s a string; the same string every time you use it.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bar :: IO String</a:t>
            </a:r>
          </a:p>
          <a:p>
            <a:pPr lvl="1"/>
            <a:r>
              <a:rPr lang="en-US" dirty="0" smtClean="0"/>
              <a:t>It’s a program that produces a string; the result might be different every time you execute it, and it might email your credit card information to someone in the process.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6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Purity</a:t>
            </a:r>
            <a:r>
              <a:rPr lang="en-US" dirty="0" smtClean="0"/>
              <a:t> and </a:t>
            </a:r>
            <a:r>
              <a:rPr lang="en-US" b="1" dirty="0" smtClean="0"/>
              <a:t>referential transparency</a:t>
            </a:r>
            <a:r>
              <a:rPr lang="en-US" dirty="0" smtClean="0"/>
              <a:t> (that you can substitute function calls for definitions) allow you to manipulate programs like mathematical equations</a:t>
            </a:r>
          </a:p>
          <a:p>
            <a:r>
              <a:rPr lang="en-US" dirty="0" smtClean="0"/>
              <a:t>This can be used to prove </a:t>
            </a:r>
            <a:r>
              <a:rPr lang="en-US" b="1" dirty="0" smtClean="0"/>
              <a:t>equalities</a:t>
            </a:r>
            <a:r>
              <a:rPr lang="en-US" dirty="0" smtClean="0"/>
              <a:t> and other properties about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4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Equational Reasoning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:: (a -&gt; b) -&gt; Option a -&gt; Option b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f None     = None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f (Some x) = Some </a:t>
            </a:r>
            <a:r>
              <a:rPr lang="en-US" smtClean="0">
                <a:latin typeface="Consolas" panose="020B0609020204030204" pitchFamily="49" charset="0"/>
              </a:rPr>
              <a:t>(f x)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Prove: </a:t>
            </a: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f . </a:t>
            </a: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g = </a:t>
            </a: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(f . g)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f (</a:t>
            </a: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g None)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= </a:t>
            </a: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f None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= None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(f . g) None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= None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f (</a:t>
            </a: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g (Some x))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= </a:t>
            </a: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f (Some (g x))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= Some (f (g x))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mapOption</a:t>
            </a:r>
            <a:r>
              <a:rPr lang="en-US" dirty="0" smtClean="0">
                <a:latin typeface="Consolas" panose="020B0609020204030204" pitchFamily="49" charset="0"/>
              </a:rPr>
              <a:t> (f . g) (Some 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= Some ((f . g) 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= Some (f (g x))</a:t>
            </a:r>
          </a:p>
          <a:p>
            <a:r>
              <a:rPr lang="en-US" dirty="0" smtClean="0"/>
              <a:t>QED!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1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Folds are ways to “squash down”, “decompose” data.</a:t>
            </a:r>
          </a:p>
          <a:p>
            <a:r>
              <a:rPr lang="en-US" dirty="0" smtClean="0"/>
              <a:t>Two ways you might want to decompose lists:</a:t>
            </a:r>
          </a:p>
          <a:p>
            <a:pPr lvl="1"/>
            <a:r>
              <a:rPr lang="en-US" b="1" dirty="0" smtClean="0"/>
              <a:t>Imperative</a:t>
            </a:r>
            <a:r>
              <a:rPr lang="en-US" dirty="0" smtClean="0"/>
              <a:t> approach: </a:t>
            </a:r>
            <a:r>
              <a:rPr lang="en-US" b="1" dirty="0" err="1" smtClean="0">
                <a:latin typeface="Consolas" panose="020B0609020204030204" pitchFamily="49" charset="0"/>
              </a:rPr>
              <a:t>foldl</a:t>
            </a:r>
            <a:endParaRPr lang="en-US" b="1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Keep an accumulator and progress down the list, modifying the accumulator at every step.  Result is the final accumulator</a:t>
            </a:r>
          </a:p>
          <a:p>
            <a:pPr lvl="2"/>
            <a:r>
              <a:rPr lang="en-US" dirty="0" smtClean="0"/>
              <a:t>Tends to be more efficient in most cases; is essentially </a:t>
            </a:r>
            <a:r>
              <a:rPr lang="en-US" b="1" dirty="0" smtClean="0"/>
              <a:t>tail recursion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However, can’t handle laziness.  And can’t “skip the rest of the list”.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functional</a:t>
            </a:r>
            <a:r>
              <a:rPr lang="en-US" dirty="0" smtClean="0"/>
              <a:t> approach: </a:t>
            </a:r>
            <a:r>
              <a:rPr lang="en-US" b="1" dirty="0" err="1" smtClean="0">
                <a:latin typeface="Consolas" panose="020B0609020204030204" pitchFamily="49" charset="0"/>
              </a:rPr>
              <a:t>foldr</a:t>
            </a:r>
            <a:endParaRPr lang="en-US" b="1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Let a function (lazily) handle </a:t>
            </a:r>
            <a:r>
              <a:rPr lang="en-US" dirty="0" smtClean="0">
                <a:latin typeface="Consolas" panose="020B0609020204030204" pitchFamily="49" charset="0"/>
              </a:rPr>
              <a:t>(:)</a:t>
            </a:r>
            <a:r>
              <a:rPr lang="en-US" dirty="0" smtClean="0"/>
              <a:t>, and a value stand in for 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.  “Deconstruct” the constructors.</a:t>
            </a:r>
          </a:p>
          <a:p>
            <a:pPr lvl="2"/>
            <a:r>
              <a:rPr lang="en-US" dirty="0" smtClean="0"/>
              <a:t>Formal name: </a:t>
            </a:r>
            <a:r>
              <a:rPr lang="en-US" b="1" dirty="0" err="1" smtClean="0"/>
              <a:t>catamorphism</a:t>
            </a:r>
            <a:r>
              <a:rPr lang="en-US" dirty="0" smtClean="0"/>
              <a:t>. (so now you can impress your friends)</a:t>
            </a:r>
          </a:p>
          <a:p>
            <a:pPr lvl="2"/>
            <a:r>
              <a:rPr lang="en-US" dirty="0" smtClean="0"/>
              <a:t>Is as lazy as the constructors themselves, so can handle infinite lists.</a:t>
            </a:r>
          </a:p>
          <a:p>
            <a:pPr lvl="2"/>
            <a:r>
              <a:rPr lang="en-US" dirty="0" smtClean="0"/>
              <a:t>Less performant, but often more elegant.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in Data Types: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binary search tree has a very simple implementation in Haskell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data Tree a = Leaf | Node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 (Tree a) (Tree a)</a:t>
            </a:r>
          </a:p>
          <a:p>
            <a:r>
              <a:rPr lang="en-US" dirty="0" smtClean="0"/>
              <a:t>“A tree of a’s is either an empty leaf, or it’s a node with an </a:t>
            </a:r>
            <a:r>
              <a:rPr lang="en-US" dirty="0" err="1" smtClean="0"/>
              <a:t>Int</a:t>
            </a:r>
            <a:r>
              <a:rPr lang="en-US" dirty="0" smtClean="0"/>
              <a:t> label which contains a value and two subtrees.”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insertAt</a:t>
            </a:r>
            <a:r>
              <a:rPr lang="en-US" dirty="0" smtClean="0">
                <a:latin typeface="Consolas" panose="020B0609020204030204" pitchFamily="49" charset="0"/>
              </a:rPr>
              <a:t>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a -&gt; Tree a -&gt; Tree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insertAt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x Leaf = Node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x Leaf </a:t>
            </a:r>
            <a:r>
              <a:rPr lang="en-US" dirty="0" err="1" smtClean="0">
                <a:latin typeface="Consolas" panose="020B0609020204030204" pitchFamily="49" charset="0"/>
              </a:rPr>
              <a:t>Leaf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insertAt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x (Node j y </a:t>
            </a:r>
            <a:r>
              <a:rPr lang="en-US" dirty="0" err="1" smtClean="0">
                <a:latin typeface="Consolas" panose="020B0609020204030204" pitchFamily="49" charset="0"/>
              </a:rPr>
              <a:t>tL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|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j  = Node j y (</a:t>
            </a:r>
            <a:r>
              <a:rPr lang="en-US" dirty="0" err="1" smtClean="0">
                <a:latin typeface="Consolas" panose="020B0609020204030204" pitchFamily="49" charset="0"/>
              </a:rPr>
              <a:t>insertAt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x </a:t>
            </a:r>
            <a:r>
              <a:rPr lang="en-US" dirty="0" err="1" smtClean="0">
                <a:latin typeface="Consolas" panose="020B0609020204030204" pitchFamily="49" charset="0"/>
              </a:rPr>
              <a:t>tL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|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&gt; j  = Node j y </a:t>
            </a:r>
            <a:r>
              <a:rPr lang="en-US" dirty="0" err="1" smtClean="0">
                <a:latin typeface="Consolas" panose="020B0609020204030204" pitchFamily="49" charset="0"/>
              </a:rPr>
              <a:t>tL</a:t>
            </a:r>
            <a:r>
              <a:rPr lang="en-US" dirty="0" smtClean="0">
                <a:latin typeface="Consolas" panose="020B0609020204030204" pitchFamily="49" charset="0"/>
              </a:rPr>
              <a:t>                (</a:t>
            </a:r>
            <a:r>
              <a:rPr lang="en-US" dirty="0" err="1" smtClean="0">
                <a:latin typeface="Consolas" panose="020B0609020204030204" pitchFamily="49" charset="0"/>
              </a:rPr>
              <a:t>insertAt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x 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|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== j = Node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x </a:t>
            </a:r>
            <a:r>
              <a:rPr lang="en-US" dirty="0" err="1" smtClean="0">
                <a:latin typeface="Consolas" panose="020B0609020204030204" pitchFamily="49" charset="0"/>
              </a:rPr>
              <a:t>tL</a:t>
            </a:r>
            <a:r>
              <a:rPr lang="en-US" dirty="0" smtClean="0">
                <a:latin typeface="Consolas" panose="020B0609020204030204" pitchFamily="49" charset="0"/>
              </a:rPr>
              <a:t>                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Basically like reading the algorithm in English!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0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in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Haskell, we don’t </a:t>
            </a:r>
            <a:r>
              <a:rPr lang="en-US" i="1" dirty="0" smtClean="0"/>
              <a:t>do</a:t>
            </a:r>
            <a:r>
              <a:rPr lang="en-US" dirty="0" smtClean="0"/>
              <a:t> IO.  We </a:t>
            </a:r>
            <a:r>
              <a:rPr lang="en-US" i="1" dirty="0" smtClean="0"/>
              <a:t>describe</a:t>
            </a:r>
            <a:r>
              <a:rPr lang="en-US" dirty="0" smtClean="0"/>
              <a:t> IO.</a:t>
            </a:r>
          </a:p>
          <a:p>
            <a:r>
              <a:rPr lang="en-US" dirty="0" smtClean="0"/>
              <a:t>A value of type </a:t>
            </a:r>
            <a:r>
              <a:rPr lang="en-US" dirty="0" smtClean="0">
                <a:latin typeface="Consolas" panose="020B0609020204030204" pitchFamily="49" charset="0"/>
              </a:rPr>
              <a:t>(IO a)</a:t>
            </a:r>
            <a:r>
              <a:rPr lang="en-US" dirty="0" smtClean="0"/>
              <a:t> is a description of an action (like a </a:t>
            </a:r>
            <a:r>
              <a:rPr lang="en-US" dirty="0" err="1" smtClean="0"/>
              <a:t>souce</a:t>
            </a:r>
            <a:r>
              <a:rPr lang="en-US" dirty="0" smtClean="0"/>
              <a:t> text file, etc.) that, when given to an interpreter to execute, will produce an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whole “point” of a program in Haskell is to create an IO action – a program – that will do what we want.</a:t>
            </a:r>
          </a:p>
          <a:p>
            <a:r>
              <a:rPr lang="en-US" dirty="0" smtClean="0"/>
              <a:t>We do this by constructing complex actions by composing, sequencing, modifying simpler IO actions.</a:t>
            </a:r>
          </a:p>
          <a:p>
            <a:r>
              <a:rPr lang="en-US" dirty="0" smtClean="0"/>
              <a:t>Once we create/describe the IO action we want, we name it “</a:t>
            </a:r>
            <a:r>
              <a:rPr lang="en-US" dirty="0" smtClean="0">
                <a:latin typeface="Consolas" panose="020B0609020204030204" pitchFamily="49" charset="0"/>
              </a:rPr>
              <a:t>main</a:t>
            </a:r>
            <a:r>
              <a:rPr lang="en-US" dirty="0" smtClean="0"/>
              <a:t>”, and the compiler will compile the action we describe into a binary.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77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ways to put together IO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 notation” is a simple way to put together IO actions to create a new IO action.</a:t>
            </a:r>
          </a:p>
          <a:p>
            <a:r>
              <a:rPr lang="en-US" dirty="0" smtClean="0"/>
              <a:t>Combine actions sequentially: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sayHello</a:t>
            </a:r>
            <a:r>
              <a:rPr lang="en-US" dirty="0" smtClean="0">
                <a:latin typeface="Consolas" panose="020B0609020204030204" pitchFamily="49" charset="0"/>
              </a:rPr>
              <a:t>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“hello”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“how are you?”</a:t>
            </a:r>
          </a:p>
          <a:p>
            <a:r>
              <a:rPr lang="en-US" dirty="0" smtClean="0"/>
              <a:t>Use “&lt;-” to name results of actions, to use them later.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personalHello</a:t>
            </a:r>
            <a:r>
              <a:rPr lang="en-US" dirty="0" smtClean="0">
                <a:latin typeface="Consolas" panose="020B0609020204030204" pitchFamily="49" charset="0"/>
              </a:rPr>
              <a:t>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“What is your name?”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nm &lt;- </a:t>
            </a:r>
            <a:r>
              <a:rPr lang="en-US" dirty="0" err="1" smtClean="0">
                <a:latin typeface="Consolas" panose="020B0609020204030204" pitchFamily="49" charset="0"/>
              </a:rPr>
              <a:t>getLine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(“Hello, “ ++ nm)</a:t>
            </a:r>
          </a:p>
          <a:p>
            <a:r>
              <a:rPr lang="en-US" dirty="0" smtClean="0"/>
              <a:t>Result of entire block is the result of the last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5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String is not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silly like </a:t>
            </a:r>
            <a:r>
              <a:rPr lang="en-US" dirty="0" err="1" smtClean="0">
                <a:latin typeface="Consolas" panose="020B0609020204030204" pitchFamily="49" charset="0"/>
              </a:rPr>
              <a:t>getLine</a:t>
            </a:r>
            <a:r>
              <a:rPr lang="en-US" dirty="0" smtClean="0">
                <a:latin typeface="Consolas" panose="020B0609020204030204" pitchFamily="49" charset="0"/>
              </a:rPr>
              <a:t> ++ “hello”</a:t>
            </a:r>
            <a:r>
              <a:rPr lang="en-US" dirty="0" smtClean="0"/>
              <a:t> doesn’t mean anything.</a:t>
            </a:r>
          </a:p>
          <a:p>
            <a:r>
              <a:rPr lang="en-US" dirty="0" smtClean="0"/>
              <a:t>You can’t concatenate strings to programs!</a:t>
            </a:r>
          </a:p>
          <a:p>
            <a:r>
              <a:rPr lang="en-US" dirty="0" smtClean="0"/>
              <a:t>What you can do is create/describe a new program that produces the result you want: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getLineHello</a:t>
            </a:r>
            <a:r>
              <a:rPr lang="en-US" dirty="0" smtClean="0">
                <a:latin typeface="Consolas" panose="020B0609020204030204" pitchFamily="49" charset="0"/>
              </a:rPr>
              <a:t>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l &lt;- </a:t>
            </a:r>
            <a:r>
              <a:rPr lang="en-US" dirty="0" err="1" smtClean="0">
                <a:latin typeface="Consolas" panose="020B0609020204030204" pitchFamily="49" charset="0"/>
              </a:rPr>
              <a:t>getLine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return (l ++ “hello”)    -- no-op whose result is (l ++ “hello”)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fmap</a:t>
            </a:r>
            <a:r>
              <a:rPr lang="en-US" dirty="0" smtClean="0">
                <a:latin typeface="Consolas" panose="020B0609020204030204" pitchFamily="49" charset="0"/>
              </a:rPr>
              <a:t> (++ “hello”) </a:t>
            </a:r>
            <a:r>
              <a:rPr lang="en-US" dirty="0" err="1" smtClean="0">
                <a:latin typeface="Consolas" panose="020B0609020204030204" pitchFamily="49" charset="0"/>
              </a:rPr>
              <a:t>getLine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6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872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Diamond Grid 16x9</vt:lpstr>
      <vt:lpstr>Functional Programming and Haskell</vt:lpstr>
      <vt:lpstr>Review</vt:lpstr>
      <vt:lpstr>Equational Reasoning</vt:lpstr>
      <vt:lpstr>Equational Reasoning (Example)</vt:lpstr>
      <vt:lpstr>Folds</vt:lpstr>
      <vt:lpstr>Exercise in Data Types: Binary Search Trees</vt:lpstr>
      <vt:lpstr>IO in Haskell</vt:lpstr>
      <vt:lpstr>Simple ways to put together IO actions</vt:lpstr>
      <vt:lpstr>IO String is not String</vt:lpstr>
      <vt:lpstr>Evaluation vs. Execution</vt:lpstr>
      <vt:lpstr>Consequences of “Actions as Values”</vt:lpstr>
      <vt:lpstr>IO-as-values and Laziness together</vt:lpstr>
      <vt:lpstr>IO as a tag of effectfulness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2016-01-06T05:59:10Z</dcterms:created>
  <dcterms:modified xsi:type="dcterms:W3CDTF">2016-01-14T03:04:39Z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