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8A6C4AD-EC5E-413C-AA5C-927B90283FA6}">
          <p14:sldIdLst>
            <p14:sldId id="256"/>
          </p14:sldIdLst>
        </p14:section>
        <p14:section name="Filters" id="{CF8115F4-41A6-48AF-8E90-54205CDBB51C}">
          <p14:sldIdLst>
            <p14:sldId id="257"/>
            <p14:sldId id="278"/>
          </p14:sldIdLst>
        </p14:section>
        <p14:section name="Category Theory" id="{FD6A25A0-3CA2-4CB1-A6BA-AD7F9491112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The Functors" id="{48F9414E-411F-4394-85DF-53E84DEB03E6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Real Filters" id="{556D506A-A477-4EF0-8E64-75C4A6A9B223}">
          <p14:sldIdLst>
            <p14:sldId id="271"/>
            <p14:sldId id="272"/>
            <p14:sldId id="273"/>
            <p14:sldId id="274"/>
          </p14:sldIdLst>
        </p14:section>
        <p14:section name="Big Picture" id="{3732B9D4-D513-4569-BB75-38306C0E3162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9715-28ED-43D2-96B6-97CD7B293B04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6856B-C32F-4195-AD66-99276A4A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unifying framework; ad-hoc.  Cannot be analyzed meaningfully across different types as composition.  Multiple implementations means more bugs, optimizations yield less returns.  Must be a better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856B-C32F-4195-AD66-99276A4A2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get a category with composition, you can do lots of crazy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856B-C32F-4195-AD66-99276A4A2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a</a:t>
            </a:r>
            <a:r>
              <a:rPr lang="en-US" baseline="0" dirty="0" smtClean="0"/>
              <a:t> very surprising result that these can compose meaningfully if and only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W is a </a:t>
            </a:r>
            <a:r>
              <a:rPr lang="en-US" baseline="0" dirty="0" err="1" smtClean="0"/>
              <a:t>comonad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New composition =&gt; new category =&gt; opens up worlds </a:t>
            </a:r>
            <a:r>
              <a:rPr lang="en-US" baseline="0" smtClean="0"/>
              <a:t>of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856B-C32F-4195-AD66-99276A4A2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fact that you can do</a:t>
            </a:r>
            <a:r>
              <a:rPr lang="en-US" baseline="0" dirty="0" smtClean="0"/>
              <a:t> this in a meaningful way is also surprising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856B-C32F-4195-AD66-99276A4A2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the path that’s most efficient for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856B-C32F-4195-AD66-99276A4A2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9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2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4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8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Functors, Comonads, and Digital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Justin Le, Chapman University Schmid College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 1: “Image with Focus”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1792" y="1962510"/>
                <a:ext cx="4077398" cy="770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92" y="1962510"/>
                <a:ext cx="4077398" cy="7700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7898" y="332750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98" y="3327506"/>
                <a:ext cx="35907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3218" y="2761036"/>
                <a:ext cx="4258795" cy="1686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18" y="2761036"/>
                <a:ext cx="4258795" cy="1686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8227" y="4752806"/>
                <a:ext cx="758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27" y="4752806"/>
                <a:ext cx="758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0985" y="4752807"/>
                <a:ext cx="12667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85" y="4752807"/>
                <a:ext cx="126675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8" y="526929"/>
            <a:ext cx="5380729" cy="53807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51230" y="1500996"/>
            <a:ext cx="258793" cy="267419"/>
          </a:xfrm>
          <a:prstGeom prst="rect">
            <a:avLst/>
          </a:prstGeom>
          <a:noFill/>
          <a:ln w="1524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76048" y="4973129"/>
                <a:ext cx="41685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48" y="4973129"/>
                <a:ext cx="4168577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Position-Aware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49" y="1949989"/>
            <a:ext cx="2540579" cy="254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3" y="1949989"/>
            <a:ext cx="2540579" cy="2540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67701" y="2484783"/>
                <a:ext cx="231755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01" y="2484783"/>
                <a:ext cx="2317558" cy="13022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79032" y="3965713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Affine Transformation Matrix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25957" y="3220278"/>
            <a:ext cx="94421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0583" y="2484783"/>
            <a:ext cx="188843" cy="188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10192" y="2484783"/>
            <a:ext cx="188843" cy="1888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85259" y="3220278"/>
            <a:ext cx="94421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843363" y="2676939"/>
            <a:ext cx="590061" cy="23484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56604" y="5130834"/>
            <a:ext cx="858078" cy="858078"/>
          </a:xfrm>
          <a:prstGeom prst="rect">
            <a:avLst/>
          </a:prstGeom>
          <a:solidFill>
            <a:schemeClr val="accent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48338" y="5092086"/>
                <a:ext cx="619605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     →         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38" y="5092086"/>
                <a:ext cx="6196055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0908" y="964096"/>
                <a:ext cx="111216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08" y="964096"/>
                <a:ext cx="1112163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8069" y="4433549"/>
                <a:ext cx="1679178" cy="79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69" y="4433549"/>
                <a:ext cx="1679178" cy="798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99686" y="930169"/>
                <a:ext cx="142898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686" y="930169"/>
                <a:ext cx="1428981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90509" y="4433549"/>
                <a:ext cx="3939412" cy="79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09" y="4433549"/>
                <a:ext cx="3939412" cy="7986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703443" y="2266122"/>
            <a:ext cx="9940" cy="19480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14176" y="1909454"/>
            <a:ext cx="0" cy="25044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63537" y="4842828"/>
            <a:ext cx="2845377" cy="196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27703" y="1313824"/>
            <a:ext cx="5256160" cy="19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88336" y="884857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 Affine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5101" y="44138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 Cokleisli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6989" y="301855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83863" y="2866525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 2: “Local Neighborhood”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1792" y="1962510"/>
                <a:ext cx="2818657" cy="770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400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92" y="1962510"/>
                <a:ext cx="2818657" cy="770083"/>
              </a:xfrm>
              <a:prstGeom prst="rect">
                <a:avLst/>
              </a:prstGeom>
              <a:blipFill rotWithShape="0">
                <a:blip r:embed="rId2"/>
                <a:stretch>
                  <a:fillRect l="-12121" t="-9524" b="-43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7898" y="332750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98" y="3327506"/>
                <a:ext cx="35907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9017" y="2780186"/>
                <a:ext cx="3230692" cy="1686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017" y="2780186"/>
                <a:ext cx="3230692" cy="1686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8227" y="4752806"/>
                <a:ext cx="758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27" y="4752806"/>
                <a:ext cx="75841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10985" y="4752807"/>
                <a:ext cx="13743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85" y="4752807"/>
                <a:ext cx="137435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59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Local/Relative Transformations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49" y="1949989"/>
            <a:ext cx="2540579" cy="2540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53" y="1949989"/>
            <a:ext cx="2540579" cy="2540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8886" y="2650571"/>
                <a:ext cx="24858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86" y="2650571"/>
                <a:ext cx="2485809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79032" y="3965713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Kernel/Convolution Matrix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25957" y="3220278"/>
            <a:ext cx="94421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85259" y="3220278"/>
            <a:ext cx="94421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38169" y="4764819"/>
                <a:ext cx="2045111" cy="12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69" y="4764819"/>
                <a:ext cx="2045111" cy="12654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2739" y="5100647"/>
                <a:ext cx="6139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39" y="5100647"/>
                <a:ext cx="61395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188226" y="5371019"/>
            <a:ext cx="224624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4633" y="5557403"/>
                <a:ext cx="339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633" y="5557403"/>
                <a:ext cx="33983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09935" y="5537786"/>
                <a:ext cx="9557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935" y="5537786"/>
                <a:ext cx="95577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0908" y="964096"/>
                <a:ext cx="111216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08" y="964096"/>
                <a:ext cx="1112163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8069" y="4433549"/>
                <a:ext cx="1608646" cy="79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69" y="4433549"/>
                <a:ext cx="1608646" cy="798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99686" y="930169"/>
                <a:ext cx="14530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686" y="930169"/>
                <a:ext cx="1453026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90509" y="4433549"/>
                <a:ext cx="3851247" cy="79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09" y="4433549"/>
                <a:ext cx="3851247" cy="7986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703443" y="2266122"/>
            <a:ext cx="9940" cy="19480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14176" y="1909454"/>
            <a:ext cx="0" cy="25044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63537" y="4842828"/>
            <a:ext cx="2845377" cy="196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27703" y="1313824"/>
            <a:ext cx="5256160" cy="19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3121" y="914675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Convolve Kernels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5101" y="441386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 Cokleisli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6989" y="301855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83863" y="2866525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38939" y="4526911"/>
            <a:ext cx="4532244" cy="15061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I are Decoded 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7058" y="2446321"/>
                <a:ext cx="3445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58" y="2446321"/>
                <a:ext cx="3445815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47013" y="2366808"/>
                <a:ext cx="460690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13" y="2366808"/>
                <a:ext cx="4606902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11083" y="4526911"/>
                <a:ext cx="4142929" cy="839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083" y="4526911"/>
                <a:ext cx="4142929" cy="839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742873" y="2805851"/>
            <a:ext cx="2004140" cy="9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81730" y="3184985"/>
            <a:ext cx="1468045" cy="12624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9046" y="5366885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Classical image filter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716617" y="3734920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ocus stays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Commutation Abounds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23221" y="2136913"/>
                <a:ext cx="111216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221" y="2136913"/>
                <a:ext cx="1112163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0382" y="5258494"/>
                <a:ext cx="161557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82" y="5258494"/>
                <a:ext cx="1615570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311044" y="2092256"/>
                <a:ext cx="142898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44" y="2092256"/>
                <a:ext cx="1428981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12822" y="5258494"/>
                <a:ext cx="47768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822" y="5258494"/>
                <a:ext cx="4776820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2315817" y="3438939"/>
            <a:ext cx="9939" cy="16200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85850" y="5667773"/>
            <a:ext cx="2845377" cy="196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0016" y="2486641"/>
            <a:ext cx="5684654" cy="196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3035" y="203779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 Cokleisli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7414" y="523880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 Normally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7626" y="4039342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80134" y="4039342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015595" y="3354895"/>
            <a:ext cx="9939" cy="16200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Decoded Neighborhoods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7058" y="2237599"/>
                <a:ext cx="36072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58" y="2237599"/>
                <a:ext cx="3607206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189" y="4914538"/>
                <a:ext cx="42869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9" y="4914538"/>
                <a:ext cx="4286943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872409" y="3160643"/>
            <a:ext cx="8520" cy="16697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2175" y="3714568"/>
                <a:ext cx="235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“Globalization”,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75" y="3714568"/>
                <a:ext cx="235205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8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573740" y="4571495"/>
            <a:ext cx="5293581" cy="14247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45885" y="4571495"/>
                <a:ext cx="4963346" cy="839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85" y="4571495"/>
                <a:ext cx="4963346" cy="8399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7029" y="5408681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Classical image filter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23196" y="5283869"/>
            <a:ext cx="103784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Let’s talk about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46" y="2422723"/>
            <a:ext cx="3154808" cy="3120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6" y="2422723"/>
            <a:ext cx="3091862" cy="30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0951" y="2609562"/>
                <a:ext cx="111216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1" y="2609562"/>
                <a:ext cx="1112163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85877" y="4661697"/>
                <a:ext cx="35950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77" y="4661697"/>
                <a:ext cx="3595087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27405" y="660786"/>
                <a:ext cx="251203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Γ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405" y="660786"/>
                <a:ext cx="2512033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65936" y="2545378"/>
                <a:ext cx="3823611" cy="906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8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36" y="2545378"/>
                <a:ext cx="3823611" cy="9067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2047990" y="1123122"/>
            <a:ext cx="5943071" cy="18557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47990" y="3049873"/>
            <a:ext cx="6112036" cy="31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47989" y="3203678"/>
            <a:ext cx="5943072" cy="1859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983667">
            <a:off x="3905758" y="3859214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Globalize, extend, compose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518678">
            <a:off x="3247021" y="1679119"/>
            <a:ext cx="354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Cokleisli compose, globalize, extend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34021" y="2680541"/>
            <a:ext cx="358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Globalize, </a:t>
            </a:r>
            <a:r>
              <a:rPr lang="en-US" dirty="0" err="1" smtClean="0"/>
              <a:t>cokleisli</a:t>
            </a:r>
            <a:r>
              <a:rPr lang="en-US" dirty="0" smtClean="0"/>
              <a:t> compose, 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9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Extension, Globalization are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Written once: </a:t>
            </a:r>
            <a:r>
              <a:rPr lang="en-US" sz="2800" b="1" dirty="0" smtClean="0"/>
              <a:t>less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Optimize once, </a:t>
            </a:r>
            <a:r>
              <a:rPr lang="en-US" sz="2800" b="1" dirty="0" smtClean="0"/>
              <a:t>unlimited return</a:t>
            </a:r>
            <a:r>
              <a:rPr lang="en-US" sz="2800" dirty="0" smtClean="0"/>
              <a:t> on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Trivially </a:t>
            </a:r>
            <a:r>
              <a:rPr lang="en-US" sz="2800" b="1" dirty="0" smtClean="0"/>
              <a:t>parallelizable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Globalization can handle boundary conditions, low-level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9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27383" y="2385392"/>
            <a:ext cx="6221896" cy="31606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7444" y="2763077"/>
                <a:ext cx="5400709" cy="907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4" y="2763077"/>
                <a:ext cx="5400709" cy="907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2603" y="4177746"/>
                <a:ext cx="3987950" cy="907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03" y="4177746"/>
                <a:ext cx="3987950" cy="907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90427"/>
              </p:ext>
            </p:extLst>
          </p:nvPr>
        </p:nvGraphicFramePr>
        <p:xfrm>
          <a:off x="7224201" y="2372795"/>
          <a:ext cx="4239592" cy="31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78"/>
                <a:gridCol w="3051314"/>
              </a:tblGrid>
              <a:tr h="63464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Application</a:t>
                      </a:r>
                      <a:endParaRPr lang="en-US" sz="3200" dirty="0"/>
                    </a:p>
                  </a:txBody>
                  <a:tcPr anchor="ctr"/>
                </a:tc>
              </a:tr>
              <a:tr h="634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Audio,</a:t>
                      </a:r>
                      <a:r>
                        <a:rPr lang="en-US" sz="2400" baseline="0" dirty="0" smtClean="0"/>
                        <a:t> Time signals</a:t>
                      </a:r>
                      <a:endParaRPr lang="en-US" sz="2400" dirty="0"/>
                    </a:p>
                  </a:txBody>
                  <a:tcPr anchor="ctr"/>
                </a:tc>
              </a:tr>
              <a:tr h="634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Images</a:t>
                      </a:r>
                      <a:endParaRPr lang="en-US" sz="2400" dirty="0"/>
                    </a:p>
                  </a:txBody>
                  <a:tcPr anchor="ctr"/>
                </a:tc>
              </a:tr>
              <a:tr h="634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Video</a:t>
                      </a:r>
                      <a:endParaRPr lang="en-US" sz="2400" dirty="0"/>
                    </a:p>
                  </a:txBody>
                  <a:tcPr anchor="ctr"/>
                </a:tc>
              </a:tr>
              <a:tr h="6346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Difference Equations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Better </a:t>
            </a:r>
            <a:r>
              <a:rPr lang="en-US" sz="3600" b="1" dirty="0" smtClean="0"/>
              <a:t>math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Better </a:t>
            </a:r>
            <a:r>
              <a:rPr lang="en-US" sz="3600" b="1" dirty="0" smtClean="0"/>
              <a:t>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Better </a:t>
            </a:r>
            <a:r>
              <a:rPr lang="en-US" sz="3600" b="1" dirty="0" smtClean="0"/>
              <a:t>development process</a:t>
            </a: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Better </a:t>
            </a:r>
            <a:r>
              <a:rPr lang="en-US" sz="3600" b="1" dirty="0" smtClean="0"/>
              <a:t>world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4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26" y="1845734"/>
            <a:ext cx="7366906" cy="419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1474" y="5977468"/>
            <a:ext cx="152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getglasses.com.au</a:t>
            </a:r>
            <a:endParaRPr lang="en-US" sz="14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960189" y="1958196"/>
            <a:ext cx="1505364" cy="180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346330" y="4998152"/>
            <a:ext cx="5215666" cy="9633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55127" y="2582528"/>
            <a:ext cx="4238446" cy="1695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2860" y="2670128"/>
            <a:ext cx="3751074" cy="2644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Categories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1381" y="2130725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Objects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24799" y="2058838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Morphisms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21275" y="4462664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Composition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74443" y="3108865"/>
                <a:ext cx="57387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43" y="3108865"/>
                <a:ext cx="57387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27324" y="2721717"/>
                <a:ext cx="70852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vi-VN" sz="54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24" y="2721717"/>
                <a:ext cx="708527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12231" y="3937452"/>
                <a:ext cx="67165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vi-VN" sz="54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31" y="3937452"/>
                <a:ext cx="671659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68415" y="46532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(people)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1734" y="38074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(integers)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39048" y="339880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(real numbers)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12479" y="2805320"/>
                <a:ext cx="244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79" y="2805320"/>
                <a:ext cx="244951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55406" y="3561275"/>
                <a:ext cx="2013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406" y="3561275"/>
                <a:ext cx="201318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21275" y="5077415"/>
                <a:ext cx="2803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5" y="5077415"/>
                <a:ext cx="28035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74" r="-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23934" y="5476723"/>
                <a:ext cx="485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𝑟𝑜𝑢𝑛𝑑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</m:d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34" y="5476723"/>
                <a:ext cx="4851264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75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09124" y="1807559"/>
                <a:ext cx="1033937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96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24" y="1807559"/>
                <a:ext cx="1033937" cy="14773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271563" y="305022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Set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43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 animBg="1"/>
      <p:bldP spid="21" grpId="0" animBg="1"/>
      <p:bldP spid="19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Functors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845734"/>
            <a:ext cx="420796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/>
              <a:t>Objects to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/>
              <a:t>Morphisms to Morphisms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3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Ex: Infinite List Functor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3195" y="2013580"/>
                <a:ext cx="3354380" cy="845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5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vi-V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vi-VN" sz="5400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95" y="2013580"/>
                <a:ext cx="3354380" cy="8458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73195" y="2864985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/>
              <a:t>X to infinite lists of things in X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73195" y="440087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/>
              <a:t>92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498785" y="4400878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 smtClean="0"/>
              <a:t>4, 9, 8, 75, -3, ...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26799" y="4999030"/>
                <a:ext cx="5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99" y="4999030"/>
                <a:ext cx="5327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227" r="-12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99702" y="4999030"/>
                <a:ext cx="958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02" y="4999030"/>
                <a:ext cx="9589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732" r="-1082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25461" y="4342592"/>
                <a:ext cx="1342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61" y="4342592"/>
                <a:ext cx="1342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727" r="-409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86568" y="4831202"/>
                <a:ext cx="2619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568" y="4831202"/>
                <a:ext cx="26199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26" r="-348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95223" y="4132053"/>
            <a:ext cx="10498347" cy="1828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Comonads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28631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3600" dirty="0" smtClean="0"/>
                  <a:t>Extract		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6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600" dirty="0" smtClean="0"/>
                  <a:t>Duplicate	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lit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600" dirty="0" smtClean="0"/>
                  <a:t>Laws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3600" dirty="0" smtClean="0"/>
                  <a:t>, etc.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286319"/>
              </a:xfrm>
              <a:blipFill rotWithShape="0">
                <a:blip r:embed="rId2"/>
                <a:stretch>
                  <a:fillRect l="-2788" t="-6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872" y="5124085"/>
                <a:ext cx="44645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[4, 9, 8, 75, −3..]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5124085"/>
                <a:ext cx="446455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3088" y="5124085"/>
                <a:ext cx="49023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[4, 9, 8, 75, −3..]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88" y="5124085"/>
                <a:ext cx="490236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14468" y="4192436"/>
            <a:ext cx="420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Infinite List Functor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52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120887" y="3846444"/>
            <a:ext cx="5695122" cy="1997765"/>
          </a:xfrm>
          <a:prstGeom prst="round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Cokleisli Arrows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2781" y="2385204"/>
                <a:ext cx="380136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81" y="2385204"/>
                <a:ext cx="3801362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3514" y="2375265"/>
                <a:ext cx="37986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514" y="2375265"/>
                <a:ext cx="3798669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4631" y="4076359"/>
                <a:ext cx="472821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31" y="4076359"/>
                <a:ext cx="4728217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1067" y="4977442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Comonads only!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11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69184" y="2417645"/>
                <a:ext cx="380136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84" y="2417645"/>
                <a:ext cx="3801362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1531" y="4154118"/>
                <a:ext cx="491666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31" y="4154118"/>
                <a:ext cx="4916667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444</Words>
  <Application>Microsoft Office PowerPoint</Application>
  <PresentationFormat>Widescreen</PresentationFormat>
  <Paragraphs>150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Retrospect</vt:lpstr>
      <vt:lpstr>Functors, Comonads, and Digital Image Processing</vt:lpstr>
      <vt:lpstr>Let’s talk about Filters</vt:lpstr>
      <vt:lpstr>The problem with filters</vt:lpstr>
      <vt:lpstr>Categories</vt:lpstr>
      <vt:lpstr>Functors</vt:lpstr>
      <vt:lpstr>Ex: Infinite List Functor</vt:lpstr>
      <vt:lpstr>Comonads</vt:lpstr>
      <vt:lpstr>Cokleisli Arrows</vt:lpstr>
      <vt:lpstr>Extension</vt:lpstr>
      <vt:lpstr>Functor 1: “Image with Focus”</vt:lpstr>
      <vt:lpstr>PowerPoint Presentation</vt:lpstr>
      <vt:lpstr>Position-Aware Transformation</vt:lpstr>
      <vt:lpstr>PowerPoint Presentation</vt:lpstr>
      <vt:lpstr>Functor 2: “Local Neighborhood”</vt:lpstr>
      <vt:lpstr>Local/Relative Transformations</vt:lpstr>
      <vt:lpstr>PowerPoint Presentation</vt:lpstr>
      <vt:lpstr>Extensions of I are Decoded Filters</vt:lpstr>
      <vt:lpstr>Commutation Abounds</vt:lpstr>
      <vt:lpstr>Decoded Neighborhoods</vt:lpstr>
      <vt:lpstr>PowerPoint Presentation</vt:lpstr>
      <vt:lpstr>Extension, Globalization are Cheap</vt:lpstr>
      <vt:lpstr>Generalization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Functors, Comonads, and Digital Image Processing</dc:title>
  <dc:creator>justin le</dc:creator>
  <cp:lastModifiedBy>justin le</cp:lastModifiedBy>
  <cp:revision>35</cp:revision>
  <dcterms:created xsi:type="dcterms:W3CDTF">2015-05-13T10:00:31Z</dcterms:created>
  <dcterms:modified xsi:type="dcterms:W3CDTF">2015-05-14T04:04:32Z</dcterms:modified>
</cp:coreProperties>
</file>