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90" r:id="rId13"/>
    <p:sldId id="272" r:id="rId14"/>
    <p:sldId id="273" r:id="rId15"/>
    <p:sldId id="276" r:id="rId16"/>
    <p:sldId id="274" r:id="rId17"/>
    <p:sldId id="280" r:id="rId18"/>
    <p:sldId id="281" r:id="rId19"/>
    <p:sldId id="279" r:id="rId20"/>
    <p:sldId id="277" r:id="rId21"/>
    <p:sldId id="289" r:id="rId22"/>
    <p:sldId id="278" r:id="rId23"/>
    <p:sldId id="282" r:id="rId24"/>
    <p:sldId id="286" r:id="rId25"/>
    <p:sldId id="271" r:id="rId26"/>
    <p:sldId id="283" r:id="rId27"/>
    <p:sldId id="285" r:id="rId28"/>
    <p:sldId id="284" r:id="rId29"/>
    <p:sldId id="288" r:id="rId30"/>
    <p:sldId id="287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726" y="5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5"/>
    </p:cViewPr>
  </p:sorterViewPr>
  <p:notesViewPr>
    <p:cSldViewPr snapToGrid="0">
      <p:cViewPr varScale="1">
        <p:scale>
          <a:sx n="53" d="100"/>
          <a:sy n="53" d="100"/>
        </p:scale>
        <p:origin x="26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insights????  Ways we think about image processing???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9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They’re local filters!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3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remember, all of these have multiple implementations!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3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Consumer-facing filters,</a:t>
            </a:r>
            <a:r>
              <a:rPr lang="en-US" baseline="0" dirty="0" smtClean="0"/>
              <a:t> but we know real filters are compositions of smaller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4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</a:t>
            </a:r>
            <a:r>
              <a:rPr lang="en-US" baseline="0" dirty="0" smtClean="0"/>
              <a:t> the most influential articles I’ve read!  </a:t>
            </a:r>
            <a:r>
              <a:rPr lang="en-US" dirty="0" smtClean="0"/>
              <a:t>FDD is my name, not Gabriel’s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created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5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 Monads!  Just kidding.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0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often don’t use the </a:t>
            </a:r>
            <a:r>
              <a:rPr lang="en-US" baseline="0" dirty="0" err="1" smtClean="0"/>
              <a:t>Comonad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typeclass</a:t>
            </a:r>
            <a:r>
              <a:rPr lang="en-US" baseline="0" dirty="0" smtClean="0"/>
              <a:t>, and instead use specific concrete functions and utilize the math for reassurances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Particularly powerful</a:t>
            </a:r>
            <a:r>
              <a:rPr lang="en-US" baseline="0" dirty="0" smtClean="0"/>
              <a:t> if extend and =&lt;= have different performance and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0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nice representation of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5/27/2016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transition spd="med">
    <p:pull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le.i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stks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jle.im/entry/inside-my-world-ode-to-functor-and-mona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aspervdj.be/posts/2014-11-27-comonads-image-processing.html" TargetMode="External"/><Relationship Id="rId2" Type="http://schemas.openxmlformats.org/officeDocument/2006/relationships/hyperlink" Target="http://hub.darcs.net/ertes/articles/browse/media-processing.lh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stksg/lambdaconf-2016-usa/tree/master/Functors%2C%20Comonads%2C%20and%20Digital%20Image%20Process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://www.haskellforall.com/2012/09/the-functor-design-pattern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Functors</a:t>
            </a:r>
            <a:r>
              <a:rPr lang="en-US" dirty="0" smtClean="0"/>
              <a:t>, Comonads, and Digital Image Processing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Lambdaconf</a:t>
            </a:r>
            <a:r>
              <a:rPr lang="en-US" dirty="0" smtClean="0"/>
              <a:t> 2016, Boulder </a:t>
            </a:r>
            <a:r>
              <a:rPr lang="en-US" dirty="0" smtClean="0"/>
              <a:t>Colorado, Justin </a:t>
            </a:r>
            <a:r>
              <a:rPr lang="en-US" dirty="0" smtClean="0"/>
              <a:t>Le (</a:t>
            </a:r>
            <a:r>
              <a:rPr lang="en-US" dirty="0" smtClean="0">
                <a:hlinkClick r:id="rId3"/>
              </a:rPr>
              <a:t>http://jle.im</a:t>
            </a:r>
            <a:r>
              <a:rPr lang="en-US" dirty="0" smtClean="0"/>
              <a:t>) (</a:t>
            </a:r>
            <a:r>
              <a:rPr lang="en-US" dirty="0" smtClean="0">
                <a:hlinkClick r:id="rId4"/>
              </a:rPr>
              <a:t>github.com/</a:t>
            </a:r>
            <a:r>
              <a:rPr lang="en-US" dirty="0" err="1" smtClean="0">
                <a:hlinkClick r:id="rId4"/>
              </a:rPr>
              <a:t>mstksg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p:transition spd="med" advTm="36213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58129" y="4768947"/>
            <a:ext cx="3677487" cy="1026942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41246" y="677593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f, g </a:t>
            </a:r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a -&gt;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7146" y="2654106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Lucida Console" panose="020B0609040504020204" pitchFamily="49" charset="0"/>
              </a:rPr>
              <a:t>fmap</a:t>
            </a:r>
            <a:r>
              <a:rPr lang="en-US" sz="3600" dirty="0" smtClean="0">
                <a:latin typeface="Lucida Console" panose="020B0609040504020204" pitchFamily="49" charset="0"/>
              </a:rPr>
              <a:t> f, </a:t>
            </a:r>
            <a:r>
              <a:rPr lang="en-US" sz="3600" dirty="0" err="1" smtClean="0">
                <a:latin typeface="Lucida Console" panose="020B0609040504020204" pitchFamily="49" charset="0"/>
              </a:rPr>
              <a:t>fmap</a:t>
            </a:r>
            <a:r>
              <a:rPr lang="en-US" sz="3600" dirty="0" smtClean="0">
                <a:latin typeface="Lucida Console" panose="020B0609040504020204" pitchFamily="49" charset="0"/>
              </a:rPr>
              <a:t> g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7685" y="4949482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Lucida Console" panose="020B0609040504020204" pitchFamily="49" charset="0"/>
              </a:rPr>
              <a:t>fmap</a:t>
            </a:r>
            <a:r>
              <a:rPr lang="en-US" sz="3600" dirty="0" smtClean="0">
                <a:latin typeface="Lucida Console" panose="020B0609040504020204" pitchFamily="49" charset="0"/>
              </a:rPr>
              <a:t> f . </a:t>
            </a:r>
            <a:r>
              <a:rPr lang="en-US" sz="3600" dirty="0" err="1" smtClean="0">
                <a:latin typeface="Lucida Console" panose="020B0609040504020204" pitchFamily="49" charset="0"/>
              </a:rPr>
              <a:t>fmap</a:t>
            </a:r>
            <a:r>
              <a:rPr lang="en-US" sz="3600" dirty="0" smtClean="0">
                <a:latin typeface="Lucida Console" panose="020B0609040504020204" pitchFamily="49" charset="0"/>
              </a:rPr>
              <a:t> g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9186" y="2654106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 . g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2957" y="4949481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Lucida Console" panose="020B0609040504020204" pitchFamily="49" charset="0"/>
              </a:rPr>
              <a:t>fmap</a:t>
            </a:r>
            <a:r>
              <a:rPr lang="en-US" sz="3600" dirty="0" smtClean="0">
                <a:latin typeface="Lucida Console" panose="020B0609040504020204" pitchFamily="49" charset="0"/>
              </a:rPr>
              <a:t> (f . g)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02095" y="1505243"/>
            <a:ext cx="1434905" cy="104100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351579" y="3373901"/>
            <a:ext cx="4630" cy="139504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8825" y="3373900"/>
            <a:ext cx="4630" cy="139504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37356" y="1488045"/>
            <a:ext cx="1434905" cy="1041009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536595">
            <a:off x="3408445" y="16816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8034370" y="37496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186512">
            <a:off x="6592186" y="16676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fmap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118393" y="37834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fmap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121" y="5906020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f a -&gt; f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8811"/>
      </p:ext>
    </p:extLst>
  </p:cSld>
  <p:clrMapOvr>
    <a:masterClrMapping/>
  </p:clrMapOvr>
  <p:transition spd="med" advTm="2651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/>
      <p:bldP spid="6" grpId="0"/>
      <p:bldP spid="7" grpId="0"/>
      <p:bldP spid="8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Search for Better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78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With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4874" y="1716258"/>
            <a:ext cx="5311726" cy="40749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Store an image </a:t>
            </a:r>
            <a:r>
              <a:rPr lang="en-US" i="1" dirty="0" smtClean="0"/>
              <a:t>with</a:t>
            </a:r>
            <a:r>
              <a:rPr lang="en-US" dirty="0" smtClean="0"/>
              <a:t> a “focused” index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data Focused a = F [a] </a:t>
            </a:r>
            <a:r>
              <a:rPr lang="en-US" dirty="0" err="1" smtClean="0">
                <a:latin typeface="Lucida Console" panose="020B0609040504020204" pitchFamily="49" charset="0"/>
              </a:rPr>
              <a:t>Coord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toFocused</a:t>
            </a:r>
            <a:r>
              <a:rPr lang="en-US" dirty="0" smtClean="0">
                <a:latin typeface="Lucida Console" panose="020B0609040504020204" pitchFamily="49" charset="0"/>
              </a:rPr>
              <a:t> :: [a] -&gt; Focused a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toFocused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= 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0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fromFocused</a:t>
            </a:r>
            <a:r>
              <a:rPr lang="en-US" dirty="0" smtClean="0">
                <a:latin typeface="Lucida Console" panose="020B0609040504020204" pitchFamily="49" charset="0"/>
              </a:rPr>
              <a:t> :: Focused a -&gt; [a]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fromFocused</a:t>
            </a:r>
            <a:r>
              <a:rPr lang="en-US" dirty="0" smtClean="0">
                <a:latin typeface="Lucida Console" panose="020B0609040504020204" pitchFamily="49" charset="0"/>
              </a:rPr>
              <a:t> (F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_) =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extract :: Focused a -&gt; a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extract (F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c) =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!! c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instance Functor Focused where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f (F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c)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= F (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) c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1677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33369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5061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36753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88445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40137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91829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43521" y="207498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81677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33369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85061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36753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88445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40137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91829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43521" y="2423479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81677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33369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85061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36753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88445" y="2778688"/>
            <a:ext cx="351692" cy="35169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40137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91829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43521" y="2778688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81677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33369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85061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36753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88445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40137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91829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43521" y="3130380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81677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33369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385061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736753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088445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40137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791829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43521" y="3482072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81677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033369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85061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36753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088445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40137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791829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3521" y="3830566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81677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033369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385061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36753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440137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791829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43521" y="4185775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681677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33369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85061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736753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088445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440137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791829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43521" y="4537467"/>
            <a:ext cx="351692" cy="3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93"/>
      </p:ext>
    </p:extLst>
  </p:cSld>
  <p:clrMapOvr>
    <a:masterClrMapping/>
  </p:clrMapOvr>
  <p:transition spd="med" advTm="4017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Arrows as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Focused a -&gt; b</a:t>
            </a:r>
          </a:p>
          <a:p>
            <a:pPr lvl="1"/>
            <a:r>
              <a:rPr lang="en-US" dirty="0" smtClean="0">
                <a:latin typeface="+mj-lt"/>
              </a:rPr>
              <a:t>“Specify the new pixel value at that location”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(Focused a -&gt; b) -&gt; (Focused a -&gt; [b])</a:t>
            </a:r>
          </a:p>
          <a:p>
            <a:pPr lvl="1"/>
            <a:r>
              <a:rPr lang="en-US" dirty="0" smtClean="0">
                <a:latin typeface="+mj-lt"/>
              </a:rPr>
              <a:t>“From a specification of a new pixel value at a given location, create a whole new image”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extendOut</a:t>
            </a:r>
            <a:r>
              <a:rPr lang="en-US" dirty="0" smtClean="0">
                <a:latin typeface="Lucida Console" panose="020B0609040504020204" pitchFamily="49" charset="0"/>
              </a:rPr>
              <a:t> :: (Focused a -&gt; b) -&gt; (Focused a -&gt; [b])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extendOut</a:t>
            </a:r>
            <a:r>
              <a:rPr lang="en-US" dirty="0" smtClean="0">
                <a:latin typeface="Lucida Console" panose="020B0609040504020204" pitchFamily="49" charset="0"/>
              </a:rPr>
              <a:t> f (F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) =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(\d -&gt; f (F </a:t>
            </a:r>
            <a:r>
              <a:rPr lang="en-US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xs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d))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allCoords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extend :: (Focused a -&gt; b) -&gt; (Focused a -&gt; Focused b)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extend f </a:t>
            </a:r>
            <a:r>
              <a:rPr lang="en-US" dirty="0" err="1" smtClean="0">
                <a:latin typeface="Lucida Console" panose="020B0609040504020204" pitchFamily="49" charset="0"/>
              </a:rPr>
              <a:t>foc</a:t>
            </a:r>
            <a:r>
              <a:rPr lang="en-US" dirty="0" smtClean="0">
                <a:latin typeface="Lucida Console" panose="020B0609040504020204" pitchFamily="49" charset="0"/>
              </a:rPr>
              <a:t>@(F _ c) = F (</a:t>
            </a:r>
            <a:r>
              <a:rPr lang="en-US" dirty="0" err="1" smtClean="0">
                <a:latin typeface="Lucida Console" panose="020B0609040504020204" pitchFamily="49" charset="0"/>
              </a:rPr>
              <a:t>extendOut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foc</a:t>
            </a:r>
            <a:r>
              <a:rPr lang="en-US" dirty="0" smtClean="0">
                <a:latin typeface="Lucida Console" panose="020B0609040504020204" pitchFamily="49" charset="0"/>
              </a:rPr>
              <a:t>) c</a:t>
            </a:r>
          </a:p>
        </p:txBody>
      </p:sp>
    </p:spTree>
    <p:extLst>
      <p:ext uri="{BB962C8B-B14F-4D97-AF65-F5344CB8AC3E}">
        <p14:creationId xmlns:p14="http://schemas.microsoft.com/office/powerpoint/2010/main" val="24352456"/>
      </p:ext>
    </p:extLst>
  </p:cSld>
  <p:clrMapOvr>
    <a:masterClrMapping/>
  </p:clrMapOvr>
  <p:transition spd="med" advTm="6065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(Focused b -&gt; c) -&gt; (Focused a -&gt; b) -&gt; (Focused a -&gt; c)</a:t>
            </a:r>
          </a:p>
          <a:p>
            <a:pPr lvl="1"/>
            <a:r>
              <a:rPr lang="en-US" dirty="0" smtClean="0">
                <a:latin typeface="+mj-lt"/>
              </a:rPr>
              <a:t>Sequencing two “</a:t>
            </a:r>
            <a:r>
              <a:rPr lang="en-US" dirty="0" smtClean="0">
                <a:latin typeface="Lucida Console" panose="020B0609040504020204" pitchFamily="49" charset="0"/>
              </a:rPr>
              <a:t>Focused a -&gt; </a:t>
            </a:r>
            <a:r>
              <a:rPr lang="en-US" dirty="0" err="1" smtClean="0">
                <a:latin typeface="Lucida Console" panose="020B0609040504020204" pitchFamily="49" charset="0"/>
              </a:rPr>
              <a:t>b</a:t>
            </a:r>
            <a:r>
              <a:rPr lang="en-US" dirty="0" err="1" smtClean="0">
                <a:latin typeface="+mj-lt"/>
              </a:rPr>
              <a:t>”s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(=&lt;=)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(Focused b -&gt; c)</a:t>
            </a:r>
            <a:b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</a:b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     -&gt; (Focused a -&gt; b)</a:t>
            </a:r>
            <a:b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</a:b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     -&gt; (Focused a -&gt; c)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(=&lt;=) f g = \x -&gt; let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y :: Focused b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   y = extend g x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in  f y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i="1" dirty="0" smtClean="0">
                <a:latin typeface="+mj-lt"/>
              </a:rPr>
              <a:t>(potentially inefficient)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1095164"/>
      </p:ext>
    </p:extLst>
  </p:cSld>
  <p:clrMapOvr>
    <a:masterClrMapping/>
  </p:clrMapOvr>
  <p:transition spd="med" advTm="28264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éjà vu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extract :: Focused a -&gt; a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extend  :: (Focused a -&gt; b) -&gt; (Focused a -&gt; Focused b)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(=&lt;=)   :: (Focused b -&gt; c) -&gt; (Focused a -&gt; b)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         -&gt; (Focused a -&gt; c)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extract ::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w a -&gt; a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extend  ::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w a -&gt; b</a:t>
            </a:r>
            <a:r>
              <a:rPr lang="en-US" dirty="0" smtClean="0">
                <a:latin typeface="Lucida Console" panose="020B0609040504020204" pitchFamily="49" charset="0"/>
              </a:rPr>
              <a:t>) -&gt; (w a -&gt; w b)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(=&lt;=)   :: (w b -&gt; c) -&gt;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w a -&gt; b  </a:t>
            </a:r>
            <a:r>
              <a:rPr lang="en-US" dirty="0" smtClean="0">
                <a:latin typeface="Lucida Console" panose="020B0609040504020204" pitchFamily="49" charset="0"/>
              </a:rPr>
              <a:t>) -&gt;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w a -&gt; c  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return  ::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a -&gt; m a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(=&lt;&lt;)   ::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a -&gt; m b</a:t>
            </a:r>
            <a:r>
              <a:rPr lang="en-US" dirty="0" smtClean="0">
                <a:latin typeface="Lucida Console" panose="020B0609040504020204" pitchFamily="49" charset="0"/>
              </a:rPr>
              <a:t>) -&gt; (m a -&gt; m b)  -- aka “bind”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(&lt;=&lt;)   ::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b -&gt; m c</a:t>
            </a:r>
            <a:r>
              <a:rPr lang="en-US" dirty="0" smtClean="0">
                <a:latin typeface="Lucida Console" panose="020B0609040504020204" pitchFamily="49" charset="0"/>
              </a:rPr>
              <a:t>) -&gt;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a   -&gt; m b</a:t>
            </a:r>
            <a:r>
              <a:rPr lang="en-US" dirty="0" smtClean="0">
                <a:latin typeface="Lucida Console" panose="020B0609040504020204" pitchFamily="49" charset="0"/>
              </a:rPr>
              <a:t>) -&gt; (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a   -&gt; m c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405224"/>
      </p:ext>
    </p:extLst>
  </p:cSld>
  <p:clrMapOvr>
    <a:masterClrMapping/>
  </p:clrMapOvr>
  <p:transition spd="med" advTm="7655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Anti-Monads</a:t>
            </a:r>
            <a:endParaRPr lang="en-US" dirty="0"/>
          </a:p>
        </p:txBody>
      </p:sp>
      <p:pic>
        <p:nvPicPr>
          <p:cNvPr id="1026" name="Picture 2" descr="http://vignette3.wikia.nocookie.net/memoryalpha/images/a/a7/Spock_(mirror).jpg/revision/latest?cb=20090220220251&amp;path-prefix=e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39" y="1981200"/>
            <a:ext cx="509992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20"/>
          <p:cNvSpPr txBox="1"/>
          <p:nvPr/>
        </p:nvSpPr>
        <p:spPr>
          <a:xfrm>
            <a:off x="7490130" y="5791200"/>
            <a:ext cx="1155830" cy="334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u="none" strike="noStrike" cap="none" dirty="0" smtClean="0">
                <a:solidFill>
                  <a:schemeClr val="dk1"/>
                </a:solidFill>
                <a:latin typeface="Lucida Console" panose="020B0609040504020204" pitchFamily="49" charset="0"/>
                <a:ea typeface="Calibri"/>
                <a:cs typeface="Calibri"/>
                <a:sym typeface="Calibri"/>
              </a:rPr>
              <a:t>Star Trek</a:t>
            </a:r>
            <a:endParaRPr lang="vi-VN" sz="1400" b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043991"/>
      </p:ext>
    </p:extLst>
  </p:cSld>
  <p:clrMapOvr>
    <a:masterClrMapping/>
  </p:clrMapOvr>
  <p:transition spd="med" advTm="5738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class Functor w =&gt; </a:t>
            </a:r>
            <a:r>
              <a:rPr lang="en-US" dirty="0" err="1" smtClean="0">
                <a:latin typeface="Lucida Console" panose="020B0609040504020204" pitchFamily="49" charset="0"/>
              </a:rPr>
              <a:t>Comonad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w</a:t>
            </a:r>
            <a:r>
              <a:rPr lang="en-US" dirty="0" smtClean="0">
                <a:latin typeface="Lucida Console" panose="020B0609040504020204" pitchFamily="49" charset="0"/>
              </a:rPr>
              <a:t> where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extract :: w a -&gt; a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extend  :: (w a -&gt; b) -&gt; (w a -&gt; w b)</a:t>
            </a:r>
          </a:p>
          <a:p>
            <a:r>
              <a:rPr lang="en-US" dirty="0" smtClean="0">
                <a:latin typeface="+mj-lt"/>
              </a:rPr>
              <a:t>“</a:t>
            </a:r>
            <a:r>
              <a:rPr lang="en-US" dirty="0">
                <a:solidFill>
                  <a:srgbClr val="222222"/>
                </a:solidFill>
                <a:latin typeface="PT Sans"/>
              </a:rPr>
              <a:t>I</a:t>
            </a:r>
            <a:r>
              <a:rPr lang="en-US" dirty="0" smtClean="0">
                <a:solidFill>
                  <a:srgbClr val="222222"/>
                </a:solidFill>
                <a:latin typeface="PT Sans"/>
              </a:rPr>
              <a:t>t </a:t>
            </a:r>
            <a:r>
              <a:rPr lang="en-US" dirty="0">
                <a:solidFill>
                  <a:srgbClr val="222222"/>
                </a:solidFill>
                <a:latin typeface="PT Sans"/>
              </a:rPr>
              <a:t>is well known that </a:t>
            </a:r>
            <a:r>
              <a:rPr lang="en-US" i="1" dirty="0">
                <a:solidFill>
                  <a:srgbClr val="222222"/>
                </a:solidFill>
                <a:latin typeface="PT Sans"/>
              </a:rPr>
              <a:t>effects</a:t>
            </a:r>
            <a:r>
              <a:rPr lang="en-US" dirty="0">
                <a:solidFill>
                  <a:srgbClr val="222222"/>
                </a:solidFill>
                <a:latin typeface="PT Sans"/>
              </a:rPr>
              <a:t> correspond to </a:t>
            </a:r>
            <a:r>
              <a:rPr lang="en-US" i="1" dirty="0" smtClean="0">
                <a:solidFill>
                  <a:srgbClr val="222222"/>
                </a:solidFill>
                <a:latin typeface="PT Sans"/>
              </a:rPr>
              <a:t>monads …</a:t>
            </a:r>
            <a:r>
              <a:rPr lang="en-US" dirty="0" smtClean="0">
                <a:solidFill>
                  <a:srgbClr val="222222"/>
                </a:solidFill>
                <a:latin typeface="PT Sans"/>
              </a:rPr>
              <a:t> quite </a:t>
            </a:r>
            <a:r>
              <a:rPr lang="en-US" dirty="0">
                <a:solidFill>
                  <a:srgbClr val="222222"/>
                </a:solidFill>
                <a:latin typeface="PT Sans"/>
              </a:rPr>
              <a:t>interestingly, </a:t>
            </a:r>
            <a:r>
              <a:rPr lang="en-US" i="1" dirty="0" err="1">
                <a:solidFill>
                  <a:srgbClr val="222222"/>
                </a:solidFill>
                <a:latin typeface="PT Sans"/>
              </a:rPr>
              <a:t>coeffects</a:t>
            </a:r>
            <a:r>
              <a:rPr lang="en-US" dirty="0">
                <a:solidFill>
                  <a:srgbClr val="222222"/>
                </a:solidFill>
                <a:latin typeface="PT Sans"/>
              </a:rPr>
              <a:t> correspond to the dual concept called </a:t>
            </a:r>
            <a:r>
              <a:rPr lang="en-US" i="1" dirty="0" err="1" smtClean="0">
                <a:solidFill>
                  <a:srgbClr val="222222"/>
                </a:solidFill>
                <a:latin typeface="PT Sans"/>
              </a:rPr>
              <a:t>comonads</a:t>
            </a:r>
            <a:r>
              <a:rPr lang="en-US" dirty="0" smtClean="0">
                <a:solidFill>
                  <a:srgbClr val="222222"/>
                </a:solidFill>
                <a:latin typeface="PT Sans"/>
              </a:rPr>
              <a:t>”</a:t>
            </a:r>
            <a:br>
              <a:rPr lang="en-US" dirty="0" smtClean="0">
                <a:solidFill>
                  <a:srgbClr val="222222"/>
                </a:solidFill>
                <a:latin typeface="PT Sans"/>
              </a:rPr>
            </a:br>
            <a:r>
              <a:rPr lang="en-US" i="1" dirty="0" smtClean="0">
                <a:solidFill>
                  <a:srgbClr val="222222"/>
                </a:solidFill>
                <a:latin typeface="PT Sans"/>
              </a:rPr>
              <a:t>(Tomas </a:t>
            </a:r>
            <a:r>
              <a:rPr lang="en-US" i="1" dirty="0" err="1" smtClean="0">
                <a:solidFill>
                  <a:srgbClr val="222222"/>
                </a:solidFill>
                <a:latin typeface="PT Sans"/>
              </a:rPr>
              <a:t>Petricek</a:t>
            </a:r>
            <a:r>
              <a:rPr lang="en-US" i="1" dirty="0" smtClean="0">
                <a:solidFill>
                  <a:srgbClr val="222222"/>
                </a:solidFill>
                <a:latin typeface="PT Sans"/>
              </a:rPr>
              <a:t>)</a:t>
            </a:r>
            <a:endParaRPr lang="en-US" i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extract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From </a:t>
            </a:r>
            <a:r>
              <a:rPr lang="en-US" i="1" dirty="0" smtClean="0">
                <a:latin typeface="+mj-lt"/>
              </a:rPr>
              <a:t>this context</a:t>
            </a:r>
            <a:r>
              <a:rPr lang="en-US" dirty="0" smtClean="0">
                <a:latin typeface="+mj-lt"/>
              </a:rPr>
              <a:t>, yield a value.</a:t>
            </a:r>
          </a:p>
          <a:p>
            <a:r>
              <a:rPr lang="en-US" b="1" dirty="0">
                <a:latin typeface="+mj-lt"/>
              </a:rPr>
              <a:t>e</a:t>
            </a:r>
            <a:r>
              <a:rPr lang="en-US" b="1" dirty="0" smtClean="0">
                <a:latin typeface="+mj-lt"/>
              </a:rPr>
              <a:t>xtend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Take your fancy (</a:t>
            </a:r>
            <a:r>
              <a:rPr lang="en-US" dirty="0" smtClean="0">
                <a:latin typeface="Lucida Console" panose="020B0609040504020204" pitchFamily="49" charset="0"/>
              </a:rPr>
              <a:t>w a -&gt; b</a:t>
            </a:r>
            <a:r>
              <a:rPr lang="en-US" dirty="0" smtClean="0">
                <a:latin typeface="+mj-lt"/>
              </a:rPr>
              <a:t>) jargon and bring it back into the real world like everyone else</a:t>
            </a:r>
          </a:p>
          <a:p>
            <a:pPr lvl="1"/>
            <a:r>
              <a:rPr lang="en-US" dirty="0" smtClean="0">
                <a:latin typeface="+mj-lt"/>
              </a:rPr>
              <a:t>Turned our </a:t>
            </a:r>
            <a:r>
              <a:rPr lang="en-US" dirty="0" err="1" smtClean="0">
                <a:latin typeface="+mj-lt"/>
              </a:rPr>
              <a:t>Comonadic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CoKleisli</a:t>
            </a:r>
            <a:r>
              <a:rPr lang="en-US" dirty="0" smtClean="0">
                <a:latin typeface="+mj-lt"/>
              </a:rPr>
              <a:t> </a:t>
            </a:r>
            <a:r>
              <a:rPr lang="en-US" strike="sngStrike" dirty="0" err="1" smtClean="0">
                <a:latin typeface="+mj-lt"/>
              </a:rPr>
              <a:t>Co</a:t>
            </a:r>
            <a:r>
              <a:rPr lang="en-US" dirty="0" err="1" smtClean="0">
                <a:latin typeface="+mj-lt"/>
              </a:rPr>
              <a:t>filter</a:t>
            </a:r>
            <a:r>
              <a:rPr lang="en-US" dirty="0" smtClean="0">
                <a:latin typeface="+mj-lt"/>
              </a:rPr>
              <a:t> back into a “normal” traditional filter.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090062"/>
      </p:ext>
    </p:extLst>
  </p:cSld>
  <p:clrMapOvr>
    <a:masterClrMapping/>
  </p:clrMapOvr>
  <p:transition spd="med" advTm="7310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Monads?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34727"/>
      </p:ext>
    </p:extLst>
  </p:cSld>
  <p:clrMapOvr>
    <a:masterClrMapping/>
  </p:clrMapOvr>
  <p:transition spd="med" advTm="5341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 Math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0569" y="1990578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f, g </a:t>
            </a:r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a -&gt; m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0692" y="3331698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 &lt;=&lt;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6262" y="4647026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bind (f &lt;=&lt; g)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2672" y="3331698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bind f, bind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3094" y="4647025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bind f . </a:t>
            </a:r>
            <a:r>
              <a:rPr lang="en-US" sz="3600" dirty="0">
                <a:latin typeface="Lucida Console" panose="020B0609040504020204" pitchFamily="49" charset="0"/>
              </a:rPr>
              <a:t>b</a:t>
            </a:r>
            <a:r>
              <a:rPr lang="en-US" sz="3600" dirty="0" smtClean="0">
                <a:latin typeface="Lucida Console" panose="020B0609040504020204" pitchFamily="49" charset="0"/>
              </a:rPr>
              <a:t>ind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8952" y="5465457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m a -&gt; m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34518" y="2708582"/>
            <a:ext cx="1427150" cy="7036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96128" y="2708582"/>
            <a:ext cx="1427150" cy="70360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3209254" y="3978029"/>
            <a:ext cx="1799" cy="66899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17462" y="3978028"/>
            <a:ext cx="1799" cy="66899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851"/>
      </p:ext>
    </p:extLst>
  </p:cSld>
  <p:clrMapOvr>
    <a:masterClrMapping/>
  </p:clrMapOvr>
  <p:transition spd="med" advTm="42704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119"/>
          <p:cNvPicPr preferRelativeResize="0">
            <a:picLocks noGrp="1"/>
          </p:cNvPicPr>
          <p:nvPr>
            <p:ph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7797" y="247933"/>
            <a:ext cx="11034215" cy="62902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20"/>
          <p:cNvSpPr txBox="1"/>
          <p:nvPr/>
        </p:nvSpPr>
        <p:spPr>
          <a:xfrm>
            <a:off x="9720419" y="6538222"/>
            <a:ext cx="2014642" cy="282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u="none" strike="noStrike" cap="none" dirty="0" smtClean="0">
                <a:solidFill>
                  <a:schemeClr val="dk1"/>
                </a:solidFill>
                <a:latin typeface="Lucida Console" panose="020B0609040504020204" pitchFamily="49" charset="0"/>
                <a:ea typeface="Calibri"/>
                <a:cs typeface="Calibri"/>
                <a:sym typeface="Calibri"/>
              </a:rPr>
              <a:t>getglasses.com.au</a:t>
            </a:r>
            <a:endParaRPr lang="vi-VN" sz="1400" b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6277304"/>
      </p:ext>
    </p:extLst>
  </p:cSld>
  <p:clrMapOvr>
    <a:masterClrMapping/>
  </p:clrMapOvr>
  <p:transition spd="med" advTm="9935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Comonads?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95368"/>
      </p:ext>
    </p:extLst>
  </p:cSld>
  <p:clrMapOvr>
    <a:masterClrMapping/>
  </p:clrMapOvr>
  <p:transition spd="med" advTm="5341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 Math (Part </a:t>
            </a:r>
            <a:r>
              <a:rPr lang="en-US" dirty="0" err="1" smtClean="0"/>
              <a:t>Deux</a:t>
            </a:r>
            <a:r>
              <a:rPr lang="en-US" dirty="0" smtClean="0"/>
              <a:t>: Comonads)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0569" y="1990578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f, g </a:t>
            </a:r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w a -&gt;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0692" y="3331698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f =&lt;=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904" y="4647026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extend (f =&lt;= g)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2932" y="3331698"/>
            <a:ext cx="520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extend f, extend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4455" y="4647025"/>
            <a:ext cx="5484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Lucida Console" panose="020B0609040504020204" pitchFamily="49" charset="0"/>
              </a:rPr>
              <a:t>extend f . </a:t>
            </a:r>
            <a:r>
              <a:rPr lang="en-US" sz="3600" dirty="0">
                <a:latin typeface="Lucida Console" panose="020B0609040504020204" pitchFamily="49" charset="0"/>
              </a:rPr>
              <a:t>e</a:t>
            </a:r>
            <a:r>
              <a:rPr lang="en-US" sz="3600" dirty="0" smtClean="0">
                <a:latin typeface="Lucida Console" panose="020B0609040504020204" pitchFamily="49" charset="0"/>
              </a:rPr>
              <a:t>xtend g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8952" y="5465457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w a -&gt; w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34518" y="2708582"/>
            <a:ext cx="1427150" cy="7036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96128" y="2708582"/>
            <a:ext cx="1427150" cy="70360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3209254" y="3978029"/>
            <a:ext cx="1799" cy="66899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17462" y="3978028"/>
            <a:ext cx="1799" cy="66899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28199"/>
      </p:ext>
    </p:extLst>
  </p:cSld>
  <p:clrMapOvr>
    <a:masterClrMapping/>
  </p:clrMapOvr>
  <p:transition spd="med" advTm="23003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ways to implement </a:t>
            </a:r>
            <a:r>
              <a:rPr lang="en-US" dirty="0" smtClean="0">
                <a:latin typeface="Lucida Console" panose="020B0609040504020204" pitchFamily="49" charset="0"/>
              </a:rPr>
              <a:t>extend</a:t>
            </a:r>
            <a:r>
              <a:rPr lang="en-US" dirty="0" smtClean="0"/>
              <a:t> and </a:t>
            </a:r>
            <a:r>
              <a:rPr lang="en-US" dirty="0" smtClean="0">
                <a:latin typeface="Lucida Console" panose="020B0609040504020204" pitchFamily="49" charset="0"/>
              </a:rPr>
              <a:t>(=&lt;=)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Parallelism and concurrency</a:t>
            </a:r>
          </a:p>
          <a:p>
            <a:pPr lvl="1"/>
            <a:r>
              <a:rPr lang="en-US" dirty="0" err="1" smtClean="0"/>
              <a:t>Memoization</a:t>
            </a:r>
            <a:endParaRPr lang="en-US" dirty="0" smtClean="0"/>
          </a:p>
          <a:p>
            <a:pPr lvl="1"/>
            <a:r>
              <a:rPr lang="en-US" dirty="0" smtClean="0"/>
              <a:t>Behavior at boundaries</a:t>
            </a:r>
          </a:p>
          <a:p>
            <a:r>
              <a:rPr lang="en-US" dirty="0" err="1" smtClean="0"/>
              <a:t>Comonad</a:t>
            </a:r>
            <a:r>
              <a:rPr lang="en-US" dirty="0" smtClean="0"/>
              <a:t> laws + Equational Reasoning allow us to </a:t>
            </a:r>
            <a:r>
              <a:rPr lang="en-US" b="1" dirty="0" smtClean="0"/>
              <a:t>interchange</a:t>
            </a:r>
            <a:r>
              <a:rPr lang="en-US" dirty="0" smtClean="0"/>
              <a:t> and </a:t>
            </a:r>
            <a:r>
              <a:rPr lang="en-US" b="1" dirty="0" err="1" smtClean="0"/>
              <a:t>reassociate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We can stay “in the world of </a:t>
            </a:r>
            <a:r>
              <a:rPr lang="en-US" dirty="0" err="1" smtClean="0"/>
              <a:t>CoKleislis</a:t>
            </a:r>
            <a:r>
              <a:rPr lang="en-US" dirty="0" smtClean="0"/>
              <a:t>” for efficient composition</a:t>
            </a:r>
          </a:p>
          <a:p>
            <a:pPr lvl="1"/>
            <a:r>
              <a:rPr lang="en-US" dirty="0" smtClean="0"/>
              <a:t>Exit only at the end with the final </a:t>
            </a:r>
            <a:r>
              <a:rPr lang="en-US" dirty="0" smtClean="0">
                <a:latin typeface="Lucida Console" panose="020B0609040504020204" pitchFamily="49" charset="0"/>
              </a:rPr>
              <a:t>extend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blog.jle.im/entry/inside-my-world-ode-to-functor-and-monad.html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765888"/>
      </p:ext>
    </p:extLst>
  </p:cSld>
  <p:clrMapOvr>
    <a:masterClrMapping/>
  </p:clrMapOvr>
  <p:transition spd="med" advTm="48606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+mj-lt"/>
              </a:rPr>
              <a:t>Comonads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extend extract = id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extract =&lt;= f  = f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extract . extend f = f</a:t>
            </a:r>
          </a:p>
          <a:p>
            <a:r>
              <a:rPr lang="en-US" dirty="0" smtClean="0">
                <a:latin typeface="+mj-lt"/>
              </a:rPr>
              <a:t>etc.</a:t>
            </a:r>
          </a:p>
          <a:p>
            <a:r>
              <a:rPr lang="en-US" dirty="0" smtClean="0">
                <a:latin typeface="+mj-lt"/>
              </a:rPr>
              <a:t>(Just trust me)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D2E2D"/>
                </a:solidFill>
              </a:rPr>
              <a:t>M</a:t>
            </a:r>
            <a:r>
              <a:rPr lang="en-US" sz="2800" dirty="0" smtClean="0">
                <a:solidFill>
                  <a:srgbClr val="2D2E2D"/>
                </a:solidFill>
              </a:rPr>
              <a:t>onads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bind return  = id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return &lt;=&lt; f = f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bind f . return = f</a:t>
            </a:r>
          </a:p>
          <a:p>
            <a:r>
              <a:rPr lang="en-US" dirty="0" smtClean="0">
                <a:latin typeface="+mj-lt"/>
              </a:rPr>
              <a:t>etc.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9776679"/>
      </p:ext>
    </p:extLst>
  </p:cSld>
  <p:clrMapOvr>
    <a:masterClrMapping/>
  </p:clrMapOvr>
  <p:transition spd="med" advTm="17032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86332" y="2110154"/>
            <a:ext cx="45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58197" y="2588455"/>
            <a:ext cx="46001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38025" y="2110154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76207" y="2110154"/>
            <a:ext cx="0" cy="478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4389" y="2110154"/>
            <a:ext cx="0" cy="478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52571" y="2110154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90753" y="2117187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28935" y="2131256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67117" y="2131256"/>
            <a:ext cx="0" cy="478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05299" y="2131256"/>
            <a:ext cx="0" cy="478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43481" y="2131256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1667" y="2138289"/>
            <a:ext cx="0" cy="450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504049" y="2335237"/>
            <a:ext cx="6822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8332" y="2335237"/>
            <a:ext cx="6822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90753" y="2110154"/>
            <a:ext cx="438182" cy="47126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295400" y="2862774"/>
            <a:ext cx="9601200" cy="29284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data Tape a = Tape { </a:t>
            </a:r>
            <a:r>
              <a:rPr lang="en-US" dirty="0" err="1" smtClean="0">
                <a:latin typeface="Lucida Console" panose="020B0609040504020204" pitchFamily="49" charset="0"/>
              </a:rPr>
              <a:t>tLeft</a:t>
            </a:r>
            <a:r>
              <a:rPr lang="en-US" dirty="0" smtClean="0">
                <a:latin typeface="Lucida Console" panose="020B0609040504020204" pitchFamily="49" charset="0"/>
              </a:rPr>
              <a:t>  :: [a]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, </a:t>
            </a:r>
            <a:r>
              <a:rPr lang="en-US" dirty="0" err="1" smtClean="0">
                <a:latin typeface="Lucida Console" panose="020B0609040504020204" pitchFamily="49" charset="0"/>
              </a:rPr>
              <a:t>tVal</a:t>
            </a:r>
            <a:r>
              <a:rPr lang="en-US" dirty="0" smtClean="0">
                <a:latin typeface="Lucida Console" panose="020B0609040504020204" pitchFamily="49" charset="0"/>
              </a:rPr>
              <a:t>   :: a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, </a:t>
            </a:r>
            <a:r>
              <a:rPr lang="en-US" dirty="0" err="1" smtClean="0">
                <a:latin typeface="Lucida Console" panose="020B0609040504020204" pitchFamily="49" charset="0"/>
              </a:rPr>
              <a:t>tRight</a:t>
            </a:r>
            <a:r>
              <a:rPr lang="en-US" dirty="0" smtClean="0">
                <a:latin typeface="Lucida Console" panose="020B0609040504020204" pitchFamily="49" charset="0"/>
              </a:rPr>
              <a:t> :: [a]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}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shiftRight</a:t>
            </a:r>
            <a:r>
              <a:rPr lang="en-US" dirty="0" smtClean="0">
                <a:latin typeface="Lucida Console" panose="020B0609040504020204" pitchFamily="49" charset="0"/>
              </a:rPr>
              <a:t> :: Tape a -&gt; Tape a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shiftRight</a:t>
            </a:r>
            <a:r>
              <a:rPr lang="en-US" dirty="0" smtClean="0">
                <a:latin typeface="Lucida Console" panose="020B0609040504020204" pitchFamily="49" charset="0"/>
              </a:rPr>
              <a:t> (Tape (</a:t>
            </a:r>
            <a:r>
              <a:rPr lang="en-US" dirty="0" err="1" smtClean="0">
                <a:latin typeface="Lucida Console" panose="020B0609040504020204" pitchFamily="49" charset="0"/>
              </a:rPr>
              <a:t>l:ls</a:t>
            </a:r>
            <a:r>
              <a:rPr lang="en-US" dirty="0" smtClean="0">
                <a:latin typeface="Lucida Console" panose="020B0609040504020204" pitchFamily="49" charset="0"/>
              </a:rPr>
              <a:t>) v </a:t>
            </a:r>
            <a:r>
              <a:rPr lang="en-US" dirty="0" err="1" smtClean="0">
                <a:latin typeface="Lucida Console" panose="020B0609040504020204" pitchFamily="49" charset="0"/>
              </a:rPr>
              <a:t>rs</a:t>
            </a:r>
            <a:r>
              <a:rPr lang="en-US" dirty="0" smtClean="0">
                <a:latin typeface="Lucida Console" panose="020B0609040504020204" pitchFamily="49" charset="0"/>
              </a:rPr>
              <a:t>) = Tape ls l (</a:t>
            </a:r>
            <a:r>
              <a:rPr lang="en-US" dirty="0" err="1" smtClean="0">
                <a:latin typeface="Lucida Console" panose="020B0609040504020204" pitchFamily="49" charset="0"/>
              </a:rPr>
              <a:t>v:rs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shiftRightN</a:t>
            </a:r>
            <a:r>
              <a:rPr lang="en-US" dirty="0" smtClean="0">
                <a:latin typeface="Lucida Console" panose="020B0609040504020204" pitchFamily="49" charset="0"/>
              </a:rPr>
              <a:t> ::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-&gt; Tape a -&gt; Tape a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shiftRightN</a:t>
            </a:r>
            <a:r>
              <a:rPr lang="en-US" dirty="0" smtClean="0">
                <a:latin typeface="Lucida Console" panose="020B0609040504020204" pitchFamily="49" charset="0"/>
              </a:rPr>
              <a:t> n t = iterate </a:t>
            </a:r>
            <a:r>
              <a:rPr lang="en-US" dirty="0" err="1" smtClean="0">
                <a:latin typeface="Lucida Console" panose="020B0609040504020204" pitchFamily="49" charset="0"/>
              </a:rPr>
              <a:t>shiftRight</a:t>
            </a:r>
            <a:r>
              <a:rPr lang="en-US" dirty="0" smtClean="0">
                <a:latin typeface="Lucida Console" panose="020B0609040504020204" pitchFamily="49" charset="0"/>
              </a:rPr>
              <a:t> t !! n</a:t>
            </a:r>
          </a:p>
        </p:txBody>
      </p:sp>
    </p:spTree>
    <p:extLst>
      <p:ext uri="{BB962C8B-B14F-4D97-AF65-F5344CB8AC3E}">
        <p14:creationId xmlns:p14="http://schemas.microsoft.com/office/powerpoint/2010/main" val="1642532793"/>
      </p:ext>
    </p:extLst>
  </p:cSld>
  <p:clrMapOvr>
    <a:masterClrMapping/>
  </p:clrMapOvr>
  <p:transition spd="med" advTm="32812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Arrows as Local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blur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Fractional a =&gt; Tape a -&gt; a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blur (Tape (l:_) v (r:_)) = (l + v + r) / 3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sharpen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</a:t>
            </a:r>
            <a:r>
              <a:rPr lang="en-US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Num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a =&gt; Tape a -&gt; a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sharpen (Tape (l:_) v (r:_)) = 2*v – l – r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deriv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Fractional a =&gt; Tape a -&gt; a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deriv</a:t>
            </a:r>
            <a:r>
              <a:rPr lang="en-US" dirty="0" smtClean="0">
                <a:latin typeface="Lucida Console" panose="020B0609040504020204" pitchFamily="49" charset="0"/>
              </a:rPr>
              <a:t> (Tape (l:_) v (r:_)) = ((v – l) + (r – v)) / 2</a:t>
            </a:r>
          </a:p>
        </p:txBody>
      </p:sp>
    </p:spTree>
    <p:extLst>
      <p:ext uri="{BB962C8B-B14F-4D97-AF65-F5344CB8AC3E}">
        <p14:creationId xmlns:p14="http://schemas.microsoft.com/office/powerpoint/2010/main" val="2045041682"/>
      </p:ext>
    </p:extLst>
  </p:cSld>
  <p:clrMapOvr>
    <a:masterClrMapping/>
  </p:clrMapOvr>
  <p:transition spd="med" advTm="24221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Comonads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It makes sense</a:t>
            </a:r>
            <a:r>
              <a:rPr lang="en-US" dirty="0" smtClean="0"/>
              <a:t> to “compose” (</a:t>
            </a:r>
            <a:r>
              <a:rPr lang="en-US" dirty="0" smtClean="0">
                <a:latin typeface="Lucida Console" panose="020B0609040504020204" pitchFamily="49" charset="0"/>
              </a:rPr>
              <a:t>Tape a -&gt; b)</a:t>
            </a:r>
            <a:r>
              <a:rPr lang="en-US" dirty="0" smtClean="0"/>
              <a:t>’s</a:t>
            </a:r>
          </a:p>
          <a:p>
            <a:pPr lvl="1"/>
            <a:r>
              <a:rPr lang="en-US" dirty="0" smtClean="0"/>
              <a:t>That’s the smell of a </a:t>
            </a:r>
            <a:r>
              <a:rPr lang="en-US" dirty="0" err="1" smtClean="0"/>
              <a:t>comonad</a:t>
            </a:r>
            <a:r>
              <a:rPr lang="en-US" dirty="0" smtClean="0"/>
              <a:t>!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instance </a:t>
            </a:r>
            <a:r>
              <a:rPr lang="en-US" dirty="0" err="1" smtClean="0">
                <a:latin typeface="Lucida Console" panose="020B0609040504020204" pitchFamily="49" charset="0"/>
              </a:rPr>
              <a:t>Comonad</a:t>
            </a:r>
            <a:r>
              <a:rPr lang="en-US" dirty="0" smtClean="0">
                <a:latin typeface="Lucida Console" panose="020B0609040504020204" pitchFamily="49" charset="0"/>
              </a:rPr>
              <a:t> Tape where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extract (Tape _ v _)      = v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extend f t@(Tape ls _ </a:t>
            </a:r>
            <a:r>
              <a:rPr lang="en-US" dirty="0" err="1" smtClean="0">
                <a:latin typeface="Lucida Console" panose="020B0609040504020204" pitchFamily="49" charset="0"/>
              </a:rPr>
              <a:t>rs</a:t>
            </a:r>
            <a:r>
              <a:rPr lang="en-US" dirty="0" smtClean="0">
                <a:latin typeface="Lucida Console" panose="020B0609040504020204" pitchFamily="49" charset="0"/>
              </a:rPr>
              <a:t>) = Tape </a:t>
            </a:r>
            <a:r>
              <a:rPr lang="en-US" dirty="0" err="1" smtClean="0">
                <a:latin typeface="Lucida Console" panose="020B0609040504020204" pitchFamily="49" charset="0"/>
              </a:rPr>
              <a:t>ls’</a:t>
            </a:r>
            <a:r>
              <a:rPr lang="en-US" dirty="0" smtClean="0">
                <a:latin typeface="Lucida Console" panose="020B0609040504020204" pitchFamily="49" charset="0"/>
              </a:rPr>
              <a:t> (f t) </a:t>
            </a:r>
            <a:r>
              <a:rPr lang="en-US" dirty="0" err="1" smtClean="0">
                <a:latin typeface="Lucida Console" panose="020B0609040504020204" pitchFamily="49" charset="0"/>
              </a:rPr>
              <a:t>rs’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where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(_:</a:t>
            </a:r>
            <a:r>
              <a:rPr lang="en-US" dirty="0" err="1" smtClean="0">
                <a:latin typeface="Lucida Console" panose="020B0609040504020204" pitchFamily="49" charset="0"/>
              </a:rPr>
              <a:t>ls’</a:t>
            </a:r>
            <a:r>
              <a:rPr lang="en-US" dirty="0" smtClean="0">
                <a:latin typeface="Lucida Console" panose="020B0609040504020204" pitchFamily="49" charset="0"/>
              </a:rPr>
              <a:t>) =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f (iterate </a:t>
            </a:r>
            <a:r>
              <a:rPr lang="en-US" dirty="0" err="1" smtClean="0">
                <a:latin typeface="Lucida Console" panose="020B0609040504020204" pitchFamily="49" charset="0"/>
              </a:rPr>
              <a:t>shiftRight</a:t>
            </a:r>
            <a:r>
              <a:rPr lang="en-US" dirty="0" smtClean="0">
                <a:latin typeface="Lucida Console" panose="020B0609040504020204" pitchFamily="49" charset="0"/>
              </a:rPr>
              <a:t> t)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(_:</a:t>
            </a:r>
            <a:r>
              <a:rPr lang="en-US" dirty="0" err="1" smtClean="0">
                <a:latin typeface="Lucida Console" panose="020B0609040504020204" pitchFamily="49" charset="0"/>
              </a:rPr>
              <a:t>rs’</a:t>
            </a:r>
            <a:r>
              <a:rPr lang="en-US" dirty="0" smtClean="0">
                <a:latin typeface="Lucida Console" panose="020B0609040504020204" pitchFamily="49" charset="0"/>
              </a:rPr>
              <a:t>) =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f (iterate </a:t>
            </a:r>
            <a:r>
              <a:rPr lang="en-US" dirty="0" err="1" smtClean="0">
                <a:latin typeface="Lucida Console" panose="020B0609040504020204" pitchFamily="49" charset="0"/>
              </a:rPr>
              <a:t>shiftLeft</a:t>
            </a:r>
            <a:r>
              <a:rPr lang="en-US" dirty="0" smtClean="0">
                <a:latin typeface="Lucida Console" panose="020B0609040504020204" pitchFamily="49" charset="0"/>
              </a:rPr>
              <a:t>  t)</a:t>
            </a:r>
          </a:p>
          <a:p>
            <a:r>
              <a:rPr lang="en-US" dirty="0" smtClean="0">
                <a:latin typeface="+mj-lt"/>
              </a:rPr>
              <a:t>The power of composition</a:t>
            </a:r>
            <a:endParaRPr lang="en-US" dirty="0" smtClean="0">
              <a:latin typeface="Lucida Console" panose="020B0609040504020204" pitchFamily="49" charset="0"/>
            </a:endParaRPr>
          </a:p>
          <a:p>
            <a:pPr lvl="1"/>
            <a:r>
              <a:rPr lang="en-US" dirty="0" smtClean="0">
                <a:latin typeface="Lucida Console" panose="020B0609040504020204" pitchFamily="49" charset="0"/>
              </a:rPr>
              <a:t>deriv2     = </a:t>
            </a:r>
            <a:r>
              <a:rPr lang="en-US" dirty="0" err="1" smtClean="0">
                <a:latin typeface="Lucida Console" panose="020B0609040504020204" pitchFamily="49" charset="0"/>
              </a:rPr>
              <a:t>deriv</a:t>
            </a:r>
            <a:r>
              <a:rPr lang="en-US" dirty="0" smtClean="0">
                <a:latin typeface="Lucida Console" panose="020B0609040504020204" pitchFamily="49" charset="0"/>
              </a:rPr>
              <a:t> &lt;=&lt; </a:t>
            </a:r>
            <a:r>
              <a:rPr lang="en-US" dirty="0" err="1" smtClean="0">
                <a:latin typeface="Lucida Console" panose="020B0609040504020204" pitchFamily="49" charset="0"/>
              </a:rPr>
              <a:t>deriv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542178"/>
      </p:ext>
    </p:extLst>
  </p:cSld>
  <p:clrMapOvr>
    <a:masterClrMapping/>
  </p:clrMapOvr>
  <p:transition spd="med" advTm="5226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 and Natural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globalize :: d -&gt; (Tape a -&gt; b) -&gt; (Focused a -&gt; b)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globalize d f (F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_) = f (</a:t>
            </a:r>
            <a:r>
              <a:rPr lang="en-US" dirty="0" err="1" smtClean="0">
                <a:latin typeface="Lucida Console" panose="020B0609040504020204" pitchFamily="49" charset="0"/>
              </a:rPr>
              <a:t>listToTape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where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listToTape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x:xs</a:t>
            </a:r>
            <a:r>
              <a:rPr lang="en-US" dirty="0" smtClean="0">
                <a:latin typeface="Lucida Console" panose="020B0609040504020204" pitchFamily="49" charset="0"/>
              </a:rPr>
              <a:t>) = Tape (repeat d) x (</a:t>
            </a:r>
            <a:r>
              <a:rPr lang="en-US" dirty="0" err="1" smtClean="0">
                <a:latin typeface="Lucida Console" panose="020B0609040504020204" pitchFamily="49" charset="0"/>
              </a:rPr>
              <a:t>xs</a:t>
            </a:r>
            <a:r>
              <a:rPr lang="en-US" dirty="0" smtClean="0">
                <a:latin typeface="Lucida Console" panose="020B0609040504020204" pitchFamily="49" charset="0"/>
              </a:rPr>
              <a:t> ++ repeat d)</a:t>
            </a:r>
          </a:p>
          <a:p>
            <a:r>
              <a:rPr lang="en-US" dirty="0" smtClean="0">
                <a:latin typeface="+mj-lt"/>
              </a:rPr>
              <a:t>A </a:t>
            </a:r>
            <a:r>
              <a:rPr lang="en-US" b="1" dirty="0" smtClean="0">
                <a:latin typeface="+mj-lt"/>
              </a:rPr>
              <a:t>Functor</a:t>
            </a:r>
            <a:r>
              <a:rPr lang="en-US" dirty="0" smtClean="0">
                <a:latin typeface="+mj-lt"/>
              </a:rPr>
              <a:t> from the </a:t>
            </a:r>
            <a:r>
              <a:rPr lang="en-US" b="1" dirty="0" smtClean="0">
                <a:latin typeface="+mj-lt"/>
              </a:rPr>
              <a:t>Tape </a:t>
            </a:r>
            <a:r>
              <a:rPr lang="en-US" b="1" dirty="0" err="1" smtClean="0">
                <a:latin typeface="+mj-lt"/>
              </a:rPr>
              <a:t>Cokliesli</a:t>
            </a:r>
            <a:r>
              <a:rPr lang="en-US" b="1" dirty="0" smtClean="0">
                <a:latin typeface="+mj-lt"/>
              </a:rPr>
              <a:t> Category</a:t>
            </a:r>
            <a:r>
              <a:rPr lang="en-US" dirty="0" smtClean="0">
                <a:latin typeface="+mj-lt"/>
              </a:rPr>
              <a:t> to the </a:t>
            </a:r>
            <a:r>
              <a:rPr lang="en-US" b="1" dirty="0" smtClean="0">
                <a:latin typeface="+mj-lt"/>
              </a:rPr>
              <a:t>Focused Cokleisli Category</a:t>
            </a:r>
            <a:r>
              <a:rPr lang="en-US" dirty="0" smtClean="0">
                <a:latin typeface="+mj-lt"/>
              </a:rPr>
              <a:t>, where the morphism mapper is </a:t>
            </a:r>
            <a:r>
              <a:rPr lang="en-US" dirty="0" smtClean="0">
                <a:latin typeface="Lucida Console" panose="020B0609040504020204" pitchFamily="49" charset="0"/>
              </a:rPr>
              <a:t>globalize d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We have some choices!</a:t>
            </a:r>
          </a:p>
          <a:p>
            <a:pPr lvl="1"/>
            <a:r>
              <a:rPr lang="en-US" dirty="0" smtClean="0">
                <a:latin typeface="+mj-lt"/>
              </a:rPr>
              <a:t>Boundary behaviors?</a:t>
            </a:r>
          </a:p>
        </p:txBody>
      </p:sp>
    </p:spTree>
    <p:extLst>
      <p:ext uri="{BB962C8B-B14F-4D97-AF65-F5344CB8AC3E}">
        <p14:creationId xmlns:p14="http://schemas.microsoft.com/office/powerpoint/2010/main" val="3188474371"/>
      </p:ext>
    </p:extLst>
  </p:cSld>
  <p:clrMapOvr>
    <a:masterClrMapping/>
  </p:clrMapOvr>
  <p:transition spd="med" advTm="69983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World of </a:t>
            </a:r>
            <a:r>
              <a:rPr lang="en-US" dirty="0" err="1" smtClean="0"/>
              <a:t>CoKleisli</a:t>
            </a:r>
            <a:r>
              <a:rPr lang="en-US" dirty="0" smtClean="0"/>
              <a:t>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Arrows from different categories are everywhere</a:t>
            </a:r>
          </a:p>
          <a:p>
            <a:pPr lvl="1"/>
            <a:r>
              <a:rPr lang="en-US" dirty="0" smtClean="0"/>
              <a:t>Kernel matrices</a:t>
            </a:r>
          </a:p>
          <a:p>
            <a:pPr lvl="1"/>
            <a:r>
              <a:rPr lang="en-US" dirty="0" smtClean="0"/>
              <a:t>Affine transformation matrices</a:t>
            </a:r>
          </a:p>
          <a:p>
            <a:pPr lvl="1"/>
            <a:r>
              <a:rPr lang="en-US" dirty="0" smtClean="0"/>
              <a:t>Finite or dependently typed </a:t>
            </a:r>
            <a:r>
              <a:rPr lang="en-US" dirty="0" err="1" smtClean="0"/>
              <a:t>neighorhoods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c</a:t>
            </a:r>
            <a:r>
              <a:rPr lang="en-US" dirty="0" smtClean="0"/>
              <a:t>reative with </a:t>
            </a:r>
            <a:r>
              <a:rPr lang="en-US" dirty="0" err="1" smtClean="0"/>
              <a:t>Functors</a:t>
            </a:r>
            <a:r>
              <a:rPr lang="en-US" dirty="0" smtClean="0"/>
              <a:t>, get assurances with mathematics</a:t>
            </a:r>
          </a:p>
          <a:p>
            <a:r>
              <a:rPr lang="en-US" dirty="0" smtClean="0"/>
              <a:t>Dimension agnostic:</a:t>
            </a:r>
          </a:p>
          <a:p>
            <a:pPr lvl="1"/>
            <a:r>
              <a:rPr lang="en-US" dirty="0" smtClean="0"/>
              <a:t>Videos + Compression</a:t>
            </a:r>
          </a:p>
          <a:p>
            <a:pPr lvl="1"/>
            <a:r>
              <a:rPr lang="en-US" dirty="0" smtClean="0"/>
              <a:t>Physical simulations</a:t>
            </a:r>
          </a:p>
          <a:p>
            <a:pPr lvl="1"/>
            <a:r>
              <a:rPr lang="en-US" dirty="0" smtClean="0"/>
              <a:t>Difference equation modeling</a:t>
            </a:r>
          </a:p>
        </p:txBody>
      </p:sp>
    </p:spTree>
    <p:extLst>
      <p:ext uri="{BB962C8B-B14F-4D97-AF65-F5344CB8AC3E}">
        <p14:creationId xmlns:p14="http://schemas.microsoft.com/office/powerpoint/2010/main" val="737311662"/>
      </p:ext>
    </p:extLst>
  </p:cSld>
  <p:clrMapOvr>
    <a:masterClrMapping/>
  </p:clrMapOvr>
  <p:transition spd="med" advTm="6879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764" y="264648"/>
            <a:ext cx="7503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From</a:t>
            </a:r>
            <a:r>
              <a:rPr lang="en-US" sz="3600" dirty="0" smtClean="0">
                <a:latin typeface="Lucida Console" panose="020B0609040504020204" pitchFamily="49" charset="0"/>
              </a:rPr>
              <a:t> f, g </a:t>
            </a:r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Tape a -&gt; a </a:t>
            </a:r>
            <a:r>
              <a:rPr lang="en-US" sz="3600" dirty="0" smtClean="0">
                <a:solidFill>
                  <a:schemeClr val="accent1"/>
                </a:solidFill>
                <a:latin typeface="+mj-lt"/>
              </a:rPr>
              <a:t>...</a:t>
            </a:r>
            <a:endParaRPr 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2016" y="1691530"/>
            <a:ext cx="659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ucida Console" panose="020B0609040504020204" pitchFamily="49" charset="0"/>
              </a:rPr>
              <a:t>e</a:t>
            </a:r>
            <a:r>
              <a:rPr lang="en-US" sz="3600" dirty="0" smtClean="0">
                <a:latin typeface="Lucida Console" panose="020B0609040504020204" pitchFamily="49" charset="0"/>
              </a:rPr>
              <a:t>xtend (glob (f &lt;=&lt; g))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5421" y="2821635"/>
            <a:ext cx="771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ucida Console" panose="020B0609040504020204" pitchFamily="49" charset="0"/>
              </a:rPr>
              <a:t>e</a:t>
            </a:r>
            <a:r>
              <a:rPr lang="en-US" sz="3600" dirty="0" smtClean="0">
                <a:latin typeface="Lucida Console" panose="020B0609040504020204" pitchFamily="49" charset="0"/>
              </a:rPr>
              <a:t>xtend (glob f &lt;=&lt; glob g)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653" y="3951740"/>
            <a:ext cx="938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ucida Console" panose="020B0609040504020204" pitchFamily="49" charset="0"/>
              </a:rPr>
              <a:t>e</a:t>
            </a:r>
            <a:r>
              <a:rPr lang="en-US" sz="3600" dirty="0" smtClean="0">
                <a:latin typeface="Lucida Console" panose="020B0609040504020204" pitchFamily="49" charset="0"/>
              </a:rPr>
              <a:t>xtend (glob f) . extend (glob g)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4342" y="5086608"/>
            <a:ext cx="715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:: Focused a -&gt; Focused a</a:t>
            </a:r>
            <a:endParaRPr lang="en-US" sz="36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5016" y="234891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- or -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75016" y="349547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- or -</a:t>
            </a:r>
            <a:endParaRPr lang="en-US" sz="2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517506"/>
      </p:ext>
    </p:extLst>
  </p:cSld>
  <p:clrMapOvr>
    <a:masterClrMapping/>
  </p:clrMapOvr>
  <p:transition spd="med" advTm="809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Filters!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Blur</a:t>
            </a:r>
          </a:p>
          <a:p>
            <a:r>
              <a:rPr lang="en-US" dirty="0" smtClean="0"/>
              <a:t>Colorize</a:t>
            </a:r>
          </a:p>
          <a:p>
            <a:r>
              <a:rPr lang="en-US" dirty="0" smtClean="0"/>
              <a:t>Rotate</a:t>
            </a:r>
          </a:p>
          <a:p>
            <a:r>
              <a:rPr lang="en-US" dirty="0" smtClean="0"/>
              <a:t>Skew</a:t>
            </a:r>
          </a:p>
          <a:p>
            <a:r>
              <a:rPr lang="en-US" dirty="0" smtClean="0"/>
              <a:t>Edge-detect</a:t>
            </a:r>
          </a:p>
          <a:p>
            <a:r>
              <a:rPr lang="en-US" dirty="0" smtClean="0"/>
              <a:t>Sharpen</a:t>
            </a:r>
          </a:p>
          <a:p>
            <a:r>
              <a:rPr lang="en-US" dirty="0" smtClean="0"/>
              <a:t>Laplacians</a:t>
            </a:r>
          </a:p>
          <a:p>
            <a:r>
              <a:rPr lang="en-US" dirty="0" smtClean="0"/>
              <a:t>Visibility masks</a:t>
            </a:r>
          </a:p>
        </p:txBody>
      </p:sp>
    </p:spTree>
    <p:extLst>
      <p:ext uri="{BB962C8B-B14F-4D97-AF65-F5344CB8AC3E}">
        <p14:creationId xmlns:p14="http://schemas.microsoft.com/office/powerpoint/2010/main" val="1424410428"/>
      </p:ext>
    </p:extLst>
  </p:cSld>
  <p:clrMapOvr>
    <a:masterClrMapping/>
  </p:clrMapOvr>
  <p:transition spd="med" advTm="23603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hub.darcs.net/ertes/articles/browse/media-processing.lhs</a:t>
            </a:r>
            <a:endParaRPr lang="en-US" dirty="0" smtClean="0"/>
          </a:p>
          <a:p>
            <a:pPr lvl="1"/>
            <a:r>
              <a:rPr lang="en-US" dirty="0" smtClean="0"/>
              <a:t>Media Processing </a:t>
            </a:r>
            <a:r>
              <a:rPr lang="en-US" dirty="0"/>
              <a:t>-- </a:t>
            </a:r>
            <a:r>
              <a:rPr lang="en-US" dirty="0" err="1"/>
              <a:t>Ertugrul</a:t>
            </a:r>
            <a:r>
              <a:rPr lang="en-US" dirty="0"/>
              <a:t> </a:t>
            </a:r>
            <a:r>
              <a:rPr lang="en-US" dirty="0" err="1" smtClean="0"/>
              <a:t>Söylemez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jaspervdj.be/posts/2014-11-27-comonads-image-processing.html</a:t>
            </a:r>
            <a:endParaRPr lang="en-US" dirty="0" smtClean="0"/>
          </a:p>
          <a:p>
            <a:pPr lvl="1"/>
            <a:r>
              <a:rPr lang="en-US" dirty="0"/>
              <a:t>Image Processing with Comonads -- Jasper Van der </a:t>
            </a:r>
            <a:r>
              <a:rPr lang="en-US" dirty="0" err="1" smtClean="0"/>
              <a:t>Jeugt</a:t>
            </a:r>
            <a:endParaRPr lang="en-US" dirty="0"/>
          </a:p>
          <a:p>
            <a:r>
              <a:rPr lang="en-US" dirty="0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github.com/mstksg/lambdaconf-2016-usa/tree/master/Functors, </a:t>
            </a:r>
            <a:r>
              <a:rPr lang="en-US" dirty="0" smtClean="0">
                <a:hlinkClick r:id="rId4"/>
              </a:rPr>
              <a:t>Comonads, and Digital Image Processing</a:t>
            </a:r>
            <a:endParaRPr lang="en-US" dirty="0" smtClean="0"/>
          </a:p>
          <a:p>
            <a:pPr lvl="1"/>
            <a:r>
              <a:rPr lang="en-US" dirty="0" smtClean="0"/>
              <a:t>Slides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887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Traditional Image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foo :: Image -&gt; Image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type Image = [Pixel]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foo :: [Pixel] -&gt; [Pixel]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bar :: [Pixel] -&gt; [Pixel]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fooThenBar</a:t>
            </a:r>
            <a:r>
              <a:rPr lang="en-US" dirty="0" smtClean="0">
                <a:latin typeface="Lucida Console" panose="020B0609040504020204" pitchFamily="49" charset="0"/>
              </a:rPr>
              <a:t> :: [Pixel] -&gt; [Pixel]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fooThenBar</a:t>
            </a:r>
            <a:r>
              <a:rPr lang="en-US" dirty="0" smtClean="0">
                <a:latin typeface="Lucida Console" panose="020B0609040504020204" pitchFamily="49" charset="0"/>
              </a:rPr>
              <a:t> = bar . foo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493117"/>
      </p:ext>
    </p:extLst>
  </p:cSld>
  <p:clrMapOvr>
    <a:masterClrMapping/>
  </p:clrMapOvr>
  <p:transition spd="med" advTm="5050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less structure</a:t>
            </a:r>
            <a:r>
              <a:rPr lang="en-US" dirty="0" smtClean="0"/>
              <a:t>, the </a:t>
            </a:r>
            <a:r>
              <a:rPr lang="en-US" b="1" dirty="0" smtClean="0"/>
              <a:t>more information</a:t>
            </a:r>
          </a:p>
          <a:p>
            <a:pPr lvl="1"/>
            <a:r>
              <a:rPr lang="en-US" dirty="0" smtClean="0"/>
              <a:t>Developer intent</a:t>
            </a:r>
          </a:p>
          <a:p>
            <a:pPr lvl="1"/>
            <a:r>
              <a:rPr lang="en-US" dirty="0" smtClean="0"/>
              <a:t>Restriction of implementations</a:t>
            </a:r>
          </a:p>
          <a:p>
            <a:pPr lvl="1"/>
            <a:r>
              <a:rPr lang="en-US" dirty="0" smtClean="0"/>
              <a:t>Algorithmic simplicity</a:t>
            </a:r>
          </a:p>
          <a:p>
            <a:pPr lvl="1"/>
            <a:r>
              <a:rPr lang="en-US" dirty="0" smtClean="0"/>
              <a:t>Equational manipulability</a:t>
            </a:r>
          </a:p>
          <a:p>
            <a:r>
              <a:rPr lang="en-US" dirty="0" smtClean="0"/>
              <a:t>It’s simply the </a:t>
            </a:r>
            <a:r>
              <a:rPr lang="en-US" i="1" dirty="0" smtClean="0"/>
              <a:t>Haskell Way</a:t>
            </a:r>
            <a:r>
              <a:rPr lang="en-US" dirty="0" smtClean="0"/>
              <a:t>™!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2217"/>
      </p:ext>
    </p:extLst>
  </p:cSld>
  <p:clrMapOvr>
    <a:masterClrMapping/>
  </p:clrMapOvr>
  <p:transition spd="med" advTm="3620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[Pixel] -&gt; [Pixel]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</a:p>
          <a:p>
            <a:r>
              <a:rPr lang="en-US" dirty="0" smtClean="0"/>
              <a:t>Well, nothing useful.</a:t>
            </a:r>
          </a:p>
          <a:p>
            <a:r>
              <a:rPr lang="en-US" dirty="0" smtClean="0"/>
              <a:t>It’s pure!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0950670"/>
      </p:ext>
    </p:extLst>
  </p:cSld>
  <p:clrMapOvr>
    <a:masterClrMapping/>
  </p:clrMapOvr>
  <p:transition spd="med" advTm="3879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think!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</a:t>
            </a:r>
            <a:r>
              <a:rPr lang="en-US" dirty="0" smtClean="0">
                <a:latin typeface="Lucida Console" panose="020B0609040504020204" pitchFamily="49" charset="0"/>
              </a:rPr>
              <a:t>[Pixel] -&gt; [Pixel]</a:t>
            </a:r>
            <a:r>
              <a:rPr lang="en-US" dirty="0" smtClean="0"/>
              <a:t>? (Besides it being a list)</a:t>
            </a:r>
          </a:p>
          <a:p>
            <a:r>
              <a:rPr lang="en-US" dirty="0" smtClean="0"/>
              <a:t>Problems for the </a:t>
            </a:r>
            <a:r>
              <a:rPr lang="en-US" b="1" dirty="0" smtClean="0"/>
              <a:t>writer</a:t>
            </a:r>
          </a:p>
          <a:p>
            <a:pPr lvl="1"/>
            <a:r>
              <a:rPr lang="en-US" dirty="0" smtClean="0"/>
              <a:t>Too many ways to implement incorrectly</a:t>
            </a:r>
          </a:p>
          <a:p>
            <a:pPr lvl="1"/>
            <a:r>
              <a:rPr lang="en-US" dirty="0" smtClean="0"/>
              <a:t>Extra things to worry about:</a:t>
            </a:r>
          </a:p>
          <a:p>
            <a:pPr lvl="2"/>
            <a:r>
              <a:rPr lang="en-US" dirty="0" smtClean="0"/>
              <a:t>How to handle </a:t>
            </a:r>
            <a:r>
              <a:rPr lang="en-US" dirty="0" err="1" smtClean="0"/>
              <a:t>bounadries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Parallelism?</a:t>
            </a:r>
          </a:p>
          <a:p>
            <a:r>
              <a:rPr lang="en-US" dirty="0" smtClean="0"/>
              <a:t>Problems for the </a:t>
            </a:r>
            <a:r>
              <a:rPr lang="en-US" b="1" dirty="0" smtClean="0"/>
              <a:t>user</a:t>
            </a:r>
            <a:r>
              <a:rPr lang="en-US" dirty="0" smtClean="0"/>
              <a:t>, with respect to </a:t>
            </a:r>
            <a:r>
              <a:rPr lang="en-US" b="1" dirty="0" smtClean="0"/>
              <a:t>composition</a:t>
            </a:r>
          </a:p>
          <a:p>
            <a:pPr lvl="1"/>
            <a:r>
              <a:rPr lang="en-US" dirty="0" smtClean="0"/>
              <a:t>Parallel composition?</a:t>
            </a:r>
          </a:p>
          <a:p>
            <a:pPr lvl="1"/>
            <a:r>
              <a:rPr lang="en-US" dirty="0" smtClean="0"/>
              <a:t>Algorithmic (structural) composition?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08958"/>
      </p:ext>
    </p:extLst>
  </p:cSld>
  <p:clrMapOvr>
    <a:masterClrMapping/>
  </p:clrMapOvr>
  <p:transition spd="med" advTm="12570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Functor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www.haskellforall.com/2012/09/the-functor-design-pattern.html</a:t>
            </a:r>
            <a:endParaRPr lang="en-US" dirty="0" smtClean="0"/>
          </a:p>
          <a:p>
            <a:r>
              <a:rPr lang="en-US" b="1" dirty="0" smtClean="0"/>
              <a:t>F</a:t>
            </a:r>
            <a:r>
              <a:rPr lang="en-US" dirty="0" smtClean="0"/>
              <a:t>unctor </a:t>
            </a:r>
            <a:r>
              <a:rPr lang="en-US" b="1" dirty="0" smtClean="0"/>
              <a:t>D</a:t>
            </a:r>
            <a:r>
              <a:rPr lang="en-US" dirty="0" smtClean="0"/>
              <a:t>riven </a:t>
            </a:r>
            <a:r>
              <a:rPr lang="en-US" b="1" dirty="0" smtClean="0"/>
              <a:t>D</a:t>
            </a:r>
            <a:r>
              <a:rPr lang="en-US" dirty="0" smtClean="0"/>
              <a:t>evelopment</a:t>
            </a:r>
          </a:p>
          <a:p>
            <a:r>
              <a:rPr lang="en-US" b="1" dirty="0" smtClean="0"/>
              <a:t>FDD</a:t>
            </a:r>
            <a:r>
              <a:rPr lang="en-US" dirty="0" smtClean="0"/>
              <a:t> Manifesto:</a:t>
            </a:r>
          </a:p>
          <a:p>
            <a:pPr lvl="1"/>
            <a:r>
              <a:rPr lang="en-US" dirty="0" smtClean="0"/>
              <a:t>Choosing the Category/Subcategory you work in gives you power</a:t>
            </a:r>
          </a:p>
          <a:p>
            <a:pPr lvl="1"/>
            <a:r>
              <a:rPr lang="en-US" dirty="0" smtClean="0"/>
              <a:t>Feel free to write different parts of your logic in different categories</a:t>
            </a:r>
          </a:p>
          <a:p>
            <a:pPr lvl="1"/>
            <a:r>
              <a:rPr lang="en-US" dirty="0" smtClean="0"/>
              <a:t>Write </a:t>
            </a:r>
            <a:r>
              <a:rPr lang="en-US" b="1" dirty="0" err="1" smtClean="0"/>
              <a:t>Functors</a:t>
            </a:r>
            <a:r>
              <a:rPr lang="en-US" dirty="0"/>
              <a:t> </a:t>
            </a:r>
            <a:r>
              <a:rPr lang="en-US" dirty="0" smtClean="0"/>
              <a:t>to unite them how you please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7576615"/>
      </p:ext>
    </p:extLst>
  </p:cSld>
  <p:clrMapOvr>
    <a:masterClrMapping/>
  </p:clrMapOvr>
  <p:transition spd="med" advTm="5491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wouldn’t steal a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wouldn’t:</a:t>
            </a:r>
          </a:p>
          <a:p>
            <a:pPr lvl="1"/>
            <a:r>
              <a:rPr lang="en-US" dirty="0" err="1" smtClean="0">
                <a:latin typeface="Lucida Console" panose="020B0609040504020204" pitchFamily="49" charset="0"/>
              </a:rPr>
              <a:t>lenSqS</a:t>
            </a:r>
            <a:r>
              <a:rPr lang="en-US" dirty="0" smtClean="0">
                <a:latin typeface="Lucida Console" panose="020B0609040504020204" pitchFamily="49" charset="0"/>
              </a:rPr>
              <a:t> :: </a:t>
            </a:r>
            <a:r>
              <a:rPr lang="en-US" dirty="0" err="1" smtClean="0">
                <a:latin typeface="Lucida Console" panose="020B0609040504020204" pitchFamily="49" charset="0"/>
              </a:rPr>
              <a:t>StateT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latin typeface="Lucida Console" panose="020B0609040504020204" pitchFamily="49" charset="0"/>
              </a:rPr>
              <a:t>MaybeT</a:t>
            </a:r>
            <a:r>
              <a:rPr lang="en-US" dirty="0" smtClean="0">
                <a:latin typeface="Lucida Console" panose="020B0609040504020204" pitchFamily="49" charset="0"/>
              </a:rPr>
              <a:t> IO) [a]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-&gt; </a:t>
            </a:r>
            <a:r>
              <a:rPr lang="en-US" dirty="0" err="1" smtClean="0">
                <a:latin typeface="Lucida Console" panose="020B0609040504020204" pitchFamily="49" charset="0"/>
              </a:rPr>
              <a:t>StateT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latin typeface="Lucida Console" panose="020B0609040504020204" pitchFamily="49" charset="0"/>
              </a:rPr>
              <a:t>MaybeT</a:t>
            </a:r>
            <a:r>
              <a:rPr lang="en-US" dirty="0" smtClean="0">
                <a:latin typeface="Lucida Console" panose="020B0609040504020204" pitchFamily="49" charset="0"/>
              </a:rPr>
              <a:t> IO)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lenSqS</a:t>
            </a:r>
            <a:r>
              <a:rPr lang="en-US" dirty="0" smtClean="0">
                <a:latin typeface="Lucida Console" panose="020B0609040504020204" pitchFamily="49" charset="0"/>
              </a:rPr>
              <a:t> action = do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l &lt;- action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return (length l ^ 2)</a:t>
            </a:r>
          </a:p>
          <a:p>
            <a:r>
              <a:rPr lang="en-US" dirty="0" smtClean="0">
                <a:latin typeface="+mj-lt"/>
              </a:rPr>
              <a:t>Functor-aware:</a:t>
            </a:r>
          </a:p>
          <a:p>
            <a:pPr lvl="1"/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 :: [a] -&gt;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 l = length l ^ 2</a:t>
            </a:r>
          </a:p>
          <a:p>
            <a:r>
              <a:rPr lang="en-US" dirty="0" smtClean="0">
                <a:latin typeface="+mj-lt"/>
              </a:rPr>
              <a:t>Composing:</a:t>
            </a:r>
          </a:p>
          <a:p>
            <a:pPr lvl="1"/>
            <a:r>
              <a:rPr lang="en-US" dirty="0" err="1" smtClean="0">
                <a:latin typeface="Lucida Console" panose="020B0609040504020204" pitchFamily="49" charset="0"/>
              </a:rPr>
              <a:t>lenSqS</a:t>
            </a:r>
            <a:r>
              <a:rPr lang="en-US" dirty="0" smtClean="0">
                <a:latin typeface="Lucida Console" panose="020B0609040504020204" pitchFamily="49" charset="0"/>
              </a:rPr>
              <a:t> . </a:t>
            </a:r>
            <a:r>
              <a:rPr lang="en-US" dirty="0" err="1" smtClean="0">
                <a:latin typeface="Lucida Console" panose="020B0609040504020204" pitchFamily="49" charset="0"/>
              </a:rPr>
              <a:t>lenSqS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 .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i="1" dirty="0" smtClean="0">
                <a:latin typeface="+mj-lt"/>
              </a:rPr>
              <a:t>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fmap</a:t>
            </a:r>
            <a:r>
              <a:rPr lang="en-US" dirty="0" smtClean="0"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 . </a:t>
            </a:r>
            <a:r>
              <a:rPr lang="en-US" dirty="0" err="1" smtClean="0">
                <a:latin typeface="Lucida Console" panose="020B0609040504020204" pitchFamily="49" charset="0"/>
              </a:rPr>
              <a:t>lenSq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2227" y="3995616"/>
            <a:ext cx="20890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Big gain if </a:t>
            </a:r>
            <a:r>
              <a:rPr lang="en-US" b="1" i="1" dirty="0" err="1" smtClean="0"/>
              <a:t>fmap</a:t>
            </a:r>
            <a:r>
              <a:rPr lang="en-US" b="1" i="1" dirty="0" smtClean="0"/>
              <a:t> is inefficient!!</a:t>
            </a:r>
            <a:endParaRPr lang="en-US" b="1" i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984609" y="4382086"/>
            <a:ext cx="1104313" cy="1076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6623"/>
      </p:ext>
    </p:extLst>
  </p:cSld>
  <p:clrMapOvr>
    <a:masterClrMapping/>
  </p:clrMapOvr>
  <p:transition spd="med" advTm="5650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2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5.9|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1|2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1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2.7|2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1.2|27.3|5.3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0.6|2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|1.1|0.6"/>
</p:tagLst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920</Words>
  <Application>Microsoft Office PowerPoint</Application>
  <PresentationFormat>Widescreen</PresentationFormat>
  <Paragraphs>198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Lucida Console</vt:lpstr>
      <vt:lpstr>PT Sans</vt:lpstr>
      <vt:lpstr>Diamond Grid 16x9</vt:lpstr>
      <vt:lpstr>Functors, Comonads, and Digital Image Processing </vt:lpstr>
      <vt:lpstr>PowerPoint Presentation</vt:lpstr>
      <vt:lpstr>Image Filters!</vt:lpstr>
      <vt:lpstr>The Traditional Image Filter</vt:lpstr>
      <vt:lpstr>What’s in a Type?</vt:lpstr>
      <vt:lpstr>What does [Pixel] -&gt; [Pixel] tell us?</vt:lpstr>
      <vt:lpstr>What do you think!</vt:lpstr>
      <vt:lpstr>The Functor Design Pattern</vt:lpstr>
      <vt:lpstr>You wouldn’t steal a car</vt:lpstr>
      <vt:lpstr>PowerPoint Presentation</vt:lpstr>
      <vt:lpstr>The Search for Better Types</vt:lpstr>
      <vt:lpstr>Image With Focus</vt:lpstr>
      <vt:lpstr>Arrows as Filters</vt:lpstr>
      <vt:lpstr>Composition</vt:lpstr>
      <vt:lpstr>Déjà vu </vt:lpstr>
      <vt:lpstr>Anti-Monads</vt:lpstr>
      <vt:lpstr>Comonads</vt:lpstr>
      <vt:lpstr>Why Monads?</vt:lpstr>
      <vt:lpstr>Because Math</vt:lpstr>
      <vt:lpstr>Why Comonads?</vt:lpstr>
      <vt:lpstr>Because Math (Part Deux: Comonads)</vt:lpstr>
      <vt:lpstr>Power of Choice</vt:lpstr>
      <vt:lpstr>Laws</vt:lpstr>
      <vt:lpstr>Neighborhoods</vt:lpstr>
      <vt:lpstr>Arrows as Local Filters</vt:lpstr>
      <vt:lpstr>Comonads Everywhere</vt:lpstr>
      <vt:lpstr>Functors and Natural Transformations</vt:lpstr>
      <vt:lpstr>A New World of CoKleisli Categories</vt:lpstr>
      <vt:lpstr>PowerPoint Presentation</vt:lpstr>
      <vt:lpstr>More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2016-05-27T14:03:12Z</dcterms:created>
  <dcterms:modified xsi:type="dcterms:W3CDTF">2016-05-27T23:51:25Z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