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0"/>
  </p:notesMasterIdLst>
  <p:sldIdLst>
    <p:sldId id="256" r:id="rId2"/>
    <p:sldId id="257" r:id="rId3"/>
    <p:sldId id="276" r:id="rId4"/>
    <p:sldId id="264" r:id="rId5"/>
    <p:sldId id="283" r:id="rId6"/>
    <p:sldId id="269" r:id="rId7"/>
    <p:sldId id="259" r:id="rId8"/>
    <p:sldId id="281" r:id="rId9"/>
    <p:sldId id="280" r:id="rId10"/>
    <p:sldId id="262" r:id="rId11"/>
    <p:sldId id="265" r:id="rId12"/>
    <p:sldId id="284" r:id="rId13"/>
    <p:sldId id="272" r:id="rId14"/>
    <p:sldId id="267" r:id="rId15"/>
    <p:sldId id="263" r:id="rId16"/>
    <p:sldId id="260" r:id="rId17"/>
    <p:sldId id="277"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DC1D3"/>
    <a:srgbClr val="87A4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reen stolberg" userId="b8bb7bd836993c47" providerId="LiveId" clId="{B97343F5-1326-420F-8E0E-57FAAA5A81A2}"/>
    <pc:docChg chg="undo custSel addSld delSld modSld sldOrd">
      <pc:chgData name="maureen stolberg" userId="b8bb7bd836993c47" providerId="LiveId" clId="{B97343F5-1326-420F-8E0E-57FAAA5A81A2}" dt="2020-09-26T18:23:15.052" v="10524" actId="1076"/>
      <pc:docMkLst>
        <pc:docMk/>
      </pc:docMkLst>
      <pc:sldChg chg="addSp delSp modSp">
        <pc:chgData name="maureen stolberg" userId="b8bb7bd836993c47" providerId="LiveId" clId="{B97343F5-1326-420F-8E0E-57FAAA5A81A2}" dt="2020-09-26T18:23:15.052" v="10524" actId="1076"/>
        <pc:sldMkLst>
          <pc:docMk/>
          <pc:sldMk cId="3739859804" sldId="256"/>
        </pc:sldMkLst>
        <pc:spChg chg="mod">
          <ac:chgData name="maureen stolberg" userId="b8bb7bd836993c47" providerId="LiveId" clId="{B97343F5-1326-420F-8E0E-57FAAA5A81A2}" dt="2020-09-26T18:23:15.052" v="10524" actId="1076"/>
          <ac:spMkLst>
            <pc:docMk/>
            <pc:sldMk cId="3739859804" sldId="256"/>
            <ac:spMk id="2" creationId="{85A512DD-49B9-4C49-824A-8CDCEF1FC840}"/>
          </ac:spMkLst>
        </pc:spChg>
        <pc:spChg chg="del mod">
          <ac:chgData name="maureen stolberg" userId="b8bb7bd836993c47" providerId="LiveId" clId="{B97343F5-1326-420F-8E0E-57FAAA5A81A2}" dt="2020-09-26T17:51:58.758" v="9653" actId="478"/>
          <ac:spMkLst>
            <pc:docMk/>
            <pc:sldMk cId="3739859804" sldId="256"/>
            <ac:spMk id="3" creationId="{E00E47B3-931C-414C-A750-844CFDC6DE49}"/>
          </ac:spMkLst>
        </pc:spChg>
        <pc:spChg chg="add mod">
          <ac:chgData name="maureen stolberg" userId="b8bb7bd836993c47" providerId="LiveId" clId="{B97343F5-1326-420F-8E0E-57FAAA5A81A2}" dt="2020-09-26T18:11:18.926" v="10242" actId="14100"/>
          <ac:spMkLst>
            <pc:docMk/>
            <pc:sldMk cId="3739859804" sldId="256"/>
            <ac:spMk id="6" creationId="{41DF00BF-3B61-4BD8-9820-F9241E5CAC90}"/>
          </ac:spMkLst>
        </pc:spChg>
        <pc:spChg chg="mod">
          <ac:chgData name="maureen stolberg" userId="b8bb7bd836993c47" providerId="LiveId" clId="{B97343F5-1326-420F-8E0E-57FAAA5A81A2}" dt="2020-09-26T17:51:47.487" v="9650" actId="6549"/>
          <ac:spMkLst>
            <pc:docMk/>
            <pc:sldMk cId="3739859804" sldId="256"/>
            <ac:spMk id="10" creationId="{BB07357D-576E-4B6B-8557-3798C6F91DD4}"/>
          </ac:spMkLst>
        </pc:spChg>
        <pc:picChg chg="mod">
          <ac:chgData name="maureen stolberg" userId="b8bb7bd836993c47" providerId="LiveId" clId="{B97343F5-1326-420F-8E0E-57FAAA5A81A2}" dt="2020-09-26T18:21:56.502" v="10404" actId="1076"/>
          <ac:picMkLst>
            <pc:docMk/>
            <pc:sldMk cId="3739859804" sldId="256"/>
            <ac:picMk id="4" creationId="{55EF526D-BAAE-4648-90B1-10CF3CB7015E}"/>
          </ac:picMkLst>
        </pc:picChg>
      </pc:sldChg>
      <pc:sldChg chg="addSp delSp modSp ord">
        <pc:chgData name="maureen stolberg" userId="b8bb7bd836993c47" providerId="LiveId" clId="{B97343F5-1326-420F-8E0E-57FAAA5A81A2}" dt="2020-09-26T17:20:07.991" v="8046" actId="15"/>
        <pc:sldMkLst>
          <pc:docMk/>
          <pc:sldMk cId="3990068644" sldId="259"/>
        </pc:sldMkLst>
        <pc:spChg chg="add mod">
          <ac:chgData name="maureen stolberg" userId="b8bb7bd836993c47" providerId="LiveId" clId="{B97343F5-1326-420F-8E0E-57FAAA5A81A2}" dt="2020-09-26T17:20:07.991" v="8046" actId="15"/>
          <ac:spMkLst>
            <pc:docMk/>
            <pc:sldMk cId="3990068644" sldId="259"/>
            <ac:spMk id="2" creationId="{06D15F17-8E88-4B17-88AF-A9C259998CFA}"/>
          </ac:spMkLst>
        </pc:spChg>
        <pc:spChg chg="del mod">
          <ac:chgData name="maureen stolberg" userId="b8bb7bd836993c47" providerId="LiveId" clId="{B97343F5-1326-420F-8E0E-57FAAA5A81A2}" dt="2020-09-26T16:58:20.131" v="7725" actId="478"/>
          <ac:spMkLst>
            <pc:docMk/>
            <pc:sldMk cId="3990068644" sldId="259"/>
            <ac:spMk id="3" creationId="{F1020749-B8CA-43B8-8C3E-8D388A0AF329}"/>
          </ac:spMkLst>
        </pc:spChg>
        <pc:spChg chg="add del mod">
          <ac:chgData name="maureen stolberg" userId="b8bb7bd836993c47" providerId="LiveId" clId="{B97343F5-1326-420F-8E0E-57FAAA5A81A2}" dt="2020-09-26T17:01:35.337" v="7747" actId="478"/>
          <ac:spMkLst>
            <pc:docMk/>
            <pc:sldMk cId="3990068644" sldId="259"/>
            <ac:spMk id="13" creationId="{F1E6B64B-67CB-4136-B79D-A816ADAFF31F}"/>
          </ac:spMkLst>
        </pc:spChg>
        <pc:spChg chg="add mod">
          <ac:chgData name="maureen stolberg" userId="b8bb7bd836993c47" providerId="LiveId" clId="{B97343F5-1326-420F-8E0E-57FAAA5A81A2}" dt="2020-09-26T17:17:30.052" v="8035" actId="14100"/>
          <ac:spMkLst>
            <pc:docMk/>
            <pc:sldMk cId="3990068644" sldId="259"/>
            <ac:spMk id="16" creationId="{E844FFC6-DAC2-4743-A384-F621E599AC1D}"/>
          </ac:spMkLst>
        </pc:spChg>
        <pc:spChg chg="add mod">
          <ac:chgData name="maureen stolberg" userId="b8bb7bd836993c47" providerId="LiveId" clId="{B97343F5-1326-420F-8E0E-57FAAA5A81A2}" dt="2020-09-26T17:17:25.710" v="8034" actId="14100"/>
          <ac:spMkLst>
            <pc:docMk/>
            <pc:sldMk cId="3990068644" sldId="259"/>
            <ac:spMk id="17" creationId="{FFC0A4D2-53A5-4C03-92E0-C4B9290838AE}"/>
          </ac:spMkLst>
        </pc:spChg>
        <pc:spChg chg="mod">
          <ac:chgData name="maureen stolberg" userId="b8bb7bd836993c47" providerId="LiveId" clId="{B97343F5-1326-420F-8E0E-57FAAA5A81A2}" dt="2020-09-26T17:18:11.815" v="8038" actId="14100"/>
          <ac:spMkLst>
            <pc:docMk/>
            <pc:sldMk cId="3990068644" sldId="259"/>
            <ac:spMk id="19" creationId="{20461149-2048-4D97-8E14-EBB5C16E73E7}"/>
          </ac:spMkLst>
        </pc:spChg>
        <pc:picChg chg="del">
          <ac:chgData name="maureen stolberg" userId="b8bb7bd836993c47" providerId="LiveId" clId="{B97343F5-1326-420F-8E0E-57FAAA5A81A2}" dt="2020-09-26T14:47:32.197" v="2496" actId="478"/>
          <ac:picMkLst>
            <pc:docMk/>
            <pc:sldMk cId="3990068644" sldId="259"/>
            <ac:picMk id="4" creationId="{E0C2DBD6-F945-4156-887A-01C73A8DA86B}"/>
          </ac:picMkLst>
        </pc:picChg>
        <pc:picChg chg="del">
          <ac:chgData name="maureen stolberg" userId="b8bb7bd836993c47" providerId="LiveId" clId="{B97343F5-1326-420F-8E0E-57FAAA5A81A2}" dt="2020-09-26T14:47:32.908" v="2497" actId="478"/>
          <ac:picMkLst>
            <pc:docMk/>
            <pc:sldMk cId="3990068644" sldId="259"/>
            <ac:picMk id="5" creationId="{412EC0C3-6FAA-40FE-9B59-9B1909B013F3}"/>
          </ac:picMkLst>
        </pc:picChg>
        <pc:picChg chg="del">
          <ac:chgData name="maureen stolberg" userId="b8bb7bd836993c47" providerId="LiveId" clId="{B97343F5-1326-420F-8E0E-57FAAA5A81A2}" dt="2020-09-26T14:47:33.588" v="2498" actId="478"/>
          <ac:picMkLst>
            <pc:docMk/>
            <pc:sldMk cId="3990068644" sldId="259"/>
            <ac:picMk id="6" creationId="{9E5D4E41-07B5-46CD-BA0A-FE87C3DCFF62}"/>
          </ac:picMkLst>
        </pc:picChg>
        <pc:picChg chg="add del mod">
          <ac:chgData name="maureen stolberg" userId="b8bb7bd836993c47" providerId="LiveId" clId="{B97343F5-1326-420F-8E0E-57FAAA5A81A2}" dt="2020-09-26T16:59:26.319" v="7732" actId="478"/>
          <ac:picMkLst>
            <pc:docMk/>
            <pc:sldMk cId="3990068644" sldId="259"/>
            <ac:picMk id="9" creationId="{40888293-1C44-4220-A8DB-DDC8049D5573}"/>
          </ac:picMkLst>
        </pc:picChg>
        <pc:picChg chg="add mod modCrop">
          <ac:chgData name="maureen stolberg" userId="b8bb7bd836993c47" providerId="LiveId" clId="{B97343F5-1326-420F-8E0E-57FAAA5A81A2}" dt="2020-09-26T17:17:21.261" v="8033" actId="14100"/>
          <ac:picMkLst>
            <pc:docMk/>
            <pc:sldMk cId="3990068644" sldId="259"/>
            <ac:picMk id="14" creationId="{4C526D38-886D-4E05-AEBA-B3B8658FBC34}"/>
          </ac:picMkLst>
        </pc:picChg>
        <pc:picChg chg="add del mod">
          <ac:chgData name="maureen stolberg" userId="b8bb7bd836993c47" providerId="LiveId" clId="{B97343F5-1326-420F-8E0E-57FAAA5A81A2}" dt="2020-09-26T17:00:50.672" v="7739" actId="478"/>
          <ac:picMkLst>
            <pc:docMk/>
            <pc:sldMk cId="3990068644" sldId="259"/>
            <ac:picMk id="15" creationId="{5E1D422B-0318-4AF6-BB72-1D6B2B9E4DF9}"/>
          </ac:picMkLst>
        </pc:picChg>
        <pc:cxnChg chg="add mod">
          <ac:chgData name="maureen stolberg" userId="b8bb7bd836993c47" providerId="LiveId" clId="{B97343F5-1326-420F-8E0E-57FAAA5A81A2}" dt="2020-09-26T17:16:43.548" v="8028" actId="14100"/>
          <ac:cxnSpMkLst>
            <pc:docMk/>
            <pc:sldMk cId="3990068644" sldId="259"/>
            <ac:cxnSpMk id="20" creationId="{C311E4A7-A489-4EC5-8B0C-71E3C4139843}"/>
          </ac:cxnSpMkLst>
        </pc:cxnChg>
      </pc:sldChg>
      <pc:sldChg chg="modSp">
        <pc:chgData name="maureen stolberg" userId="b8bb7bd836993c47" providerId="LiveId" clId="{B97343F5-1326-420F-8E0E-57FAAA5A81A2}" dt="2020-09-26T17:27:15.662" v="8278" actId="20577"/>
        <pc:sldMkLst>
          <pc:docMk/>
          <pc:sldMk cId="582038552" sldId="260"/>
        </pc:sldMkLst>
        <pc:spChg chg="mod">
          <ac:chgData name="maureen stolberg" userId="b8bb7bd836993c47" providerId="LiveId" clId="{B97343F5-1326-420F-8E0E-57FAAA5A81A2}" dt="2020-09-26T17:25:58.068" v="8253" actId="1076"/>
          <ac:spMkLst>
            <pc:docMk/>
            <pc:sldMk cId="582038552" sldId="260"/>
            <ac:spMk id="3" creationId="{E305D248-6E6B-4ECF-B050-516CCB06CB24}"/>
          </ac:spMkLst>
        </pc:spChg>
        <pc:spChg chg="mod">
          <ac:chgData name="maureen stolberg" userId="b8bb7bd836993c47" providerId="LiveId" clId="{B97343F5-1326-420F-8E0E-57FAAA5A81A2}" dt="2020-09-26T17:22:35.885" v="8062" actId="1076"/>
          <ac:spMkLst>
            <pc:docMk/>
            <pc:sldMk cId="582038552" sldId="260"/>
            <ac:spMk id="4" creationId="{1BE484E2-F62B-43E1-BC4C-006A6BAC8A67}"/>
          </ac:spMkLst>
        </pc:spChg>
        <pc:spChg chg="mod">
          <ac:chgData name="maureen stolberg" userId="b8bb7bd836993c47" providerId="LiveId" clId="{B97343F5-1326-420F-8E0E-57FAAA5A81A2}" dt="2020-09-26T17:25:45.851" v="8250" actId="1076"/>
          <ac:spMkLst>
            <pc:docMk/>
            <pc:sldMk cId="582038552" sldId="260"/>
            <ac:spMk id="7" creationId="{4081B7F2-B16B-49F0-863E-70333F71666E}"/>
          </ac:spMkLst>
        </pc:spChg>
        <pc:spChg chg="mod">
          <ac:chgData name="maureen stolberg" userId="b8bb7bd836993c47" providerId="LiveId" clId="{B97343F5-1326-420F-8E0E-57FAAA5A81A2}" dt="2020-09-26T17:27:15.662" v="8278" actId="20577"/>
          <ac:spMkLst>
            <pc:docMk/>
            <pc:sldMk cId="582038552" sldId="260"/>
            <ac:spMk id="8" creationId="{E9EAB8BC-5E59-4200-97BF-2073454C55F1}"/>
          </ac:spMkLst>
        </pc:spChg>
        <pc:spChg chg="mod">
          <ac:chgData name="maureen stolberg" userId="b8bb7bd836993c47" providerId="LiveId" clId="{B97343F5-1326-420F-8E0E-57FAAA5A81A2}" dt="2020-09-26T17:26:10.137" v="8256" actId="1076"/>
          <ac:spMkLst>
            <pc:docMk/>
            <pc:sldMk cId="582038552" sldId="260"/>
            <ac:spMk id="12" creationId="{582AE83E-5519-4776-897F-6E9CFF57A6DB}"/>
          </ac:spMkLst>
        </pc:spChg>
        <pc:graphicFrameChg chg="mod">
          <ac:chgData name="maureen stolberg" userId="b8bb7bd836993c47" providerId="LiveId" clId="{B97343F5-1326-420F-8E0E-57FAAA5A81A2}" dt="2020-09-26T17:25:54.976" v="8252" actId="1076"/>
          <ac:graphicFrameMkLst>
            <pc:docMk/>
            <pc:sldMk cId="582038552" sldId="260"/>
            <ac:graphicFrameMk id="2" creationId="{7D666ABD-F0C8-47FC-93B0-AE99A322D4B9}"/>
          </ac:graphicFrameMkLst>
        </pc:graphicFrameChg>
        <pc:graphicFrameChg chg="mod">
          <ac:chgData name="maureen stolberg" userId="b8bb7bd836993c47" providerId="LiveId" clId="{B97343F5-1326-420F-8E0E-57FAAA5A81A2}" dt="2020-09-26T17:26:07.013" v="8255" actId="1076"/>
          <ac:graphicFrameMkLst>
            <pc:docMk/>
            <pc:sldMk cId="582038552" sldId="260"/>
            <ac:graphicFrameMk id="10" creationId="{7532DBA9-7EDA-4EBE-B1EA-AC8C4DE1FB49}"/>
          </ac:graphicFrameMkLst>
        </pc:graphicFrameChg>
        <pc:picChg chg="mod">
          <ac:chgData name="maureen stolberg" userId="b8bb7bd836993c47" providerId="LiveId" clId="{B97343F5-1326-420F-8E0E-57FAAA5A81A2}" dt="2020-09-26T17:25:51.688" v="8251" actId="1076"/>
          <ac:picMkLst>
            <pc:docMk/>
            <pc:sldMk cId="582038552" sldId="260"/>
            <ac:picMk id="5" creationId="{60439927-DD14-4B62-81B6-659B65E10D72}"/>
          </ac:picMkLst>
        </pc:picChg>
      </pc:sldChg>
      <pc:sldChg chg="addSp delSp modSp">
        <pc:chgData name="maureen stolberg" userId="b8bb7bd836993c47" providerId="LiveId" clId="{B97343F5-1326-420F-8E0E-57FAAA5A81A2}" dt="2020-09-26T17:20:26.149" v="8047" actId="114"/>
        <pc:sldMkLst>
          <pc:docMk/>
          <pc:sldMk cId="2075157487" sldId="262"/>
        </pc:sldMkLst>
        <pc:spChg chg="add mod">
          <ac:chgData name="maureen stolberg" userId="b8bb7bd836993c47" providerId="LiveId" clId="{B97343F5-1326-420F-8E0E-57FAAA5A81A2}" dt="2020-09-26T16:03:03.759" v="7191" actId="1076"/>
          <ac:spMkLst>
            <pc:docMk/>
            <pc:sldMk cId="2075157487" sldId="262"/>
            <ac:spMk id="4" creationId="{690ED39E-16A2-4784-B6D6-AED9CB00A66B}"/>
          </ac:spMkLst>
        </pc:spChg>
        <pc:spChg chg="mod">
          <ac:chgData name="maureen stolberg" userId="b8bb7bd836993c47" providerId="LiveId" clId="{B97343F5-1326-420F-8E0E-57FAAA5A81A2}" dt="2020-09-26T17:20:26.149" v="8047" actId="114"/>
          <ac:spMkLst>
            <pc:docMk/>
            <pc:sldMk cId="2075157487" sldId="262"/>
            <ac:spMk id="5" creationId="{7E974FDF-79D6-446A-A488-C662EB837C73}"/>
          </ac:spMkLst>
        </pc:spChg>
        <pc:spChg chg="mod">
          <ac:chgData name="maureen stolberg" userId="b8bb7bd836993c47" providerId="LiveId" clId="{B97343F5-1326-420F-8E0E-57FAAA5A81A2}" dt="2020-09-26T16:02:56.311" v="7190" actId="255"/>
          <ac:spMkLst>
            <pc:docMk/>
            <pc:sldMk cId="2075157487" sldId="262"/>
            <ac:spMk id="6" creationId="{8DCF71C8-CEE1-43E2-B89E-DB647EF60A0E}"/>
          </ac:spMkLst>
        </pc:spChg>
        <pc:spChg chg="mod">
          <ac:chgData name="maureen stolberg" userId="b8bb7bd836993c47" providerId="LiveId" clId="{B97343F5-1326-420F-8E0E-57FAAA5A81A2}" dt="2020-09-26T15:58:32.093" v="6795" actId="1076"/>
          <ac:spMkLst>
            <pc:docMk/>
            <pc:sldMk cId="2075157487" sldId="262"/>
            <ac:spMk id="8" creationId="{F49B330B-A23C-4971-AE4D-EC025DFC5AC6}"/>
          </ac:spMkLst>
        </pc:spChg>
        <pc:picChg chg="add del mod modCrop">
          <ac:chgData name="maureen stolberg" userId="b8bb7bd836993c47" providerId="LiveId" clId="{B97343F5-1326-420F-8E0E-57FAAA5A81A2}" dt="2020-09-26T15:48:53.440" v="6309" actId="478"/>
          <ac:picMkLst>
            <pc:docMk/>
            <pc:sldMk cId="2075157487" sldId="262"/>
            <ac:picMk id="2" creationId="{401C38A9-DADD-4976-94C6-6CCD537AF792}"/>
          </ac:picMkLst>
        </pc:picChg>
        <pc:picChg chg="add mod modCrop">
          <ac:chgData name="maureen stolberg" userId="b8bb7bd836993c47" providerId="LiveId" clId="{B97343F5-1326-420F-8E0E-57FAAA5A81A2}" dt="2020-09-26T15:58:20.565" v="6791" actId="1076"/>
          <ac:picMkLst>
            <pc:docMk/>
            <pc:sldMk cId="2075157487" sldId="262"/>
            <ac:picMk id="3" creationId="{5BE07543-4C11-4EA0-A043-8BA778E6DF9E}"/>
          </ac:picMkLst>
        </pc:picChg>
        <pc:picChg chg="add mod modCrop">
          <ac:chgData name="maureen stolberg" userId="b8bb7bd836993c47" providerId="LiveId" clId="{B97343F5-1326-420F-8E0E-57FAAA5A81A2}" dt="2020-09-26T15:58:14.543" v="6788" actId="14100"/>
          <ac:picMkLst>
            <pc:docMk/>
            <pc:sldMk cId="2075157487" sldId="262"/>
            <ac:picMk id="9" creationId="{B8A5FBBD-FCA7-4A7A-9BDE-0C2180218058}"/>
          </ac:picMkLst>
        </pc:picChg>
      </pc:sldChg>
      <pc:sldChg chg="modSp">
        <pc:chgData name="maureen stolberg" userId="b8bb7bd836993c47" providerId="LiveId" clId="{B97343F5-1326-420F-8E0E-57FAAA5A81A2}" dt="2020-09-26T14:49:55.979" v="2585" actId="27636"/>
        <pc:sldMkLst>
          <pc:docMk/>
          <pc:sldMk cId="518571304" sldId="269"/>
        </pc:sldMkLst>
        <pc:spChg chg="mod">
          <ac:chgData name="maureen stolberg" userId="b8bb7bd836993c47" providerId="LiveId" clId="{B97343F5-1326-420F-8E0E-57FAAA5A81A2}" dt="2020-09-26T14:49:55.979" v="2585" actId="27636"/>
          <ac:spMkLst>
            <pc:docMk/>
            <pc:sldMk cId="518571304" sldId="269"/>
            <ac:spMk id="10" creationId="{BB07357D-576E-4B6B-8557-3798C6F91DD4}"/>
          </ac:spMkLst>
        </pc:spChg>
      </pc:sldChg>
      <pc:sldChg chg="modSp ord">
        <pc:chgData name="maureen stolberg" userId="b8bb7bd836993c47" providerId="LiveId" clId="{B97343F5-1326-420F-8E0E-57FAAA5A81A2}" dt="2020-09-26T13:24:38.440" v="1418"/>
        <pc:sldMkLst>
          <pc:docMk/>
          <pc:sldMk cId="1164636882" sldId="276"/>
        </pc:sldMkLst>
        <pc:spChg chg="mod">
          <ac:chgData name="maureen stolberg" userId="b8bb7bd836993c47" providerId="LiveId" clId="{B97343F5-1326-420F-8E0E-57FAAA5A81A2}" dt="2020-09-26T13:23:17.232" v="1416" actId="20577"/>
          <ac:spMkLst>
            <pc:docMk/>
            <pc:sldMk cId="1164636882" sldId="276"/>
            <ac:spMk id="5" creationId="{7E974FDF-79D6-446A-A488-C662EB837C73}"/>
          </ac:spMkLst>
        </pc:spChg>
        <pc:spChg chg="mod">
          <ac:chgData name="maureen stolberg" userId="b8bb7bd836993c47" providerId="LiveId" clId="{B97343F5-1326-420F-8E0E-57FAAA5A81A2}" dt="2020-09-26T13:22:50.665" v="1400" actId="20577"/>
          <ac:spMkLst>
            <pc:docMk/>
            <pc:sldMk cId="1164636882" sldId="276"/>
            <ac:spMk id="9" creationId="{EAF164EB-B446-4C5F-BFCD-CA39D7E34100}"/>
          </ac:spMkLst>
        </pc:spChg>
        <pc:picChg chg="mod">
          <ac:chgData name="maureen stolberg" userId="b8bb7bd836993c47" providerId="LiveId" clId="{B97343F5-1326-420F-8E0E-57FAAA5A81A2}" dt="2020-09-26T13:23:06.663" v="1401" actId="1076"/>
          <ac:picMkLst>
            <pc:docMk/>
            <pc:sldMk cId="1164636882" sldId="276"/>
            <ac:picMk id="3" creationId="{35CC9BD2-7F92-44B8-8F9D-03D509A0170F}"/>
          </ac:picMkLst>
        </pc:picChg>
      </pc:sldChg>
      <pc:sldChg chg="modSp">
        <pc:chgData name="maureen stolberg" userId="b8bb7bd836993c47" providerId="LiveId" clId="{B97343F5-1326-420F-8E0E-57FAAA5A81A2}" dt="2020-09-26T17:32:40.453" v="8630" actId="20577"/>
        <pc:sldMkLst>
          <pc:docMk/>
          <pc:sldMk cId="3528863937" sldId="277"/>
        </pc:sldMkLst>
        <pc:spChg chg="mod">
          <ac:chgData name="maureen stolberg" userId="b8bb7bd836993c47" providerId="LiveId" clId="{B97343F5-1326-420F-8E0E-57FAAA5A81A2}" dt="2020-09-26T17:32:40.453" v="8630" actId="20577"/>
          <ac:spMkLst>
            <pc:docMk/>
            <pc:sldMk cId="3528863937" sldId="277"/>
            <ac:spMk id="4" creationId="{1BE484E2-F62B-43E1-BC4C-006A6BAC8A67}"/>
          </ac:spMkLst>
        </pc:spChg>
      </pc:sldChg>
      <pc:sldChg chg="modSp">
        <pc:chgData name="maureen stolberg" userId="b8bb7bd836993c47" providerId="LiveId" clId="{B97343F5-1326-420F-8E0E-57FAAA5A81A2}" dt="2020-09-26T17:51:31.560" v="9649" actId="20577"/>
        <pc:sldMkLst>
          <pc:docMk/>
          <pc:sldMk cId="772920764" sldId="279"/>
        </pc:sldMkLst>
        <pc:spChg chg="mod">
          <ac:chgData name="maureen stolberg" userId="b8bb7bd836993c47" providerId="LiveId" clId="{B97343F5-1326-420F-8E0E-57FAAA5A81A2}" dt="2020-09-26T17:51:31.560" v="9649" actId="20577"/>
          <ac:spMkLst>
            <pc:docMk/>
            <pc:sldMk cId="772920764" sldId="279"/>
            <ac:spMk id="3" creationId="{313C2406-91BC-46EC-AF58-12F476FA06BF}"/>
          </ac:spMkLst>
        </pc:spChg>
      </pc:sldChg>
      <pc:sldChg chg="delSp modSp add del ord">
        <pc:chgData name="maureen stolberg" userId="b8bb7bd836993c47" providerId="LiveId" clId="{B97343F5-1326-420F-8E0E-57FAAA5A81A2}" dt="2020-09-26T13:23:27.397" v="1417" actId="2696"/>
        <pc:sldMkLst>
          <pc:docMk/>
          <pc:sldMk cId="1370093403" sldId="282"/>
        </pc:sldMkLst>
        <pc:spChg chg="mod">
          <ac:chgData name="maureen stolberg" userId="b8bb7bd836993c47" providerId="LiveId" clId="{B97343F5-1326-420F-8E0E-57FAAA5A81A2}" dt="2020-09-26T12:42:40.996" v="412" actId="20577"/>
          <ac:spMkLst>
            <pc:docMk/>
            <pc:sldMk cId="1370093403" sldId="282"/>
            <ac:spMk id="5" creationId="{7E974FDF-79D6-446A-A488-C662EB837C73}"/>
          </ac:spMkLst>
        </pc:spChg>
        <pc:spChg chg="mod">
          <ac:chgData name="maureen stolberg" userId="b8bb7bd836993c47" providerId="LiveId" clId="{B97343F5-1326-420F-8E0E-57FAAA5A81A2}" dt="2020-09-26T12:42:53.007" v="413" actId="5793"/>
          <ac:spMkLst>
            <pc:docMk/>
            <pc:sldMk cId="1370093403" sldId="282"/>
            <ac:spMk id="9" creationId="{EAF164EB-B446-4C5F-BFCD-CA39D7E34100}"/>
          </ac:spMkLst>
        </pc:spChg>
        <pc:picChg chg="del">
          <ac:chgData name="maureen stolberg" userId="b8bb7bd836993c47" providerId="LiveId" clId="{B97343F5-1326-420F-8E0E-57FAAA5A81A2}" dt="2020-09-26T12:30:16.995" v="290" actId="478"/>
          <ac:picMkLst>
            <pc:docMk/>
            <pc:sldMk cId="1370093403" sldId="282"/>
            <ac:picMk id="3" creationId="{35CC9BD2-7F92-44B8-8F9D-03D509A0170F}"/>
          </ac:picMkLst>
        </pc:picChg>
      </pc:sldChg>
      <pc:sldChg chg="modSp add ord">
        <pc:chgData name="maureen stolberg" userId="b8bb7bd836993c47" providerId="LiveId" clId="{B97343F5-1326-420F-8E0E-57FAAA5A81A2}" dt="2020-09-26T14:46:12.319" v="2455" actId="115"/>
        <pc:sldMkLst>
          <pc:docMk/>
          <pc:sldMk cId="3859963312" sldId="283"/>
        </pc:sldMkLst>
        <pc:spChg chg="mod">
          <ac:chgData name="maureen stolberg" userId="b8bb7bd836993c47" providerId="LiveId" clId="{B97343F5-1326-420F-8E0E-57FAAA5A81A2}" dt="2020-09-26T14:46:12.319" v="2455" actId="115"/>
          <ac:spMkLst>
            <pc:docMk/>
            <pc:sldMk cId="3859963312" sldId="283"/>
            <ac:spMk id="3" creationId="{F1020749-B8CA-43B8-8C3E-8D388A0AF329}"/>
          </ac:spMkLst>
        </pc:spChg>
        <pc:spChg chg="mod">
          <ac:chgData name="maureen stolberg" userId="b8bb7bd836993c47" providerId="LiveId" clId="{B97343F5-1326-420F-8E0E-57FAAA5A81A2}" dt="2020-09-26T14:44:49.276" v="2437" actId="255"/>
          <ac:spMkLst>
            <pc:docMk/>
            <pc:sldMk cId="3859963312" sldId="283"/>
            <ac:spMk id="19" creationId="{20461149-2048-4D97-8E14-EBB5C16E73E7}"/>
          </ac:spMkLst>
        </pc:spChg>
        <pc:picChg chg="mod">
          <ac:chgData name="maureen stolberg" userId="b8bb7bd836993c47" providerId="LiveId" clId="{B97343F5-1326-420F-8E0E-57FAAA5A81A2}" dt="2020-09-26T14:44:52.382" v="2438" actId="1076"/>
          <ac:picMkLst>
            <pc:docMk/>
            <pc:sldMk cId="3859963312" sldId="283"/>
            <ac:picMk id="4" creationId="{E0C2DBD6-F945-4156-887A-01C73A8DA86B}"/>
          </ac:picMkLst>
        </pc:picChg>
        <pc:picChg chg="mod">
          <ac:chgData name="maureen stolberg" userId="b8bb7bd836993c47" providerId="LiveId" clId="{B97343F5-1326-420F-8E0E-57FAAA5A81A2}" dt="2020-09-26T14:44:54.407" v="2439" actId="1076"/>
          <ac:picMkLst>
            <pc:docMk/>
            <pc:sldMk cId="3859963312" sldId="283"/>
            <ac:picMk id="5" creationId="{412EC0C3-6FAA-40FE-9B59-9B1909B013F3}"/>
          </ac:picMkLst>
        </pc:picChg>
        <pc:picChg chg="mod">
          <ac:chgData name="maureen stolberg" userId="b8bb7bd836993c47" providerId="LiveId" clId="{B97343F5-1326-420F-8E0E-57FAAA5A81A2}" dt="2020-09-26T14:44:56.004" v="2440" actId="1076"/>
          <ac:picMkLst>
            <pc:docMk/>
            <pc:sldMk cId="3859963312" sldId="283"/>
            <ac:picMk id="6" creationId="{9E5D4E41-07B5-46CD-BA0A-FE87C3DCFF62}"/>
          </ac:picMkLst>
        </pc:picChg>
      </pc:sldChg>
      <pc:sldChg chg="addSp delSp modSp add ord">
        <pc:chgData name="maureen stolberg" userId="b8bb7bd836993c47" providerId="LiveId" clId="{B97343F5-1326-420F-8E0E-57FAAA5A81A2}" dt="2020-09-26T16:50:15.907" v="7717" actId="1076"/>
        <pc:sldMkLst>
          <pc:docMk/>
          <pc:sldMk cId="3852244248" sldId="284"/>
        </pc:sldMkLst>
        <pc:spChg chg="add mod">
          <ac:chgData name="maureen stolberg" userId="b8bb7bd836993c47" providerId="LiveId" clId="{B97343F5-1326-420F-8E0E-57FAAA5A81A2}" dt="2020-09-26T16:33:46.962" v="7713" actId="14100"/>
          <ac:spMkLst>
            <pc:docMk/>
            <pc:sldMk cId="3852244248" sldId="284"/>
            <ac:spMk id="2" creationId="{4AECA613-DFA4-4312-8427-FC43AED67406}"/>
          </ac:spMkLst>
        </pc:spChg>
        <pc:spChg chg="add del mod">
          <ac:chgData name="maureen stolberg" userId="b8bb7bd836993c47" providerId="LiveId" clId="{B97343F5-1326-420F-8E0E-57FAAA5A81A2}" dt="2020-09-26T16:12:45.524" v="7270" actId="478"/>
          <ac:spMkLst>
            <pc:docMk/>
            <pc:sldMk cId="3852244248" sldId="284"/>
            <ac:spMk id="4" creationId="{AB50DBED-3B06-4484-BF00-C74D2C13B7B6}"/>
          </ac:spMkLst>
        </pc:spChg>
        <pc:spChg chg="mod">
          <ac:chgData name="maureen stolberg" userId="b8bb7bd836993c47" providerId="LiveId" clId="{B97343F5-1326-420F-8E0E-57FAAA5A81A2}" dt="2020-09-26T16:50:13.217" v="7716" actId="1076"/>
          <ac:spMkLst>
            <pc:docMk/>
            <pc:sldMk cId="3852244248" sldId="284"/>
            <ac:spMk id="5" creationId="{7E974FDF-79D6-446A-A488-C662EB837C73}"/>
          </ac:spMkLst>
        </pc:spChg>
        <pc:spChg chg="mod">
          <ac:chgData name="maureen stolberg" userId="b8bb7bd836993c47" providerId="LiveId" clId="{B97343F5-1326-420F-8E0E-57FAAA5A81A2}" dt="2020-09-26T16:50:15.907" v="7717" actId="1076"/>
          <ac:spMkLst>
            <pc:docMk/>
            <pc:sldMk cId="3852244248" sldId="284"/>
            <ac:spMk id="6" creationId="{8DCF71C8-CEE1-43E2-B89E-DB647EF60A0E}"/>
          </ac:spMkLst>
        </pc:spChg>
        <pc:spChg chg="del">
          <ac:chgData name="maureen stolberg" userId="b8bb7bd836993c47" providerId="LiveId" clId="{B97343F5-1326-420F-8E0E-57FAAA5A81A2}" dt="2020-09-26T16:04:24.360" v="7228" actId="478"/>
          <ac:spMkLst>
            <pc:docMk/>
            <pc:sldMk cId="3852244248" sldId="284"/>
            <ac:spMk id="8" creationId="{F49B330B-A23C-4971-AE4D-EC025DFC5AC6}"/>
          </ac:spMkLst>
        </pc:spChg>
        <pc:spChg chg="add mod">
          <ac:chgData name="maureen stolberg" userId="b8bb7bd836993c47" providerId="LiveId" clId="{B97343F5-1326-420F-8E0E-57FAAA5A81A2}" dt="2020-09-26T16:33:19.988" v="7707" actId="1076"/>
          <ac:spMkLst>
            <pc:docMk/>
            <pc:sldMk cId="3852244248" sldId="284"/>
            <ac:spMk id="9" creationId="{72D07202-A7E8-492F-8C1A-B152FB8440D8}"/>
          </ac:spMkLst>
        </pc:spChg>
        <pc:spChg chg="add mod">
          <ac:chgData name="maureen stolberg" userId="b8bb7bd836993c47" providerId="LiveId" clId="{B97343F5-1326-420F-8E0E-57FAAA5A81A2}" dt="2020-09-26T16:31:55.629" v="7677" actId="1076"/>
          <ac:spMkLst>
            <pc:docMk/>
            <pc:sldMk cId="3852244248" sldId="284"/>
            <ac:spMk id="10" creationId="{B909A395-958C-4AB1-B6EC-37B3D2876F1A}"/>
          </ac:spMkLst>
        </pc:spChg>
        <pc:spChg chg="add del mod">
          <ac:chgData name="maureen stolberg" userId="b8bb7bd836993c47" providerId="LiveId" clId="{B97343F5-1326-420F-8E0E-57FAAA5A81A2}" dt="2020-09-26T16:16:28.716" v="7383" actId="478"/>
          <ac:spMkLst>
            <pc:docMk/>
            <pc:sldMk cId="3852244248" sldId="284"/>
            <ac:spMk id="11" creationId="{0633F99C-EE43-4A21-ACF6-5B000EA52D1C}"/>
          </ac:spMkLst>
        </pc:spChg>
        <pc:spChg chg="add del mod">
          <ac:chgData name="maureen stolberg" userId="b8bb7bd836993c47" providerId="LiveId" clId="{B97343F5-1326-420F-8E0E-57FAAA5A81A2}" dt="2020-09-26T16:33:06.949" v="7704" actId="1076"/>
          <ac:spMkLst>
            <pc:docMk/>
            <pc:sldMk cId="3852244248" sldId="284"/>
            <ac:spMk id="12" creationId="{71B2960F-CE10-4F1F-8F58-D840D542D770}"/>
          </ac:spMkLst>
        </pc:spChg>
        <pc:spChg chg="add del mod">
          <ac:chgData name="maureen stolberg" userId="b8bb7bd836993c47" providerId="LiveId" clId="{B97343F5-1326-420F-8E0E-57FAAA5A81A2}" dt="2020-09-26T16:23:19.271" v="7526" actId="478"/>
          <ac:spMkLst>
            <pc:docMk/>
            <pc:sldMk cId="3852244248" sldId="284"/>
            <ac:spMk id="13" creationId="{0BA8DD69-97E0-4DAC-87FC-0830C8DF8C3A}"/>
          </ac:spMkLst>
        </pc:spChg>
        <pc:spChg chg="add del mod">
          <ac:chgData name="maureen stolberg" userId="b8bb7bd836993c47" providerId="LiveId" clId="{B97343F5-1326-420F-8E0E-57FAAA5A81A2}" dt="2020-09-26T16:30:01.029" v="7630" actId="478"/>
          <ac:spMkLst>
            <pc:docMk/>
            <pc:sldMk cId="3852244248" sldId="284"/>
            <ac:spMk id="14" creationId="{5F5CA2D7-443C-4E5A-8BD2-766BB2E30F18}"/>
          </ac:spMkLst>
        </pc:spChg>
        <pc:spChg chg="add del mod">
          <ac:chgData name="maureen stolberg" userId="b8bb7bd836993c47" providerId="LiveId" clId="{B97343F5-1326-420F-8E0E-57FAAA5A81A2}" dt="2020-09-26T16:30:01.802" v="7632" actId="478"/>
          <ac:spMkLst>
            <pc:docMk/>
            <pc:sldMk cId="3852244248" sldId="284"/>
            <ac:spMk id="15" creationId="{4E373305-8ED3-4116-BE23-C7E22BB26E4A}"/>
          </ac:spMkLst>
        </pc:spChg>
        <pc:spChg chg="add mod">
          <ac:chgData name="maureen stolberg" userId="b8bb7bd836993c47" providerId="LiveId" clId="{B97343F5-1326-420F-8E0E-57FAAA5A81A2}" dt="2020-09-26T16:33:04.353" v="7703" actId="1076"/>
          <ac:spMkLst>
            <pc:docMk/>
            <pc:sldMk cId="3852244248" sldId="284"/>
            <ac:spMk id="16" creationId="{F82249F8-9E46-4267-86CF-22725378EBFE}"/>
          </ac:spMkLst>
        </pc:spChg>
        <pc:spChg chg="add del mod">
          <ac:chgData name="maureen stolberg" userId="b8bb7bd836993c47" providerId="LiveId" clId="{B97343F5-1326-420F-8E0E-57FAAA5A81A2}" dt="2020-09-26T16:30:03.101" v="7633" actId="478"/>
          <ac:spMkLst>
            <pc:docMk/>
            <pc:sldMk cId="3852244248" sldId="284"/>
            <ac:spMk id="17" creationId="{418E6EDD-9D34-4586-9404-7279925E879B}"/>
          </ac:spMkLst>
        </pc:spChg>
        <pc:spChg chg="add mod">
          <ac:chgData name="maureen stolberg" userId="b8bb7bd836993c47" providerId="LiveId" clId="{B97343F5-1326-420F-8E0E-57FAAA5A81A2}" dt="2020-09-26T16:33:25.379" v="7708" actId="1076"/>
          <ac:spMkLst>
            <pc:docMk/>
            <pc:sldMk cId="3852244248" sldId="284"/>
            <ac:spMk id="19" creationId="{827AD18F-E871-4D33-8D79-F5F4E6C4CA8A}"/>
          </ac:spMkLst>
        </pc:spChg>
        <pc:picChg chg="add del mod">
          <ac:chgData name="maureen stolberg" userId="b8bb7bd836993c47" providerId="LiveId" clId="{B97343F5-1326-420F-8E0E-57FAAA5A81A2}" dt="2020-09-26T16:29:59.789" v="7629" actId="478"/>
          <ac:picMkLst>
            <pc:docMk/>
            <pc:sldMk cId="3852244248" sldId="284"/>
            <ac:picMk id="3" creationId="{A9DC866D-63A2-42E8-B676-57E8D5498D21}"/>
          </ac:picMkLst>
        </pc:picChg>
        <pc:picChg chg="add mod">
          <ac:chgData name="maureen stolberg" userId="b8bb7bd836993c47" providerId="LiveId" clId="{B97343F5-1326-420F-8E0E-57FAAA5A81A2}" dt="2020-09-26T16:33:27.238" v="7709" actId="1076"/>
          <ac:picMkLst>
            <pc:docMk/>
            <pc:sldMk cId="3852244248" sldId="284"/>
            <ac:picMk id="18" creationId="{3431DF36-8A47-4F17-AB75-50F99FD6DBF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C0958E-ED26-4A21-A4EC-6B961909B014}"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3780551B-CD0E-440A-989E-29B2011A5654}">
      <dgm:prSet/>
      <dgm:spPr/>
      <dgm:t>
        <a:bodyPr/>
        <a:lstStyle/>
        <a:p>
          <a:r>
            <a:rPr lang="en-US" b="1" dirty="0"/>
            <a:t>Model Performance Validation:</a:t>
          </a:r>
          <a:endParaRPr lang="en-US" dirty="0"/>
        </a:p>
      </dgm:t>
    </dgm:pt>
    <dgm:pt modelId="{5798DEEF-2B49-4E39-AAB8-7BF1C69608CD}" type="parTrans" cxnId="{2638CD95-D4D6-4AC3-8096-DA4FF8C07227}">
      <dgm:prSet/>
      <dgm:spPr/>
      <dgm:t>
        <a:bodyPr/>
        <a:lstStyle/>
        <a:p>
          <a:endParaRPr lang="en-US"/>
        </a:p>
      </dgm:t>
    </dgm:pt>
    <dgm:pt modelId="{080CFFDD-1313-4AF1-9B89-1F5100927EE6}" type="sibTrans" cxnId="{2638CD95-D4D6-4AC3-8096-DA4FF8C07227}">
      <dgm:prSet/>
      <dgm:spPr/>
      <dgm:t>
        <a:bodyPr/>
        <a:lstStyle/>
        <a:p>
          <a:endParaRPr lang="en-US"/>
        </a:p>
      </dgm:t>
    </dgm:pt>
    <dgm:pt modelId="{8F96C2E3-F4D0-42E9-BDAA-81800043D1E4}">
      <dgm:prSet/>
      <dgm:spPr/>
      <dgm:t>
        <a:bodyPr/>
        <a:lstStyle/>
        <a:p>
          <a:r>
            <a:rPr lang="en-US" b="1" dirty="0"/>
            <a:t>ASE </a:t>
          </a:r>
          <a:r>
            <a:rPr lang="en-US" dirty="0"/>
            <a:t>- Most basic of methods of evaluating performance.  It compares the average distance of the observed and the predicted values.  </a:t>
          </a:r>
        </a:p>
      </dgm:t>
    </dgm:pt>
    <dgm:pt modelId="{10C4CEB0-C1E2-47ED-B172-2B379836366F}" type="parTrans" cxnId="{9182F7F8-721B-4D25-BCFE-4A788000D292}">
      <dgm:prSet/>
      <dgm:spPr/>
      <dgm:t>
        <a:bodyPr/>
        <a:lstStyle/>
        <a:p>
          <a:endParaRPr lang="en-US"/>
        </a:p>
      </dgm:t>
    </dgm:pt>
    <dgm:pt modelId="{6C0FD5F4-1A4A-4FC6-8231-CC265EDC9437}" type="sibTrans" cxnId="{9182F7F8-721B-4D25-BCFE-4A788000D292}">
      <dgm:prSet/>
      <dgm:spPr/>
      <dgm:t>
        <a:bodyPr/>
        <a:lstStyle/>
        <a:p>
          <a:endParaRPr lang="en-US"/>
        </a:p>
      </dgm:t>
    </dgm:pt>
    <dgm:pt modelId="{63A6F1F2-475B-45CC-82BD-FA3AFE025305}">
      <dgm:prSet/>
      <dgm:spPr/>
      <dgm:t>
        <a:bodyPr/>
        <a:lstStyle/>
        <a:p>
          <a:r>
            <a:rPr lang="en-US" b="1" dirty="0"/>
            <a:t>RMSE</a:t>
          </a:r>
          <a:r>
            <a:rPr lang="en-US" dirty="0"/>
            <a:t> - A quadratic scoring rule that also measures the average magnitude of the error. It’s the square root of the average of squared differences between prediction and actual observation.  The larger the error the greater the weight is given.  The weighting also helps prevent overfitting of the model.</a:t>
          </a:r>
        </a:p>
      </dgm:t>
    </dgm:pt>
    <dgm:pt modelId="{3ED5FB09-F69E-4535-9207-8C2B7F17FE29}" type="parTrans" cxnId="{8085CD87-44CD-4BB6-A443-7A2617F265A6}">
      <dgm:prSet/>
      <dgm:spPr/>
      <dgm:t>
        <a:bodyPr/>
        <a:lstStyle/>
        <a:p>
          <a:endParaRPr lang="en-US"/>
        </a:p>
      </dgm:t>
    </dgm:pt>
    <dgm:pt modelId="{C8BF957A-969A-4C13-9176-70623EF6FF38}" type="sibTrans" cxnId="{8085CD87-44CD-4BB6-A443-7A2617F265A6}">
      <dgm:prSet/>
      <dgm:spPr/>
      <dgm:t>
        <a:bodyPr/>
        <a:lstStyle/>
        <a:p>
          <a:endParaRPr lang="en-US"/>
        </a:p>
      </dgm:t>
    </dgm:pt>
    <dgm:pt modelId="{AD467C37-E240-488E-80A0-D5621B7D1288}" type="pres">
      <dgm:prSet presAssocID="{A0C0958E-ED26-4A21-A4EC-6B961909B014}" presName="Name0" presStyleCnt="0">
        <dgm:presLayoutVars>
          <dgm:dir/>
          <dgm:resizeHandles val="exact"/>
        </dgm:presLayoutVars>
      </dgm:prSet>
      <dgm:spPr/>
    </dgm:pt>
    <dgm:pt modelId="{6858D124-FE6A-435E-BB89-EAF4B9DE9A23}" type="pres">
      <dgm:prSet presAssocID="{3780551B-CD0E-440A-989E-29B2011A5654}" presName="node" presStyleLbl="node1" presStyleIdx="0" presStyleCnt="1" custLinFactNeighborX="-525" custLinFactNeighborY="-11106">
        <dgm:presLayoutVars>
          <dgm:bulletEnabled val="1"/>
        </dgm:presLayoutVars>
      </dgm:prSet>
      <dgm:spPr/>
    </dgm:pt>
  </dgm:ptLst>
  <dgm:cxnLst>
    <dgm:cxn modelId="{C6FCC706-72D3-42B2-996B-5CF1C2D25400}" type="presOf" srcId="{8F96C2E3-F4D0-42E9-BDAA-81800043D1E4}" destId="{6858D124-FE6A-435E-BB89-EAF4B9DE9A23}" srcOrd="0" destOrd="1" presId="urn:microsoft.com/office/officeart/2005/8/layout/process1"/>
    <dgm:cxn modelId="{6837E42B-5A5E-4702-BC0A-0EFC53FDB51E}" type="presOf" srcId="{A0C0958E-ED26-4A21-A4EC-6B961909B014}" destId="{AD467C37-E240-488E-80A0-D5621B7D1288}" srcOrd="0" destOrd="0" presId="urn:microsoft.com/office/officeart/2005/8/layout/process1"/>
    <dgm:cxn modelId="{0EE7EF48-E9EE-42E0-A1A6-BC34AFF2FB6F}" type="presOf" srcId="{63A6F1F2-475B-45CC-82BD-FA3AFE025305}" destId="{6858D124-FE6A-435E-BB89-EAF4B9DE9A23}" srcOrd="0" destOrd="2" presId="urn:microsoft.com/office/officeart/2005/8/layout/process1"/>
    <dgm:cxn modelId="{8085CD87-44CD-4BB6-A443-7A2617F265A6}" srcId="{3780551B-CD0E-440A-989E-29B2011A5654}" destId="{63A6F1F2-475B-45CC-82BD-FA3AFE025305}" srcOrd="1" destOrd="0" parTransId="{3ED5FB09-F69E-4535-9207-8C2B7F17FE29}" sibTransId="{C8BF957A-969A-4C13-9176-70623EF6FF38}"/>
    <dgm:cxn modelId="{2638CD95-D4D6-4AC3-8096-DA4FF8C07227}" srcId="{A0C0958E-ED26-4A21-A4EC-6B961909B014}" destId="{3780551B-CD0E-440A-989E-29B2011A5654}" srcOrd="0" destOrd="0" parTransId="{5798DEEF-2B49-4E39-AAB8-7BF1C69608CD}" sibTransId="{080CFFDD-1313-4AF1-9B89-1F5100927EE6}"/>
    <dgm:cxn modelId="{DF8954C3-2186-4AC5-A6E1-00919C1500A6}" type="presOf" srcId="{3780551B-CD0E-440A-989E-29B2011A5654}" destId="{6858D124-FE6A-435E-BB89-EAF4B9DE9A23}" srcOrd="0" destOrd="0" presId="urn:microsoft.com/office/officeart/2005/8/layout/process1"/>
    <dgm:cxn modelId="{9182F7F8-721B-4D25-BCFE-4A788000D292}" srcId="{3780551B-CD0E-440A-989E-29B2011A5654}" destId="{8F96C2E3-F4D0-42E9-BDAA-81800043D1E4}" srcOrd="0" destOrd="0" parTransId="{10C4CEB0-C1E2-47ED-B172-2B379836366F}" sibTransId="{6C0FD5F4-1A4A-4FC6-8231-CC265EDC9437}"/>
    <dgm:cxn modelId="{728E8A36-CBF0-4400-AB4E-990DCF8723B1}" type="presParOf" srcId="{AD467C37-E240-488E-80A0-D5621B7D1288}" destId="{6858D124-FE6A-435E-BB89-EAF4B9DE9A23}"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8D124-FE6A-435E-BB89-EAF4B9DE9A23}">
      <dsp:nvSpPr>
        <dsp:cNvPr id="0" name=""/>
        <dsp:cNvSpPr/>
      </dsp:nvSpPr>
      <dsp:spPr>
        <a:xfrm>
          <a:off x="0" y="0"/>
          <a:ext cx="9437344" cy="2923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dirty="0"/>
            <a:t>Model Performance Validation:</a:t>
          </a:r>
          <a:endParaRPr lang="en-US" sz="2600" kern="1200" dirty="0"/>
        </a:p>
        <a:p>
          <a:pPr marL="228600" lvl="1" indent="-228600" algn="l" defTabSz="889000">
            <a:lnSpc>
              <a:spcPct val="90000"/>
            </a:lnSpc>
            <a:spcBef>
              <a:spcPct val="0"/>
            </a:spcBef>
            <a:spcAft>
              <a:spcPct val="15000"/>
            </a:spcAft>
            <a:buChar char="•"/>
          </a:pPr>
          <a:r>
            <a:rPr lang="en-US" sz="2000" b="1" kern="1200" dirty="0"/>
            <a:t>ASE </a:t>
          </a:r>
          <a:r>
            <a:rPr lang="en-US" sz="2000" kern="1200" dirty="0"/>
            <a:t>- Most basic of methods of evaluating performance.  It compares the average distance of the observed and the predicted values.  </a:t>
          </a:r>
        </a:p>
        <a:p>
          <a:pPr marL="228600" lvl="1" indent="-228600" algn="l" defTabSz="889000">
            <a:lnSpc>
              <a:spcPct val="90000"/>
            </a:lnSpc>
            <a:spcBef>
              <a:spcPct val="0"/>
            </a:spcBef>
            <a:spcAft>
              <a:spcPct val="15000"/>
            </a:spcAft>
            <a:buChar char="•"/>
          </a:pPr>
          <a:r>
            <a:rPr lang="en-US" sz="2000" b="1" kern="1200" dirty="0"/>
            <a:t>RMSE</a:t>
          </a:r>
          <a:r>
            <a:rPr lang="en-US" sz="2000" kern="1200" dirty="0"/>
            <a:t> - A quadratic scoring rule that also measures the average magnitude of the error. It’s the square root of the average of squared differences between prediction and actual observation.  The larger the error the greater the weight is given.  The weighting also helps prevent overfitting of the model.</a:t>
          </a:r>
        </a:p>
      </dsp:txBody>
      <dsp:txXfrm>
        <a:off x="85637" y="85637"/>
        <a:ext cx="9266070" cy="27526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01E90-96E3-4C2C-9BE7-04F76C84B44B}" type="datetimeFigureOut">
              <a:rPr lang="en-US" smtClean="0"/>
              <a:t>9/26/2020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CA776-1895-4FD5-BE28-AAE3EE1B6CF5}" type="slidenum">
              <a:rPr lang="en-US" smtClean="0"/>
              <a:t>‹#›</a:t>
            </a:fld>
            <a:endParaRPr lang="en-US" dirty="0"/>
          </a:p>
        </p:txBody>
      </p:sp>
    </p:spTree>
    <p:extLst>
      <p:ext uri="{BB962C8B-B14F-4D97-AF65-F5344CB8AC3E}">
        <p14:creationId xmlns:p14="http://schemas.microsoft.com/office/powerpoint/2010/main" val="3000031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E84E871E-A9F1-4B92-BE11-49D16947FD9A}" type="datetime1">
              <a:rPr lang="en-US" smtClean="0"/>
              <a:t>9/26/2020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dirty="0"/>
              <a:t>For Educational Purposes Only</a:t>
            </a: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21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5F4D23F-8D83-4B21-9B7A-0A7DED75FFF2}" type="datetime1">
              <a:rPr lang="en-US" smtClean="0"/>
              <a:t>9/26/2020</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dirty="0"/>
              <a:t>For Educational Purposes Only</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2726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93F730EB-E387-449E-9591-4BBC98AE53AB}" type="datetime1">
              <a:rPr lang="en-US" smtClean="0"/>
              <a:t>9/26/2020</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dirty="0"/>
              <a:t>For Educational Purposes Only</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67151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DD22B7D4-BDB1-4651-95D5-DB2123E09F39}" type="datetime1">
              <a:rPr lang="en-US" smtClean="0"/>
              <a:t>9/26/2020</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For Educational Purposes Only</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73201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CF79A4-391E-43F4-984D-098F3B656F76}" type="datetime1">
              <a:rPr lang="en-US" smtClean="0"/>
              <a:t>9/26/2020</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dirty="0"/>
              <a:t>For Educational Purposes Only</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4516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15A8D6F5-FBC6-4E96-8ADB-EC57127A2F73}" type="datetime1">
              <a:rPr lang="en-US" smtClean="0"/>
              <a:t>9/26/2020</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dirty="0"/>
              <a:t>For Educational Purposes Only</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517023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DC8D785E-AAF7-4B42-8C08-4CAF02E31198}" type="datetime1">
              <a:rPr lang="en-US" smtClean="0"/>
              <a:t>9/26/2020</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For Educational Purposes Only</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7954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6ACAEDA9-191B-402D-8E58-FE4A6CFA6C78}" type="datetime1">
              <a:rPr lang="en-US" smtClean="0"/>
              <a:t>9/26/2020</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For Educational Purposes Only</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11315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B7C6EA56-8909-496B-8C0F-21A7C9A0F599}" type="datetime1">
              <a:rPr lang="en-US" smtClean="0"/>
              <a:t>9/26/2020</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For Educational Purposes Only</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3925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B17C1F9D-1FDC-4DA8-81F1-516E177A91FC}" type="datetime1">
              <a:rPr lang="en-US" smtClean="0"/>
              <a:t>9/26/2020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For Educational Purposes Only</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8341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A4987A3E-AE0A-4996-B0ED-93E33729878D}" type="datetime1">
              <a:rPr lang="en-US" smtClean="0"/>
              <a:t>9/26/2020</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For Educational Purposes Only</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26128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842D5-B366-4B95-8FFE-EF1F32E2F2D5}" type="datetime1">
              <a:rPr lang="en-US" smtClean="0"/>
              <a:t>9/26/2020</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For Educational Purposes Only</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65417082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160;https:/www.who.int/influenza/surveillance_monitoring/updates/latest_update_GIP_surveillance/en/" TargetMode="External"/><Relationship Id="rId2" Type="http://schemas.openxmlformats.org/officeDocument/2006/relationships/hyperlink" Target="http://Ewhttps:/apps.who.int/flumart/Default?ReportNo=1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5EF526D-BAAE-4648-90B1-10CF3CB7015E}"/>
              </a:ext>
            </a:extLst>
          </p:cNvPr>
          <p:cNvPicPr>
            <a:picLocks noChangeAspect="1"/>
          </p:cNvPicPr>
          <p:nvPr/>
        </p:nvPicPr>
        <p:blipFill rotWithShape="1">
          <a:blip r:embed="rId2"/>
          <a:srcRect l="4569" r="12006"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A512DD-49B9-4C49-824A-8CDCEF1FC840}"/>
              </a:ext>
            </a:extLst>
          </p:cNvPr>
          <p:cNvSpPr>
            <a:spLocks noGrp="1"/>
          </p:cNvSpPr>
          <p:nvPr>
            <p:ph type="ctrTitle"/>
          </p:nvPr>
        </p:nvSpPr>
        <p:spPr>
          <a:xfrm>
            <a:off x="156485" y="2097161"/>
            <a:ext cx="10609120" cy="3204134"/>
          </a:xfrm>
        </p:spPr>
        <p:txBody>
          <a:bodyPr anchor="b">
            <a:normAutofit/>
          </a:bodyPr>
          <a:lstStyle/>
          <a:p>
            <a:r>
              <a:rPr lang="en-US" sz="4800" dirty="0"/>
              <a:t>Predicting Seasonal Influenza</a:t>
            </a:r>
            <a:br>
              <a:rPr lang="en-US" sz="4800" dirty="0"/>
            </a:br>
            <a:r>
              <a:rPr lang="en-US" sz="4800" dirty="0"/>
              <a:t>Forecasting with SARIMA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ubtitle 2">
            <a:extLst>
              <a:ext uri="{FF2B5EF4-FFF2-40B4-BE49-F238E27FC236}">
                <a16:creationId xmlns:a16="http://schemas.microsoft.com/office/drawing/2014/main" id="{BB07357D-576E-4B6B-8557-3798C6F91DD4}"/>
              </a:ext>
            </a:extLst>
          </p:cNvPr>
          <p:cNvSpPr txBox="1">
            <a:spLocks/>
          </p:cNvSpPr>
          <p:nvPr/>
        </p:nvSpPr>
        <p:spPr>
          <a:xfrm>
            <a:off x="7420286" y="167917"/>
            <a:ext cx="4023359" cy="1208141"/>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p>
        </p:txBody>
      </p:sp>
      <p:sp>
        <p:nvSpPr>
          <p:cNvPr id="6" name="Subtitle 5">
            <a:extLst>
              <a:ext uri="{FF2B5EF4-FFF2-40B4-BE49-F238E27FC236}">
                <a16:creationId xmlns:a16="http://schemas.microsoft.com/office/drawing/2014/main" id="{41DF00BF-3B61-4BD8-9820-F9241E5CAC90}"/>
              </a:ext>
            </a:extLst>
          </p:cNvPr>
          <p:cNvSpPr>
            <a:spLocks noGrp="1"/>
          </p:cNvSpPr>
          <p:nvPr>
            <p:ph type="subTitle" idx="1"/>
          </p:nvPr>
        </p:nvSpPr>
        <p:spPr>
          <a:xfrm>
            <a:off x="1308145" y="433533"/>
            <a:ext cx="11224260" cy="942525"/>
          </a:xfrm>
        </p:spPr>
        <p:txBody>
          <a:bodyPr>
            <a:normAutofit/>
          </a:bodyPr>
          <a:lstStyle/>
          <a:p>
            <a:pPr>
              <a:spcBef>
                <a:spcPts val="0"/>
              </a:spcBef>
            </a:pPr>
            <a:r>
              <a:rPr lang="en-US" sz="1800" dirty="0"/>
              <a:t>Maureen Stolberg, CIPM</a:t>
            </a:r>
          </a:p>
          <a:p>
            <a:pPr>
              <a:spcBef>
                <a:spcPts val="0"/>
              </a:spcBef>
            </a:pPr>
            <a:r>
              <a:rPr lang="en-US" sz="1800" dirty="0"/>
              <a:t>datascience@SMU</a:t>
            </a:r>
          </a:p>
        </p:txBody>
      </p:sp>
      <p:sp>
        <p:nvSpPr>
          <p:cNvPr id="3" name="Footer Placeholder 2">
            <a:extLst>
              <a:ext uri="{FF2B5EF4-FFF2-40B4-BE49-F238E27FC236}">
                <a16:creationId xmlns:a16="http://schemas.microsoft.com/office/drawing/2014/main" id="{2AFF12B5-F1E2-45CB-BD74-6E2FDA166B36}"/>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7398598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74FDF-79D6-446A-A488-C662EB837C73}"/>
              </a:ext>
            </a:extLst>
          </p:cNvPr>
          <p:cNvSpPr txBox="1"/>
          <p:nvPr/>
        </p:nvSpPr>
        <p:spPr>
          <a:xfrm>
            <a:off x="634242" y="671751"/>
            <a:ext cx="11387852" cy="984885"/>
          </a:xfrm>
          <a:prstGeom prst="rect">
            <a:avLst/>
          </a:prstGeom>
          <a:noFill/>
        </p:spPr>
        <p:txBody>
          <a:bodyPr wrap="square" rtlCol="0" anchor="t">
            <a:spAutoFit/>
          </a:bodyPr>
          <a:lstStyle/>
          <a:p>
            <a:r>
              <a:rPr lang="en-US" sz="3200" b="1" dirty="0">
                <a:latin typeface="Arial"/>
                <a:cs typeface="Arial"/>
              </a:rPr>
              <a:t>Confirmation of “Data Stationarity” </a:t>
            </a:r>
          </a:p>
          <a:p>
            <a:r>
              <a:rPr lang="en-US" sz="2600" b="1" i="1" dirty="0">
                <a:latin typeface="Arial"/>
                <a:cs typeface="Arial"/>
              </a:rPr>
              <a:t>(Post Data Transformation)</a:t>
            </a:r>
          </a:p>
        </p:txBody>
      </p:sp>
      <p:sp>
        <p:nvSpPr>
          <p:cNvPr id="6" name="TextBox 5">
            <a:extLst>
              <a:ext uri="{FF2B5EF4-FFF2-40B4-BE49-F238E27FC236}">
                <a16:creationId xmlns:a16="http://schemas.microsoft.com/office/drawing/2014/main" id="{8DCF71C8-CEE1-43E2-B89E-DB647EF60A0E}"/>
              </a:ext>
            </a:extLst>
          </p:cNvPr>
          <p:cNvSpPr txBox="1"/>
          <p:nvPr/>
        </p:nvSpPr>
        <p:spPr>
          <a:xfrm>
            <a:off x="472030" y="2137596"/>
            <a:ext cx="115500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We performed a visual data review in conjunction with performing a Dicky Fuller Test* to confirm that Data is now Stationary</a:t>
            </a:r>
          </a:p>
          <a:p>
            <a:endParaRPr lang="en-US" dirty="0"/>
          </a:p>
        </p:txBody>
      </p:sp>
      <p:sp>
        <p:nvSpPr>
          <p:cNvPr id="8" name="Footer Placeholder 7">
            <a:extLst>
              <a:ext uri="{FF2B5EF4-FFF2-40B4-BE49-F238E27FC236}">
                <a16:creationId xmlns:a16="http://schemas.microsoft.com/office/drawing/2014/main" id="{F49B330B-A23C-4971-AE4D-EC025DFC5AC6}"/>
              </a:ext>
            </a:extLst>
          </p:cNvPr>
          <p:cNvSpPr>
            <a:spLocks noGrp="1"/>
          </p:cNvSpPr>
          <p:nvPr>
            <p:ph type="ftr" sz="quarter" idx="11"/>
          </p:nvPr>
        </p:nvSpPr>
        <p:spPr>
          <a:xfrm>
            <a:off x="7704206" y="4463351"/>
            <a:ext cx="3656641" cy="1804452"/>
          </a:xfrm>
        </p:spPr>
        <p:txBody>
          <a:bodyPr/>
          <a:lstStyle/>
          <a:p>
            <a:pPr algn="l"/>
            <a:r>
              <a:rPr lang="en-US" sz="1300" i="1" dirty="0"/>
              <a:t>For Educational Purposes Only</a:t>
            </a:r>
            <a:endParaRPr lang="en-US" sz="1300" i="1" dirty="0">
              <a:latin typeface="Arial"/>
              <a:cs typeface="Arial"/>
            </a:endParaRPr>
          </a:p>
        </p:txBody>
      </p:sp>
      <p:pic>
        <p:nvPicPr>
          <p:cNvPr id="3" name="Picture 2">
            <a:extLst>
              <a:ext uri="{FF2B5EF4-FFF2-40B4-BE49-F238E27FC236}">
                <a16:creationId xmlns:a16="http://schemas.microsoft.com/office/drawing/2014/main" id="{5BE07543-4C11-4EA0-A043-8BA778E6DF9E}"/>
              </a:ext>
            </a:extLst>
          </p:cNvPr>
          <p:cNvPicPr>
            <a:picLocks noChangeAspect="1"/>
          </p:cNvPicPr>
          <p:nvPr/>
        </p:nvPicPr>
        <p:blipFill rotWithShape="1">
          <a:blip r:embed="rId2"/>
          <a:srcRect l="1495" r="50071"/>
          <a:stretch/>
        </p:blipFill>
        <p:spPr>
          <a:xfrm>
            <a:off x="390924" y="3940410"/>
            <a:ext cx="3656641" cy="2753916"/>
          </a:xfrm>
          <a:prstGeom prst="rect">
            <a:avLst/>
          </a:prstGeom>
        </p:spPr>
      </p:pic>
      <p:pic>
        <p:nvPicPr>
          <p:cNvPr id="9" name="Picture 8">
            <a:extLst>
              <a:ext uri="{FF2B5EF4-FFF2-40B4-BE49-F238E27FC236}">
                <a16:creationId xmlns:a16="http://schemas.microsoft.com/office/drawing/2014/main" id="{B8A5FBBD-FCA7-4A7A-9BDE-0C2180218058}"/>
              </a:ext>
            </a:extLst>
          </p:cNvPr>
          <p:cNvPicPr>
            <a:picLocks noChangeAspect="1"/>
          </p:cNvPicPr>
          <p:nvPr/>
        </p:nvPicPr>
        <p:blipFill rotWithShape="1">
          <a:blip r:embed="rId2"/>
          <a:srcRect l="50071"/>
          <a:stretch/>
        </p:blipFill>
        <p:spPr>
          <a:xfrm>
            <a:off x="4047565" y="4036829"/>
            <a:ext cx="3656641" cy="2671490"/>
          </a:xfrm>
          <a:prstGeom prst="rect">
            <a:avLst/>
          </a:prstGeom>
        </p:spPr>
      </p:pic>
      <p:sp>
        <p:nvSpPr>
          <p:cNvPr id="4" name="Rectangle 3">
            <a:extLst>
              <a:ext uri="{FF2B5EF4-FFF2-40B4-BE49-F238E27FC236}">
                <a16:creationId xmlns:a16="http://schemas.microsoft.com/office/drawing/2014/main" id="{690ED39E-16A2-4784-B6D6-AED9CB00A66B}"/>
              </a:ext>
            </a:extLst>
          </p:cNvPr>
          <p:cNvSpPr/>
          <p:nvPr/>
        </p:nvSpPr>
        <p:spPr>
          <a:xfrm>
            <a:off x="628767" y="2811923"/>
            <a:ext cx="10654929" cy="1077218"/>
          </a:xfrm>
          <a:prstGeom prst="rect">
            <a:avLst/>
          </a:prstGeom>
        </p:spPr>
        <p:txBody>
          <a:bodyPr wrap="square">
            <a:spAutoFit/>
          </a:bodyPr>
          <a:lstStyle/>
          <a:p>
            <a:pPr marL="342900" indent="-342900">
              <a:spcAft>
                <a:spcPts val="1200"/>
              </a:spcAft>
              <a:buFont typeface="Arial" panose="020B0604020202020204" pitchFamily="34" charset="0"/>
              <a:buChar char="•"/>
            </a:pPr>
            <a:r>
              <a:rPr lang="en-US" i="1" dirty="0">
                <a:latin typeface="Arial"/>
                <a:cs typeface="Arial"/>
              </a:rPr>
              <a:t>Based on the results of the Dicky Fuller Test (p-value &lt;0.01), we were able to reject the null hypothesis that the data is non-stationary.</a:t>
            </a:r>
          </a:p>
          <a:p>
            <a:pPr marL="342900" indent="-342900">
              <a:spcAft>
                <a:spcPts val="1200"/>
              </a:spcAft>
              <a:buFont typeface="Arial" panose="020B0604020202020204" pitchFamily="34" charset="0"/>
              <a:buChar char="•"/>
            </a:pPr>
            <a:r>
              <a:rPr lang="en-US" i="1" dirty="0">
                <a:latin typeface="Arial"/>
                <a:cs typeface="Arial"/>
              </a:rPr>
              <a:t>This falls in line with visual expectations as shown in the charts displayed below.</a:t>
            </a:r>
          </a:p>
        </p:txBody>
      </p:sp>
    </p:spTree>
    <p:extLst>
      <p:ext uri="{BB962C8B-B14F-4D97-AF65-F5344CB8AC3E}">
        <p14:creationId xmlns:p14="http://schemas.microsoft.com/office/powerpoint/2010/main" val="207515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5EF526D-BAAE-4648-90B1-10CF3CB7015E}"/>
              </a:ext>
            </a:extLst>
          </p:cNvPr>
          <p:cNvPicPr>
            <a:picLocks noChangeAspect="1"/>
          </p:cNvPicPr>
          <p:nvPr/>
        </p:nvPicPr>
        <p:blipFill rotWithShape="1">
          <a:blip r:embed="rId2"/>
          <a:srcRect l="3233" r="10669"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8" name="Freeform: Shape 2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ubtitle 2">
            <a:extLst>
              <a:ext uri="{FF2B5EF4-FFF2-40B4-BE49-F238E27FC236}">
                <a16:creationId xmlns:a16="http://schemas.microsoft.com/office/drawing/2014/main" id="{BB07357D-576E-4B6B-8557-3798C6F91DD4}"/>
              </a:ext>
            </a:extLst>
          </p:cNvPr>
          <p:cNvSpPr txBox="1">
            <a:spLocks/>
          </p:cNvSpPr>
          <p:nvPr/>
        </p:nvSpPr>
        <p:spPr>
          <a:xfrm>
            <a:off x="304281" y="2793214"/>
            <a:ext cx="4023359" cy="1208141"/>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Arial"/>
                <a:cs typeface="Arial"/>
              </a:rPr>
              <a:t>Model Identification</a:t>
            </a:r>
          </a:p>
        </p:txBody>
      </p:sp>
      <p:sp>
        <p:nvSpPr>
          <p:cNvPr id="2" name="Footer Placeholder 1">
            <a:extLst>
              <a:ext uri="{FF2B5EF4-FFF2-40B4-BE49-F238E27FC236}">
                <a16:creationId xmlns:a16="http://schemas.microsoft.com/office/drawing/2014/main" id="{E4A7F8FD-386D-4C3F-B6B1-CF464599DAB4}"/>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80981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74FDF-79D6-446A-A488-C662EB837C73}"/>
              </a:ext>
            </a:extLst>
          </p:cNvPr>
          <p:cNvSpPr txBox="1"/>
          <p:nvPr/>
        </p:nvSpPr>
        <p:spPr>
          <a:xfrm>
            <a:off x="654331" y="587861"/>
            <a:ext cx="8618706" cy="584775"/>
          </a:xfrm>
          <a:prstGeom prst="rect">
            <a:avLst/>
          </a:prstGeom>
          <a:noFill/>
        </p:spPr>
        <p:txBody>
          <a:bodyPr wrap="square" rtlCol="0" anchor="t">
            <a:spAutoFit/>
          </a:bodyPr>
          <a:lstStyle/>
          <a:p>
            <a:r>
              <a:rPr lang="en-US" sz="3200" b="1" dirty="0">
                <a:latin typeface="Arial"/>
                <a:cs typeface="Arial"/>
              </a:rPr>
              <a:t>SARIMA Time Series Models </a:t>
            </a:r>
          </a:p>
        </p:txBody>
      </p:sp>
      <p:sp>
        <p:nvSpPr>
          <p:cNvPr id="6" name="TextBox 5">
            <a:extLst>
              <a:ext uri="{FF2B5EF4-FFF2-40B4-BE49-F238E27FC236}">
                <a16:creationId xmlns:a16="http://schemas.microsoft.com/office/drawing/2014/main" id="{8DCF71C8-CEE1-43E2-B89E-DB647EF60A0E}"/>
              </a:ext>
            </a:extLst>
          </p:cNvPr>
          <p:cNvSpPr txBox="1"/>
          <p:nvPr/>
        </p:nvSpPr>
        <p:spPr>
          <a:xfrm>
            <a:off x="654336" y="1071913"/>
            <a:ext cx="10883333" cy="92333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Seasonal Autoregressive Integrated Moving Average, otherwise known as (SARIMA) is an extension of ARIMA that incorporates both non-seasonal and seasonal factors in a multiplicative model. </a:t>
            </a:r>
          </a:p>
          <a:p>
            <a:endParaRPr lang="en-US" dirty="0"/>
          </a:p>
        </p:txBody>
      </p:sp>
      <p:sp>
        <p:nvSpPr>
          <p:cNvPr id="2" name="Rectangle 1">
            <a:extLst>
              <a:ext uri="{FF2B5EF4-FFF2-40B4-BE49-F238E27FC236}">
                <a16:creationId xmlns:a16="http://schemas.microsoft.com/office/drawing/2014/main" id="{4AECA613-DFA4-4312-8427-FC43AED67406}"/>
              </a:ext>
            </a:extLst>
          </p:cNvPr>
          <p:cNvSpPr/>
          <p:nvPr/>
        </p:nvSpPr>
        <p:spPr>
          <a:xfrm>
            <a:off x="502081" y="5810901"/>
            <a:ext cx="10376589" cy="984885"/>
          </a:xfrm>
          <a:prstGeom prst="rect">
            <a:avLst/>
          </a:prstGeom>
        </p:spPr>
        <p:txBody>
          <a:bodyPr wrap="square">
            <a:spAutoFit/>
          </a:bodyPr>
          <a:lstStyle/>
          <a:p>
            <a:r>
              <a:rPr lang="en-US" sz="1400" i="1" dirty="0">
                <a:solidFill>
                  <a:schemeClr val="tx1">
                    <a:lumMod val="95000"/>
                    <a:lumOff val="5000"/>
                  </a:schemeClr>
                </a:solidFill>
              </a:rPr>
              <a:t>“A SARIMA model is formed by including additional seasonal terms in the ARIMA […] The seasonal part of the model consists of terms that are very similar to the non-seasonal components of the model, but they involve backshifts of the seasonal period.” –  Forecasting: Principles and Practice</a:t>
            </a:r>
          </a:p>
          <a:p>
            <a:r>
              <a:rPr lang="en-US"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p:txBody>
      </p:sp>
      <p:sp>
        <p:nvSpPr>
          <p:cNvPr id="9" name="Rectangle 8">
            <a:extLst>
              <a:ext uri="{FF2B5EF4-FFF2-40B4-BE49-F238E27FC236}">
                <a16:creationId xmlns:a16="http://schemas.microsoft.com/office/drawing/2014/main" id="{72D07202-A7E8-492F-8C1A-B152FB8440D8}"/>
              </a:ext>
            </a:extLst>
          </p:cNvPr>
          <p:cNvSpPr/>
          <p:nvPr/>
        </p:nvSpPr>
        <p:spPr>
          <a:xfrm>
            <a:off x="7035166" y="4079706"/>
            <a:ext cx="4938823" cy="1477328"/>
          </a:xfrm>
          <a:prstGeom prst="rect">
            <a:avLst/>
          </a:prstGeom>
        </p:spPr>
        <p:txBody>
          <a:bodyPr wrap="square">
            <a:spAutoFit/>
          </a:bodyPr>
          <a:lstStyle/>
          <a:p>
            <a:pPr marR="0" lvl="0" fontAlgn="base">
              <a:spcBef>
                <a:spcPts val="0"/>
              </a:spcBef>
              <a:spcAft>
                <a:spcPts val="0"/>
              </a:spcAft>
              <a:buSzPts val="1000"/>
              <a:tabLst>
                <a:tab pos="457200" algn="l"/>
              </a:tabLst>
            </a:pPr>
            <a:r>
              <a:rPr lang="en-US" b="1" dirty="0">
                <a:ln w="0"/>
                <a:solidFill>
                  <a:schemeClr val="tx2">
                    <a:lumMod val="75000"/>
                    <a:lumOff val="25000"/>
                  </a:schemeClr>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Seasonal Elements</a:t>
            </a:r>
          </a:p>
          <a:p>
            <a:pPr marR="0" lvl="0" fontAlgn="base">
              <a:spcBef>
                <a:spcPts val="0"/>
              </a:spcBef>
              <a:spcAft>
                <a:spcPts val="0"/>
              </a:spcAft>
              <a:buSzPts val="1000"/>
              <a:tabLst>
                <a:tab pos="457200" algn="l"/>
              </a:tabLst>
            </a:pPr>
            <a:r>
              <a:rPr lang="en-US" b="1" dirty="0">
                <a:ln w="0"/>
                <a:solidFill>
                  <a:schemeClr val="tx2">
                    <a:lumMod val="75000"/>
                    <a:lumOff val="25000"/>
                  </a:schemeClr>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P: Seasonal autoregressive order.</a:t>
            </a:r>
          </a:p>
          <a:p>
            <a:pPr marR="0" lvl="0" fontAlgn="base">
              <a:spcBef>
                <a:spcPts val="0"/>
              </a:spcBef>
              <a:spcAft>
                <a:spcPts val="0"/>
              </a:spcAft>
              <a:buSzPts val="1000"/>
              <a:tabLst>
                <a:tab pos="457200" algn="l"/>
              </a:tabLst>
            </a:pPr>
            <a:r>
              <a:rPr lang="en-US" b="1" dirty="0">
                <a:ln w="0"/>
                <a:solidFill>
                  <a:schemeClr val="tx2">
                    <a:lumMod val="75000"/>
                    <a:lumOff val="25000"/>
                  </a:schemeClr>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D: Seasonal difference order.</a:t>
            </a:r>
          </a:p>
          <a:p>
            <a:pPr marR="0" lvl="0" fontAlgn="base">
              <a:spcBef>
                <a:spcPts val="0"/>
              </a:spcBef>
              <a:spcAft>
                <a:spcPts val="0"/>
              </a:spcAft>
              <a:buSzPts val="1000"/>
              <a:tabLst>
                <a:tab pos="457200" algn="l"/>
              </a:tabLst>
            </a:pPr>
            <a:r>
              <a:rPr lang="en-US" b="1" dirty="0">
                <a:ln w="0"/>
                <a:solidFill>
                  <a:schemeClr val="tx2">
                    <a:lumMod val="75000"/>
                    <a:lumOff val="25000"/>
                  </a:schemeClr>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Q: Seasonal moving average order.</a:t>
            </a:r>
          </a:p>
          <a:p>
            <a:pPr marR="0" lvl="0" fontAlgn="base">
              <a:spcBef>
                <a:spcPts val="0"/>
              </a:spcBef>
              <a:spcAft>
                <a:spcPts val="0"/>
              </a:spcAft>
              <a:buSzPts val="1000"/>
              <a:tabLst>
                <a:tab pos="457200" algn="l"/>
              </a:tabLst>
            </a:pPr>
            <a:r>
              <a:rPr lang="en-US" b="1" dirty="0">
                <a:ln w="0"/>
                <a:solidFill>
                  <a:schemeClr val="tx2">
                    <a:lumMod val="75000"/>
                    <a:lumOff val="25000"/>
                  </a:schemeClr>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m: The # time steps for a single period</a:t>
            </a:r>
            <a:r>
              <a:rPr lang="en-US" dirty="0">
                <a:solidFill>
                  <a:schemeClr val="tx2">
                    <a:lumMod val="75000"/>
                    <a:lumOff val="25000"/>
                  </a:schemeClr>
                </a:solidFill>
                <a:latin typeface="Helvetica" panose="020B0604020202020204" pitchFamily="34" charset="0"/>
                <a:ea typeface="Times New Roman" panose="02020603050405020304" pitchFamily="18" charset="0"/>
                <a:cs typeface="Times New Roman" panose="02020603050405020304" pitchFamily="18" charset="0"/>
              </a:rPr>
              <a:t>.</a:t>
            </a:r>
            <a:endParaRPr lang="en-US" sz="1200" dirty="0">
              <a:solidFill>
                <a:schemeClr val="tx2">
                  <a:lumMod val="75000"/>
                  <a:lumOff val="2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909A395-958C-4AB1-B6EC-37B3D2876F1A}"/>
              </a:ext>
            </a:extLst>
          </p:cNvPr>
          <p:cNvSpPr/>
          <p:nvPr/>
        </p:nvSpPr>
        <p:spPr>
          <a:xfrm>
            <a:off x="218011" y="4232122"/>
            <a:ext cx="3734848" cy="1200329"/>
          </a:xfrm>
          <a:prstGeom prst="rect">
            <a:avLst/>
          </a:prstGeom>
        </p:spPr>
        <p:txBody>
          <a:bodyPr wrap="square">
            <a:spAutoFit/>
          </a:bodyPr>
          <a:lstStyle/>
          <a:p>
            <a:pPr marR="0" lvl="0" fontAlgn="base">
              <a:spcBef>
                <a:spcPts val="0"/>
              </a:spcBef>
              <a:spcAft>
                <a:spcPts val="0"/>
              </a:spcAft>
              <a:buSzPts val="1000"/>
              <a:tabLst>
                <a:tab pos="457200" algn="l"/>
              </a:tabLst>
            </a:pPr>
            <a:r>
              <a:rPr lang="en-US" b="1" dirty="0">
                <a:ln w="0"/>
                <a:solidFill>
                  <a:schemeClr val="accent1"/>
                </a:solidFill>
                <a:effectLst>
                  <a:outerShdw blurRad="38100" dist="25400" dir="5400000" algn="ctr" rotWithShape="0">
                    <a:srgbClr val="6E747A">
                      <a:alpha val="43000"/>
                    </a:srgbClr>
                  </a:outerShdw>
                </a:effectLst>
                <a:latin typeface="Helvetica" panose="020B0604020202020204" pitchFamily="34" charset="0"/>
                <a:ea typeface="Times New Roman" panose="02020603050405020304" pitchFamily="18" charset="0"/>
                <a:cs typeface="Times New Roman" panose="02020603050405020304" pitchFamily="18" charset="0"/>
              </a:rPr>
              <a:t>Trend Elements</a:t>
            </a:r>
          </a:p>
          <a:p>
            <a:pPr fontAlgn="base">
              <a:buSzPts val="1000"/>
              <a:tabLst>
                <a:tab pos="457200" algn="l"/>
              </a:tabLst>
            </a:pPr>
            <a:r>
              <a:rPr lang="en-US" b="1" dirty="0">
                <a:ln w="0"/>
                <a:solidFill>
                  <a:schemeClr val="accent1"/>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p: Trend autoregression order.</a:t>
            </a:r>
          </a:p>
          <a:p>
            <a:pPr fontAlgn="base">
              <a:buSzPts val="1000"/>
              <a:tabLst>
                <a:tab pos="457200" algn="l"/>
              </a:tabLst>
            </a:pPr>
            <a:r>
              <a:rPr lang="en-US" b="1" dirty="0">
                <a:ln w="0"/>
                <a:solidFill>
                  <a:schemeClr val="accent1"/>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d: Trend difference order.</a:t>
            </a:r>
          </a:p>
          <a:p>
            <a:pPr fontAlgn="base">
              <a:buSzPts val="1000"/>
              <a:tabLst>
                <a:tab pos="457200" algn="l"/>
              </a:tabLst>
            </a:pPr>
            <a:r>
              <a:rPr lang="en-US" b="1" dirty="0">
                <a:ln w="0"/>
                <a:solidFill>
                  <a:schemeClr val="accent1"/>
                </a:solidFill>
                <a:effectLst>
                  <a:outerShdw blurRad="38100" dist="25400" dir="5400000" algn="ctr" rotWithShape="0">
                    <a:srgbClr val="6E747A">
                      <a:alpha val="43000"/>
                    </a:srgbClr>
                  </a:outerShdw>
                </a:effectLst>
                <a:latin typeface="Helvetica" panose="020B0604020202020204" pitchFamily="34" charset="0"/>
                <a:cs typeface="Times New Roman" panose="02020603050405020304" pitchFamily="18" charset="0"/>
              </a:rPr>
              <a:t>q: Trend moving average order.</a:t>
            </a:r>
          </a:p>
        </p:txBody>
      </p:sp>
      <p:sp>
        <p:nvSpPr>
          <p:cNvPr id="12" name="Arrow: Down 11">
            <a:extLst>
              <a:ext uri="{FF2B5EF4-FFF2-40B4-BE49-F238E27FC236}">
                <a16:creationId xmlns:a16="http://schemas.microsoft.com/office/drawing/2014/main" id="{71B2960F-CE10-4F1F-8F58-D840D542D770}"/>
              </a:ext>
            </a:extLst>
          </p:cNvPr>
          <p:cNvSpPr/>
          <p:nvPr/>
        </p:nvSpPr>
        <p:spPr>
          <a:xfrm rot="3082909">
            <a:off x="2712644" y="4018750"/>
            <a:ext cx="209915" cy="4134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a:extLst>
              <a:ext uri="{FF2B5EF4-FFF2-40B4-BE49-F238E27FC236}">
                <a16:creationId xmlns:a16="http://schemas.microsoft.com/office/drawing/2014/main" id="{F82249F8-9E46-4267-86CF-22725378EBFE}"/>
              </a:ext>
            </a:extLst>
          </p:cNvPr>
          <p:cNvSpPr/>
          <p:nvPr/>
        </p:nvSpPr>
        <p:spPr>
          <a:xfrm rot="18447615">
            <a:off x="8108190" y="3698660"/>
            <a:ext cx="209915" cy="413401"/>
          </a:xfrm>
          <a:prstGeom prst="downArrow">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3431DF36-8A47-4F17-AB75-50F99FD6DBF1}"/>
              </a:ext>
            </a:extLst>
          </p:cNvPr>
          <p:cNvPicPr>
            <a:picLocks noChangeAspect="1"/>
          </p:cNvPicPr>
          <p:nvPr/>
        </p:nvPicPr>
        <p:blipFill>
          <a:blip r:embed="rId2"/>
          <a:stretch>
            <a:fillRect/>
          </a:stretch>
        </p:blipFill>
        <p:spPr>
          <a:xfrm>
            <a:off x="3046414" y="2034244"/>
            <a:ext cx="4938823" cy="2093506"/>
          </a:xfrm>
          <a:prstGeom prst="rect">
            <a:avLst/>
          </a:prstGeom>
        </p:spPr>
      </p:pic>
      <p:sp>
        <p:nvSpPr>
          <p:cNvPr id="19" name="TextBox 18">
            <a:extLst>
              <a:ext uri="{FF2B5EF4-FFF2-40B4-BE49-F238E27FC236}">
                <a16:creationId xmlns:a16="http://schemas.microsoft.com/office/drawing/2014/main" id="{827AD18F-E871-4D33-8D79-F5F4E6C4CA8A}"/>
              </a:ext>
            </a:extLst>
          </p:cNvPr>
          <p:cNvSpPr txBox="1"/>
          <p:nvPr/>
        </p:nvSpPr>
        <p:spPr>
          <a:xfrm>
            <a:off x="4858869" y="1897061"/>
            <a:ext cx="2474259" cy="261610"/>
          </a:xfrm>
          <a:prstGeom prst="rect">
            <a:avLst/>
          </a:prstGeom>
          <a:noFill/>
        </p:spPr>
        <p:txBody>
          <a:bodyPr wrap="square" rtlCol="0">
            <a:spAutoFit/>
          </a:bodyPr>
          <a:lstStyle/>
          <a:p>
            <a:r>
              <a:rPr lang="en-US" sz="1100" b="1" i="1" dirty="0"/>
              <a:t>SARIMA Formula</a:t>
            </a:r>
          </a:p>
        </p:txBody>
      </p:sp>
      <p:sp>
        <p:nvSpPr>
          <p:cNvPr id="3" name="Footer Placeholder 2">
            <a:extLst>
              <a:ext uri="{FF2B5EF4-FFF2-40B4-BE49-F238E27FC236}">
                <a16:creationId xmlns:a16="http://schemas.microsoft.com/office/drawing/2014/main" id="{AD42E2B2-E9A6-4E71-8FE5-8DA64AE77685}"/>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85224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276DF9-005D-43B5-B6DF-CD2A1E3B1F1B}"/>
              </a:ext>
            </a:extLst>
          </p:cNvPr>
          <p:cNvSpPr/>
          <p:nvPr/>
        </p:nvSpPr>
        <p:spPr>
          <a:xfrm>
            <a:off x="1373772" y="399434"/>
            <a:ext cx="9491585" cy="584775"/>
          </a:xfrm>
          <a:prstGeom prst="rect">
            <a:avLst/>
          </a:prstGeom>
          <a:solidFill>
            <a:schemeClr val="bg1"/>
          </a:solidFill>
        </p:spPr>
        <p:txBody>
          <a:bodyPr wrap="square" anchor="t">
            <a:spAutoFit/>
          </a:bodyPr>
          <a:lstStyle/>
          <a:p>
            <a:pPr algn="ctr"/>
            <a:r>
              <a:rPr lang="en-US" sz="3200" b="1" dirty="0"/>
              <a:t>Model Performance Evaluation Criteria</a:t>
            </a:r>
          </a:p>
        </p:txBody>
      </p:sp>
      <p:sp>
        <p:nvSpPr>
          <p:cNvPr id="4" name="Rectangle 3">
            <a:extLst>
              <a:ext uri="{FF2B5EF4-FFF2-40B4-BE49-F238E27FC236}">
                <a16:creationId xmlns:a16="http://schemas.microsoft.com/office/drawing/2014/main" id="{A00FFC0E-4B83-400C-80BB-98C3D104DBD8}"/>
              </a:ext>
            </a:extLst>
          </p:cNvPr>
          <p:cNvSpPr/>
          <p:nvPr/>
        </p:nvSpPr>
        <p:spPr>
          <a:xfrm>
            <a:off x="1519120" y="1247090"/>
            <a:ext cx="9351070" cy="1692771"/>
          </a:xfrm>
          <a:prstGeom prst="rect">
            <a:avLst/>
          </a:prstGeom>
          <a:solidFill>
            <a:schemeClr val="bg1"/>
          </a:solidFill>
        </p:spPr>
        <p:txBody>
          <a:bodyPr wrap="square" anchor="t">
            <a:spAutoFit/>
          </a:bodyPr>
          <a:lstStyle/>
          <a:p>
            <a:r>
              <a:rPr lang="en-US" sz="2000" b="1" dirty="0"/>
              <a:t>Model Fit Criteria:</a:t>
            </a:r>
            <a:endParaRPr lang="en-US" dirty="0"/>
          </a:p>
          <a:p>
            <a:endParaRPr lang="en-US" sz="2000" b="1" dirty="0"/>
          </a:p>
          <a:p>
            <a:pPr marL="285750" indent="-285750">
              <a:buFont typeface="Arial"/>
              <a:buChar char="•"/>
            </a:pPr>
            <a:r>
              <a:rPr lang="en-US" sz="1600" b="1" dirty="0"/>
              <a:t>AIC</a:t>
            </a:r>
            <a:r>
              <a:rPr lang="en-US" sz="1600" dirty="0"/>
              <a:t> – A measure of overall performance.</a:t>
            </a:r>
          </a:p>
          <a:p>
            <a:pPr marL="285750" indent="-285750">
              <a:buFont typeface="Arial"/>
              <a:buChar char="•"/>
            </a:pPr>
            <a:endParaRPr lang="en-US" sz="1600" dirty="0"/>
          </a:p>
          <a:p>
            <a:pPr marL="285750" indent="-285750">
              <a:buFont typeface="Arial"/>
              <a:buChar char="•"/>
            </a:pPr>
            <a:r>
              <a:rPr lang="en-US" sz="1600" b="1" dirty="0"/>
              <a:t>BIC</a:t>
            </a:r>
            <a:r>
              <a:rPr lang="en-US" sz="1600" dirty="0"/>
              <a:t> – Measures overall performance but introduces a </a:t>
            </a:r>
            <a:r>
              <a:rPr lang="en-US" sz="1600" dirty="0">
                <a:ea typeface="+mn-lt"/>
                <a:cs typeface="+mn-lt"/>
              </a:rPr>
              <a:t>penalty for greater number of parameters to prevent overfitting.</a:t>
            </a:r>
          </a:p>
        </p:txBody>
      </p:sp>
      <p:graphicFrame>
        <p:nvGraphicFramePr>
          <p:cNvPr id="5" name="Diagram 6">
            <a:extLst>
              <a:ext uri="{FF2B5EF4-FFF2-40B4-BE49-F238E27FC236}">
                <a16:creationId xmlns:a16="http://schemas.microsoft.com/office/drawing/2014/main" id="{ECF5EE90-E2F2-441E-B68E-2F810EB248BD}"/>
              </a:ext>
            </a:extLst>
          </p:cNvPr>
          <p:cNvGraphicFramePr/>
          <p:nvPr>
            <p:extLst>
              <p:ext uri="{D42A27DB-BD31-4B8C-83A1-F6EECF244321}">
                <p14:modId xmlns:p14="http://schemas.microsoft.com/office/powerpoint/2010/main" val="1595769967"/>
              </p:ext>
            </p:extLst>
          </p:nvPr>
        </p:nvGraphicFramePr>
        <p:xfrm>
          <a:off x="1520877" y="3527456"/>
          <a:ext cx="9446570" cy="2923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a:extLst>
              <a:ext uri="{FF2B5EF4-FFF2-40B4-BE49-F238E27FC236}">
                <a16:creationId xmlns:a16="http://schemas.microsoft.com/office/drawing/2014/main" id="{DFCEC09F-4867-4881-9C45-82A2FA21F2F7}"/>
              </a:ext>
            </a:extLst>
          </p:cNvPr>
          <p:cNvSpPr>
            <a:spLocks noGrp="1"/>
          </p:cNvSpPr>
          <p:nvPr>
            <p:ph type="ftr" sz="quarter" idx="11"/>
          </p:nvPr>
        </p:nvSpPr>
        <p:spPr>
          <a:xfrm>
            <a:off x="4038600" y="6458566"/>
            <a:ext cx="4114800" cy="365125"/>
          </a:xfrm>
        </p:spPr>
        <p:txBody>
          <a:bodyPr/>
          <a:lstStyle/>
          <a:p>
            <a:r>
              <a:rPr lang="en-US" dirty="0"/>
              <a:t>For Educational Purposes Only</a:t>
            </a:r>
          </a:p>
        </p:txBody>
      </p:sp>
    </p:spTree>
    <p:extLst>
      <p:ext uri="{BB962C8B-B14F-4D97-AF65-F5344CB8AC3E}">
        <p14:creationId xmlns:p14="http://schemas.microsoft.com/office/powerpoint/2010/main" val="269160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74FDF-79D6-446A-A488-C662EB837C73}"/>
              </a:ext>
            </a:extLst>
          </p:cNvPr>
          <p:cNvSpPr txBox="1"/>
          <p:nvPr/>
        </p:nvSpPr>
        <p:spPr>
          <a:xfrm>
            <a:off x="612622" y="853402"/>
            <a:ext cx="9766925" cy="584775"/>
          </a:xfrm>
          <a:prstGeom prst="rect">
            <a:avLst/>
          </a:prstGeom>
          <a:noFill/>
        </p:spPr>
        <p:txBody>
          <a:bodyPr wrap="square" rtlCol="0" anchor="t">
            <a:spAutoFit/>
          </a:bodyPr>
          <a:lstStyle/>
          <a:p>
            <a:r>
              <a:rPr lang="en-US" sz="3200" b="1" dirty="0">
                <a:latin typeface="Arial"/>
                <a:cs typeface="Arial"/>
              </a:rPr>
              <a:t>Parameter Estimation &amp; Diagnostic Checking </a:t>
            </a:r>
            <a:endParaRPr lang="en-US" sz="3200" b="1" dirty="0"/>
          </a:p>
        </p:txBody>
      </p:sp>
      <p:sp>
        <p:nvSpPr>
          <p:cNvPr id="3" name="Rectangle 2">
            <a:extLst>
              <a:ext uri="{FF2B5EF4-FFF2-40B4-BE49-F238E27FC236}">
                <a16:creationId xmlns:a16="http://schemas.microsoft.com/office/drawing/2014/main" id="{8D125FBD-FF1A-4B16-8F67-B789B1130763}"/>
              </a:ext>
            </a:extLst>
          </p:cNvPr>
          <p:cNvSpPr/>
          <p:nvPr/>
        </p:nvSpPr>
        <p:spPr>
          <a:xfrm>
            <a:off x="485978" y="2495945"/>
            <a:ext cx="11286682" cy="2585323"/>
          </a:xfrm>
          <a:prstGeom prst="rect">
            <a:avLst/>
          </a:prstGeom>
        </p:spPr>
        <p:txBody>
          <a:bodyPr wrap="square" anchor="t">
            <a:spAutoFit/>
          </a:bodyPr>
          <a:lstStyle/>
          <a:p>
            <a:pPr marL="285750" indent="-285750">
              <a:buFont typeface="Arial"/>
              <a:buChar char="•"/>
            </a:pPr>
            <a:r>
              <a:rPr lang="en-US" b="1" dirty="0">
                <a:latin typeface="Arial"/>
                <a:cs typeface="Arial"/>
              </a:rPr>
              <a:t>Parameter Estimation</a:t>
            </a:r>
            <a:endParaRPr lang="en-US" b="1" dirty="0"/>
          </a:p>
          <a:p>
            <a:pPr lvl="1"/>
            <a:r>
              <a:rPr lang="en-US" dirty="0">
                <a:latin typeface="Arial"/>
                <a:cs typeface="Arial"/>
              </a:rPr>
              <a:t>Conditional maximum likelihood called “conditional sum of squares” was used to optimize SARIMA parameters. </a:t>
            </a:r>
          </a:p>
          <a:p>
            <a:endParaRPr lang="en-US" dirty="0"/>
          </a:p>
          <a:p>
            <a:pPr marL="285750" indent="-285750">
              <a:buFont typeface="Arial"/>
              <a:buChar char="•"/>
            </a:pPr>
            <a:r>
              <a:rPr lang="en-US" b="1" dirty="0">
                <a:latin typeface="Arial"/>
                <a:cs typeface="Arial"/>
              </a:rPr>
              <a:t>Diagnostic checking. </a:t>
            </a:r>
          </a:p>
          <a:p>
            <a:pPr lvl="1"/>
            <a:r>
              <a:rPr lang="en-US" dirty="0">
                <a:latin typeface="Arial"/>
                <a:cs typeface="Arial"/>
              </a:rPr>
              <a:t>The residual correlograms (ACF and PACF), Ljung–Box Q Tests [LJUNG, BOX 1978] and Durbin–Watson test [DURBIN, WATSON 1951] were applied to test white noise (autocorrelation) of model forecasts. Whether the ACF and PACF of the residual values at various lags were settled within tolerance interval at 95% confidence limits was evaluated.</a:t>
            </a:r>
          </a:p>
        </p:txBody>
      </p:sp>
      <p:sp>
        <p:nvSpPr>
          <p:cNvPr id="2" name="Footer Placeholder 1">
            <a:extLst>
              <a:ext uri="{FF2B5EF4-FFF2-40B4-BE49-F238E27FC236}">
                <a16:creationId xmlns:a16="http://schemas.microsoft.com/office/drawing/2014/main" id="{810D1C33-96D4-4DDC-93C9-766D0682E430}"/>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35073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74FDF-79D6-446A-A488-C662EB837C73}"/>
              </a:ext>
            </a:extLst>
          </p:cNvPr>
          <p:cNvSpPr txBox="1"/>
          <p:nvPr/>
        </p:nvSpPr>
        <p:spPr>
          <a:xfrm>
            <a:off x="591745" y="853402"/>
            <a:ext cx="8618706" cy="584775"/>
          </a:xfrm>
          <a:prstGeom prst="rect">
            <a:avLst/>
          </a:prstGeom>
          <a:noFill/>
        </p:spPr>
        <p:txBody>
          <a:bodyPr wrap="square" rtlCol="0" anchor="t">
            <a:spAutoFit/>
          </a:bodyPr>
          <a:lstStyle/>
          <a:p>
            <a:r>
              <a:rPr lang="en-US" sz="3200" b="1" dirty="0">
                <a:latin typeface="Arial"/>
                <a:cs typeface="Arial"/>
              </a:rPr>
              <a:t>Model Identification</a:t>
            </a:r>
            <a:r>
              <a:rPr lang="en-US" sz="2400" dirty="0">
                <a:latin typeface="Arial"/>
                <a:cs typeface="Arial"/>
              </a:rPr>
              <a:t> </a:t>
            </a:r>
            <a:endParaRPr lang="en-US" dirty="0">
              <a:latin typeface="Arial"/>
              <a:cs typeface="Arial"/>
            </a:endParaRPr>
          </a:p>
        </p:txBody>
      </p:sp>
      <p:sp>
        <p:nvSpPr>
          <p:cNvPr id="2" name="Rectangle 1">
            <a:extLst>
              <a:ext uri="{FF2B5EF4-FFF2-40B4-BE49-F238E27FC236}">
                <a16:creationId xmlns:a16="http://schemas.microsoft.com/office/drawing/2014/main" id="{A1466D01-3C46-46A8-B0C8-30F1DDB1AE4A}"/>
              </a:ext>
            </a:extLst>
          </p:cNvPr>
          <p:cNvSpPr/>
          <p:nvPr/>
        </p:nvSpPr>
        <p:spPr>
          <a:xfrm>
            <a:off x="591709" y="2424242"/>
            <a:ext cx="11169033" cy="1200329"/>
          </a:xfrm>
          <a:prstGeom prst="rect">
            <a:avLst/>
          </a:prstGeom>
        </p:spPr>
        <p:txBody>
          <a:bodyPr wrap="square" anchor="t">
            <a:spAutoFit/>
          </a:bodyPr>
          <a:lstStyle/>
          <a:p>
            <a:r>
              <a:rPr lang="en-US" dirty="0"/>
              <a:t>The AIC and BIC work on the premise that the lower the score the better.  The BIC system penalizes for the greater the number of parameters (overfitting).  In the case of BIC, the p=0 and q=0 model is selected.  </a:t>
            </a:r>
            <a:r>
              <a:rPr lang="en-US" dirty="0">
                <a:ea typeface="+mn-lt"/>
                <a:cs typeface="+mn-lt"/>
              </a:rPr>
              <a:t>The 0,0 model is not a viable for analysis.</a:t>
            </a:r>
            <a:r>
              <a:rPr lang="en-US" dirty="0"/>
              <a:t>  The AIC selected the p=3 and q=0 model.  Ultimately, the AR(3,0), AR(2,0), and ARMA(1,1) models were selected for further analysis.  </a:t>
            </a:r>
          </a:p>
        </p:txBody>
      </p:sp>
      <p:graphicFrame>
        <p:nvGraphicFramePr>
          <p:cNvPr id="4" name="Table 5">
            <a:extLst>
              <a:ext uri="{FF2B5EF4-FFF2-40B4-BE49-F238E27FC236}">
                <a16:creationId xmlns:a16="http://schemas.microsoft.com/office/drawing/2014/main" id="{9DE8B6F9-78D2-4F48-AF85-FD0904CD5866}"/>
              </a:ext>
            </a:extLst>
          </p:cNvPr>
          <p:cNvGraphicFramePr>
            <a:graphicFrameLocks noGrp="1"/>
          </p:cNvGraphicFramePr>
          <p:nvPr>
            <p:extLst>
              <p:ext uri="{D42A27DB-BD31-4B8C-83A1-F6EECF244321}">
                <p14:modId xmlns:p14="http://schemas.microsoft.com/office/powerpoint/2010/main" val="734222673"/>
              </p:ext>
            </p:extLst>
          </p:nvPr>
        </p:nvGraphicFramePr>
        <p:xfrm>
          <a:off x="631311" y="4108604"/>
          <a:ext cx="4654917" cy="2194560"/>
        </p:xfrm>
        <a:graphic>
          <a:graphicData uri="http://schemas.openxmlformats.org/drawingml/2006/table">
            <a:tbl>
              <a:tblPr firstRow="1" bandRow="1">
                <a:tableStyleId>{5C22544A-7EE6-4342-B048-85BDC9FD1C3A}</a:tableStyleId>
              </a:tblPr>
              <a:tblGrid>
                <a:gridCol w="1551639">
                  <a:extLst>
                    <a:ext uri="{9D8B030D-6E8A-4147-A177-3AD203B41FA5}">
                      <a16:colId xmlns:a16="http://schemas.microsoft.com/office/drawing/2014/main" val="835767928"/>
                    </a:ext>
                  </a:extLst>
                </a:gridCol>
                <a:gridCol w="1551639">
                  <a:extLst>
                    <a:ext uri="{9D8B030D-6E8A-4147-A177-3AD203B41FA5}">
                      <a16:colId xmlns:a16="http://schemas.microsoft.com/office/drawing/2014/main" val="672746630"/>
                    </a:ext>
                  </a:extLst>
                </a:gridCol>
                <a:gridCol w="1551639">
                  <a:extLst>
                    <a:ext uri="{9D8B030D-6E8A-4147-A177-3AD203B41FA5}">
                      <a16:colId xmlns:a16="http://schemas.microsoft.com/office/drawing/2014/main" val="2738427998"/>
                    </a:ext>
                  </a:extLst>
                </a:gridCol>
              </a:tblGrid>
              <a:tr h="333394">
                <a:tc>
                  <a:txBody>
                    <a:bodyPr/>
                    <a:lstStyle/>
                    <a:p>
                      <a:pPr algn="ctr"/>
                      <a:r>
                        <a:rPr lang="en-US" dirty="0"/>
                        <a:t>  P</a:t>
                      </a:r>
                    </a:p>
                  </a:txBody>
                  <a:tcPr/>
                </a:tc>
                <a:tc>
                  <a:txBody>
                    <a:bodyPr/>
                    <a:lstStyle/>
                    <a:p>
                      <a:r>
                        <a:rPr lang="en-US" dirty="0"/>
                        <a:t>              Q</a:t>
                      </a:r>
                    </a:p>
                  </a:txBody>
                  <a:tcPr/>
                </a:tc>
                <a:tc>
                  <a:txBody>
                    <a:bodyPr/>
                    <a:lstStyle/>
                    <a:p>
                      <a:r>
                        <a:rPr lang="en-US" dirty="0"/>
                        <a:t>            BIC</a:t>
                      </a:r>
                    </a:p>
                  </a:txBody>
                  <a:tcPr/>
                </a:tc>
                <a:extLst>
                  <a:ext uri="{0D108BD9-81ED-4DB2-BD59-A6C34878D82A}">
                    <a16:rowId xmlns:a16="http://schemas.microsoft.com/office/drawing/2014/main" val="1073761765"/>
                  </a:ext>
                </a:extLst>
              </a:tr>
              <a:tr h="333394">
                <a:tc>
                  <a:txBody>
                    <a:bodyPr/>
                    <a:lstStyle/>
                    <a:p>
                      <a:pPr algn="ctr"/>
                      <a:r>
                        <a:rPr lang="en-US" dirty="0"/>
                        <a:t>0</a:t>
                      </a:r>
                    </a:p>
                  </a:txBody>
                  <a:tcPr/>
                </a:tc>
                <a:tc>
                  <a:txBody>
                    <a:bodyPr/>
                    <a:lstStyle/>
                    <a:p>
                      <a:pPr algn="ctr"/>
                      <a:r>
                        <a:rPr lang="en-US" dirty="0"/>
                        <a:t>0</a:t>
                      </a:r>
                    </a:p>
                  </a:txBody>
                  <a:tcPr/>
                </a:tc>
                <a:tc>
                  <a:txBody>
                    <a:bodyPr/>
                    <a:lstStyle/>
                    <a:p>
                      <a:r>
                        <a:rPr lang="en-US" dirty="0"/>
                        <a:t>    -2.964899</a:t>
                      </a:r>
                    </a:p>
                  </a:txBody>
                  <a:tcPr/>
                </a:tc>
                <a:extLst>
                  <a:ext uri="{0D108BD9-81ED-4DB2-BD59-A6C34878D82A}">
                    <a16:rowId xmlns:a16="http://schemas.microsoft.com/office/drawing/2014/main" val="2440305572"/>
                  </a:ext>
                </a:extLst>
              </a:tr>
              <a:tr h="333394">
                <a:tc>
                  <a:txBody>
                    <a:bodyPr/>
                    <a:lstStyle/>
                    <a:p>
                      <a:pPr algn="ctr"/>
                      <a:r>
                        <a:rPr lang="en-US" b="0" dirty="0"/>
                        <a:t>2</a:t>
                      </a:r>
                    </a:p>
                  </a:txBody>
                  <a:tcPr/>
                </a:tc>
                <a:tc>
                  <a:txBody>
                    <a:bodyPr/>
                    <a:lstStyle/>
                    <a:p>
                      <a:pPr algn="ctr"/>
                      <a:r>
                        <a:rPr lang="en-US" b="0" dirty="0"/>
                        <a:t>0</a:t>
                      </a:r>
                    </a:p>
                  </a:txBody>
                  <a:tcPr/>
                </a:tc>
                <a:tc>
                  <a:txBody>
                    <a:bodyPr/>
                    <a:lstStyle/>
                    <a:p>
                      <a:r>
                        <a:rPr lang="en-US" b="0" dirty="0"/>
                        <a:t>    -2.958586</a:t>
                      </a:r>
                    </a:p>
                  </a:txBody>
                  <a:tcPr/>
                </a:tc>
                <a:extLst>
                  <a:ext uri="{0D108BD9-81ED-4DB2-BD59-A6C34878D82A}">
                    <a16:rowId xmlns:a16="http://schemas.microsoft.com/office/drawing/2014/main" val="1210091111"/>
                  </a:ext>
                </a:extLst>
              </a:tr>
              <a:tr h="333394">
                <a:tc>
                  <a:txBody>
                    <a:bodyPr/>
                    <a:lstStyle/>
                    <a:p>
                      <a:pPr algn="ctr"/>
                      <a:r>
                        <a:rPr lang="en-US" dirty="0"/>
                        <a:t>1</a:t>
                      </a:r>
                    </a:p>
                  </a:txBody>
                  <a:tcPr/>
                </a:tc>
                <a:tc>
                  <a:txBody>
                    <a:bodyPr/>
                    <a:lstStyle/>
                    <a:p>
                      <a:pPr algn="ctr"/>
                      <a:r>
                        <a:rPr lang="en-US" dirty="0"/>
                        <a:t>1</a:t>
                      </a:r>
                    </a:p>
                  </a:txBody>
                  <a:tcPr/>
                </a:tc>
                <a:tc>
                  <a:txBody>
                    <a:bodyPr/>
                    <a:lstStyle/>
                    <a:p>
                      <a:r>
                        <a:rPr lang="en-US" dirty="0"/>
                        <a:t>    -2.956428</a:t>
                      </a:r>
                    </a:p>
                  </a:txBody>
                  <a:tcPr/>
                </a:tc>
                <a:extLst>
                  <a:ext uri="{0D108BD9-81ED-4DB2-BD59-A6C34878D82A}">
                    <a16:rowId xmlns:a16="http://schemas.microsoft.com/office/drawing/2014/main" val="2546566357"/>
                  </a:ext>
                </a:extLst>
              </a:tr>
              <a:tr h="333394">
                <a:tc>
                  <a:txBody>
                    <a:bodyPr/>
                    <a:lstStyle/>
                    <a:p>
                      <a:pPr algn="ctr"/>
                      <a:r>
                        <a:rPr lang="en-US" dirty="0"/>
                        <a:t>3</a:t>
                      </a:r>
                    </a:p>
                  </a:txBody>
                  <a:tcPr/>
                </a:tc>
                <a:tc>
                  <a:txBody>
                    <a:bodyPr/>
                    <a:lstStyle/>
                    <a:p>
                      <a:pPr algn="ctr"/>
                      <a:r>
                        <a:rPr lang="en-US" dirty="0"/>
                        <a:t>0</a:t>
                      </a:r>
                    </a:p>
                  </a:txBody>
                  <a:tcPr/>
                </a:tc>
                <a:tc>
                  <a:txBody>
                    <a:bodyPr/>
                    <a:lstStyle/>
                    <a:p>
                      <a:r>
                        <a:rPr lang="en-US" dirty="0"/>
                        <a:t>    -2.953357</a:t>
                      </a:r>
                    </a:p>
                  </a:txBody>
                  <a:tcPr/>
                </a:tc>
                <a:extLst>
                  <a:ext uri="{0D108BD9-81ED-4DB2-BD59-A6C34878D82A}">
                    <a16:rowId xmlns:a16="http://schemas.microsoft.com/office/drawing/2014/main" val="3997604277"/>
                  </a:ext>
                </a:extLst>
              </a:tr>
              <a:tr h="333394">
                <a:tc>
                  <a:txBody>
                    <a:bodyPr/>
                    <a:lstStyle/>
                    <a:p>
                      <a:pPr algn="ctr"/>
                      <a:r>
                        <a:rPr lang="en-US" dirty="0"/>
                        <a:t>1</a:t>
                      </a:r>
                    </a:p>
                  </a:txBody>
                  <a:tcPr/>
                </a:tc>
                <a:tc>
                  <a:txBody>
                    <a:bodyPr/>
                    <a:lstStyle/>
                    <a:p>
                      <a:pPr algn="ctr"/>
                      <a:r>
                        <a:rPr lang="en-US" dirty="0"/>
                        <a:t>0</a:t>
                      </a:r>
                    </a:p>
                  </a:txBody>
                  <a:tcPr/>
                </a:tc>
                <a:tc>
                  <a:txBody>
                    <a:bodyPr/>
                    <a:lstStyle/>
                    <a:p>
                      <a:r>
                        <a:rPr lang="en-US" dirty="0"/>
                        <a:t>    -2.951943</a:t>
                      </a:r>
                    </a:p>
                  </a:txBody>
                  <a:tcPr/>
                </a:tc>
                <a:extLst>
                  <a:ext uri="{0D108BD9-81ED-4DB2-BD59-A6C34878D82A}">
                    <a16:rowId xmlns:a16="http://schemas.microsoft.com/office/drawing/2014/main" val="3292779750"/>
                  </a:ext>
                </a:extLst>
              </a:tr>
            </a:tbl>
          </a:graphicData>
        </a:graphic>
      </p:graphicFrame>
      <p:graphicFrame>
        <p:nvGraphicFramePr>
          <p:cNvPr id="9" name="Table 5">
            <a:extLst>
              <a:ext uri="{FF2B5EF4-FFF2-40B4-BE49-F238E27FC236}">
                <a16:creationId xmlns:a16="http://schemas.microsoft.com/office/drawing/2014/main" id="{77704C92-B395-467C-A40E-C87A7E09D3F3}"/>
              </a:ext>
            </a:extLst>
          </p:cNvPr>
          <p:cNvGraphicFramePr>
            <a:graphicFrameLocks noGrp="1"/>
          </p:cNvGraphicFramePr>
          <p:nvPr>
            <p:extLst>
              <p:ext uri="{D42A27DB-BD31-4B8C-83A1-F6EECF244321}">
                <p14:modId xmlns:p14="http://schemas.microsoft.com/office/powerpoint/2010/main" val="91413804"/>
              </p:ext>
            </p:extLst>
          </p:nvPr>
        </p:nvGraphicFramePr>
        <p:xfrm>
          <a:off x="7217692" y="4051860"/>
          <a:ext cx="4444152" cy="2254385"/>
        </p:xfrm>
        <a:graphic>
          <a:graphicData uri="http://schemas.openxmlformats.org/drawingml/2006/table">
            <a:tbl>
              <a:tblPr firstRow="1" bandRow="1">
                <a:tableStyleId>{5C22544A-7EE6-4342-B048-85BDC9FD1C3A}</a:tableStyleId>
              </a:tblPr>
              <a:tblGrid>
                <a:gridCol w="1481384">
                  <a:extLst>
                    <a:ext uri="{9D8B030D-6E8A-4147-A177-3AD203B41FA5}">
                      <a16:colId xmlns:a16="http://schemas.microsoft.com/office/drawing/2014/main" val="835767928"/>
                    </a:ext>
                  </a:extLst>
                </a:gridCol>
                <a:gridCol w="1481384">
                  <a:extLst>
                    <a:ext uri="{9D8B030D-6E8A-4147-A177-3AD203B41FA5}">
                      <a16:colId xmlns:a16="http://schemas.microsoft.com/office/drawing/2014/main" val="672746630"/>
                    </a:ext>
                  </a:extLst>
                </a:gridCol>
                <a:gridCol w="1481384">
                  <a:extLst>
                    <a:ext uri="{9D8B030D-6E8A-4147-A177-3AD203B41FA5}">
                      <a16:colId xmlns:a16="http://schemas.microsoft.com/office/drawing/2014/main" val="2738427998"/>
                    </a:ext>
                  </a:extLst>
                </a:gridCol>
              </a:tblGrid>
              <a:tr h="425585">
                <a:tc>
                  <a:txBody>
                    <a:bodyPr/>
                    <a:lstStyle/>
                    <a:p>
                      <a:pPr algn="ctr"/>
                      <a:r>
                        <a:rPr lang="en-US" dirty="0"/>
                        <a:t>  P</a:t>
                      </a:r>
                    </a:p>
                  </a:txBody>
                  <a:tcPr/>
                </a:tc>
                <a:tc>
                  <a:txBody>
                    <a:bodyPr/>
                    <a:lstStyle/>
                    <a:p>
                      <a:r>
                        <a:rPr lang="en-US" dirty="0"/>
                        <a:t>              Q</a:t>
                      </a:r>
                    </a:p>
                  </a:txBody>
                  <a:tcPr/>
                </a:tc>
                <a:tc>
                  <a:txBody>
                    <a:bodyPr/>
                    <a:lstStyle/>
                    <a:p>
                      <a:r>
                        <a:rPr lang="en-US" dirty="0"/>
                        <a:t>       AIC</a:t>
                      </a:r>
                    </a:p>
                  </a:txBody>
                  <a:tcPr/>
                </a:tc>
                <a:extLst>
                  <a:ext uri="{0D108BD9-81ED-4DB2-BD59-A6C34878D82A}">
                    <a16:rowId xmlns:a16="http://schemas.microsoft.com/office/drawing/2014/main" val="1073761765"/>
                  </a:ext>
                </a:extLst>
              </a:tr>
              <a:tr h="320424">
                <a:tc>
                  <a:txBody>
                    <a:bodyPr/>
                    <a:lstStyle/>
                    <a:p>
                      <a:pPr algn="ctr"/>
                      <a:r>
                        <a:rPr lang="en-US" dirty="0"/>
                        <a:t>3</a:t>
                      </a:r>
                    </a:p>
                  </a:txBody>
                  <a:tcPr/>
                </a:tc>
                <a:tc>
                  <a:txBody>
                    <a:bodyPr/>
                    <a:lstStyle/>
                    <a:p>
                      <a:pPr algn="ctr"/>
                      <a:r>
                        <a:rPr lang="en-US" dirty="0"/>
                        <a:t>0</a:t>
                      </a:r>
                    </a:p>
                  </a:txBody>
                  <a:tcPr/>
                </a:tc>
                <a:tc>
                  <a:txBody>
                    <a:bodyPr/>
                    <a:lstStyle/>
                    <a:p>
                      <a:r>
                        <a:rPr lang="en-US" dirty="0"/>
                        <a:t>    -3.032584</a:t>
                      </a:r>
                    </a:p>
                  </a:txBody>
                  <a:tcPr/>
                </a:tc>
                <a:extLst>
                  <a:ext uri="{0D108BD9-81ED-4DB2-BD59-A6C34878D82A}">
                    <a16:rowId xmlns:a16="http://schemas.microsoft.com/office/drawing/2014/main" val="2440305572"/>
                  </a:ext>
                </a:extLst>
              </a:tr>
              <a:tr h="320424">
                <a:tc>
                  <a:txBody>
                    <a:bodyPr/>
                    <a:lstStyle/>
                    <a:p>
                      <a:pPr algn="ctr"/>
                      <a:r>
                        <a:rPr lang="en-US" b="0" dirty="0"/>
                        <a:t>1</a:t>
                      </a:r>
                    </a:p>
                  </a:txBody>
                  <a:tcPr/>
                </a:tc>
                <a:tc>
                  <a:txBody>
                    <a:bodyPr/>
                    <a:lstStyle/>
                    <a:p>
                      <a:pPr algn="ctr"/>
                      <a:r>
                        <a:rPr lang="en-US" b="0" dirty="0"/>
                        <a:t>2</a:t>
                      </a:r>
                    </a:p>
                  </a:txBody>
                  <a:tcPr/>
                </a:tc>
                <a:tc>
                  <a:txBody>
                    <a:bodyPr/>
                    <a:lstStyle/>
                    <a:p>
                      <a:r>
                        <a:rPr lang="en-US" b="0" dirty="0"/>
                        <a:t>    -3.028147</a:t>
                      </a:r>
                    </a:p>
                  </a:txBody>
                  <a:tcPr/>
                </a:tc>
                <a:extLst>
                  <a:ext uri="{0D108BD9-81ED-4DB2-BD59-A6C34878D82A}">
                    <a16:rowId xmlns:a16="http://schemas.microsoft.com/office/drawing/2014/main" val="1210091111"/>
                  </a:ext>
                </a:extLst>
              </a:tr>
              <a:tr h="320424">
                <a:tc>
                  <a:txBody>
                    <a:bodyPr/>
                    <a:lstStyle/>
                    <a:p>
                      <a:pPr algn="ctr"/>
                      <a:r>
                        <a:rPr lang="en-US" dirty="0"/>
                        <a:t>2</a:t>
                      </a:r>
                    </a:p>
                  </a:txBody>
                  <a:tcPr/>
                </a:tc>
                <a:tc>
                  <a:txBody>
                    <a:bodyPr/>
                    <a:lstStyle/>
                    <a:p>
                      <a:pPr algn="ctr"/>
                      <a:r>
                        <a:rPr lang="en-US" dirty="0"/>
                        <a:t>1</a:t>
                      </a:r>
                    </a:p>
                  </a:txBody>
                  <a:tcPr/>
                </a:tc>
                <a:tc>
                  <a:txBody>
                    <a:bodyPr/>
                    <a:lstStyle/>
                    <a:p>
                      <a:r>
                        <a:rPr lang="en-US" dirty="0"/>
                        <a:t>    -3.020932</a:t>
                      </a:r>
                    </a:p>
                  </a:txBody>
                  <a:tcPr/>
                </a:tc>
                <a:extLst>
                  <a:ext uri="{0D108BD9-81ED-4DB2-BD59-A6C34878D82A}">
                    <a16:rowId xmlns:a16="http://schemas.microsoft.com/office/drawing/2014/main" val="2546566357"/>
                  </a:ext>
                </a:extLst>
              </a:tr>
              <a:tr h="320424">
                <a:tc>
                  <a:txBody>
                    <a:bodyPr/>
                    <a:lstStyle/>
                    <a:p>
                      <a:pPr algn="ctr"/>
                      <a:r>
                        <a:rPr lang="en-US" dirty="0"/>
                        <a:t>4</a:t>
                      </a:r>
                    </a:p>
                  </a:txBody>
                  <a:tcPr/>
                </a:tc>
                <a:tc>
                  <a:txBody>
                    <a:bodyPr/>
                    <a:lstStyle/>
                    <a:p>
                      <a:pPr algn="ctr"/>
                      <a:r>
                        <a:rPr lang="en-US" dirty="0"/>
                        <a:t>0</a:t>
                      </a:r>
                    </a:p>
                  </a:txBody>
                  <a:tcPr/>
                </a:tc>
                <a:tc>
                  <a:txBody>
                    <a:bodyPr/>
                    <a:lstStyle/>
                    <a:p>
                      <a:r>
                        <a:rPr lang="en-US" dirty="0"/>
                        <a:t>    -3.019900</a:t>
                      </a:r>
                    </a:p>
                  </a:txBody>
                  <a:tcPr/>
                </a:tc>
                <a:extLst>
                  <a:ext uri="{0D108BD9-81ED-4DB2-BD59-A6C34878D82A}">
                    <a16:rowId xmlns:a16="http://schemas.microsoft.com/office/drawing/2014/main" val="3997604277"/>
                  </a:ext>
                </a:extLst>
              </a:tr>
              <a:tr h="320424">
                <a:tc>
                  <a:txBody>
                    <a:bodyPr/>
                    <a:lstStyle/>
                    <a:p>
                      <a:pPr algn="ctr"/>
                      <a:r>
                        <a:rPr lang="en-US" dirty="0"/>
                        <a:t>3</a:t>
                      </a:r>
                    </a:p>
                  </a:txBody>
                  <a:tcPr/>
                </a:tc>
                <a:tc>
                  <a:txBody>
                    <a:bodyPr/>
                    <a:lstStyle/>
                    <a:p>
                      <a:pPr algn="ctr"/>
                      <a:r>
                        <a:rPr lang="en-US" dirty="0"/>
                        <a:t>1</a:t>
                      </a:r>
                    </a:p>
                  </a:txBody>
                  <a:tcPr/>
                </a:tc>
                <a:tc>
                  <a:txBody>
                    <a:bodyPr/>
                    <a:lstStyle/>
                    <a:p>
                      <a:r>
                        <a:rPr lang="en-US" dirty="0"/>
                        <a:t>    -3.019788</a:t>
                      </a:r>
                    </a:p>
                  </a:txBody>
                  <a:tcPr/>
                </a:tc>
                <a:extLst>
                  <a:ext uri="{0D108BD9-81ED-4DB2-BD59-A6C34878D82A}">
                    <a16:rowId xmlns:a16="http://schemas.microsoft.com/office/drawing/2014/main" val="3292779750"/>
                  </a:ext>
                </a:extLst>
              </a:tr>
            </a:tbl>
          </a:graphicData>
        </a:graphic>
      </p:graphicFrame>
      <p:sp>
        <p:nvSpPr>
          <p:cNvPr id="10" name="Rectangle 9">
            <a:extLst>
              <a:ext uri="{FF2B5EF4-FFF2-40B4-BE49-F238E27FC236}">
                <a16:creationId xmlns:a16="http://schemas.microsoft.com/office/drawing/2014/main" id="{73997DDB-54FF-4D9C-8944-AB717D6F4552}"/>
              </a:ext>
            </a:extLst>
          </p:cNvPr>
          <p:cNvSpPr/>
          <p:nvPr/>
        </p:nvSpPr>
        <p:spPr>
          <a:xfrm>
            <a:off x="1747706" y="5532790"/>
            <a:ext cx="8696587" cy="923330"/>
          </a:xfrm>
          <a:prstGeom prst="rect">
            <a:avLst/>
          </a:prstGeom>
        </p:spPr>
        <p:txBody>
          <a:bodyPr wrap="square">
            <a:spAutoFit/>
          </a:bodyPr>
          <a:lstStyle/>
          <a:p>
            <a:endParaRPr lang="en-US" dirty="0"/>
          </a:p>
          <a:p>
            <a:endParaRPr lang="en-US" dirty="0"/>
          </a:p>
          <a:p>
            <a:endParaRPr lang="en-US" dirty="0"/>
          </a:p>
        </p:txBody>
      </p:sp>
      <p:sp>
        <p:nvSpPr>
          <p:cNvPr id="12" name="Rectangle 11">
            <a:extLst>
              <a:ext uri="{FF2B5EF4-FFF2-40B4-BE49-F238E27FC236}">
                <a16:creationId xmlns:a16="http://schemas.microsoft.com/office/drawing/2014/main" id="{F5A2A73A-EE47-40E4-B227-736F558904AC}"/>
              </a:ext>
            </a:extLst>
          </p:cNvPr>
          <p:cNvSpPr/>
          <p:nvPr/>
        </p:nvSpPr>
        <p:spPr>
          <a:xfrm>
            <a:off x="645460" y="5544669"/>
            <a:ext cx="4607857" cy="4482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767B87C-B40F-4070-B5B9-5ECB8231F00C}"/>
              </a:ext>
            </a:extLst>
          </p:cNvPr>
          <p:cNvSpPr/>
          <p:nvPr/>
        </p:nvSpPr>
        <p:spPr>
          <a:xfrm>
            <a:off x="645460" y="4818528"/>
            <a:ext cx="4607857" cy="3854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FAC8B25-3AD3-4938-80D4-8C91C33A66A8}"/>
              </a:ext>
            </a:extLst>
          </p:cNvPr>
          <p:cNvSpPr/>
          <p:nvPr/>
        </p:nvSpPr>
        <p:spPr>
          <a:xfrm>
            <a:off x="7234518" y="4468904"/>
            <a:ext cx="4607857" cy="3854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D9124A6-A4D2-4742-AA1C-34BCAB300BC8}"/>
              </a:ext>
            </a:extLst>
          </p:cNvPr>
          <p:cNvSpPr/>
          <p:nvPr/>
        </p:nvSpPr>
        <p:spPr>
          <a:xfrm>
            <a:off x="645459" y="5212974"/>
            <a:ext cx="4607857" cy="3227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descr="Checkmark">
            <a:extLst>
              <a:ext uri="{FF2B5EF4-FFF2-40B4-BE49-F238E27FC236}">
                <a16:creationId xmlns:a16="http://schemas.microsoft.com/office/drawing/2014/main" id="{F98B1E81-B583-4980-BBED-B35A48D765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660000">
            <a:off x="142219" y="4818312"/>
            <a:ext cx="412377" cy="403413"/>
          </a:xfrm>
          <a:prstGeom prst="rect">
            <a:avLst/>
          </a:prstGeom>
        </p:spPr>
      </p:pic>
      <p:pic>
        <p:nvPicPr>
          <p:cNvPr id="18" name="Graphic 7" descr="Checkmark">
            <a:extLst>
              <a:ext uri="{FF2B5EF4-FFF2-40B4-BE49-F238E27FC236}">
                <a16:creationId xmlns:a16="http://schemas.microsoft.com/office/drawing/2014/main" id="{12859BFD-CDF6-4F27-9DA7-45AB80469F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660000">
            <a:off x="169113" y="5167935"/>
            <a:ext cx="412377" cy="403413"/>
          </a:xfrm>
          <a:prstGeom prst="rect">
            <a:avLst/>
          </a:prstGeom>
        </p:spPr>
      </p:pic>
      <p:pic>
        <p:nvPicPr>
          <p:cNvPr id="19" name="Graphic 7" descr="Checkmark">
            <a:extLst>
              <a:ext uri="{FF2B5EF4-FFF2-40B4-BE49-F238E27FC236}">
                <a16:creationId xmlns:a16="http://schemas.microsoft.com/office/drawing/2014/main" id="{AFF044DB-A993-4E33-94B2-7AD0812577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660000">
            <a:off x="169113" y="5571347"/>
            <a:ext cx="412377" cy="403413"/>
          </a:xfrm>
          <a:prstGeom prst="rect">
            <a:avLst/>
          </a:prstGeom>
        </p:spPr>
      </p:pic>
      <p:pic>
        <p:nvPicPr>
          <p:cNvPr id="20" name="Graphic 7" descr="Checkmark">
            <a:extLst>
              <a:ext uri="{FF2B5EF4-FFF2-40B4-BE49-F238E27FC236}">
                <a16:creationId xmlns:a16="http://schemas.microsoft.com/office/drawing/2014/main" id="{D154DA67-685A-43EF-BB3C-223909298A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660000">
            <a:off x="6677489" y="4504547"/>
            <a:ext cx="412377" cy="403413"/>
          </a:xfrm>
          <a:prstGeom prst="rect">
            <a:avLst/>
          </a:prstGeom>
        </p:spPr>
      </p:pic>
      <p:sp>
        <p:nvSpPr>
          <p:cNvPr id="3" name="Footer Placeholder 2">
            <a:extLst>
              <a:ext uri="{FF2B5EF4-FFF2-40B4-BE49-F238E27FC236}">
                <a16:creationId xmlns:a16="http://schemas.microsoft.com/office/drawing/2014/main" id="{77AEE264-4B39-47F1-8527-80E658470023}"/>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415110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close up of a map&#10;&#10;Description automatically generated">
            <a:extLst>
              <a:ext uri="{FF2B5EF4-FFF2-40B4-BE49-F238E27FC236}">
                <a16:creationId xmlns:a16="http://schemas.microsoft.com/office/drawing/2014/main" id="{60439927-DD14-4B62-81B6-659B65E10D72}"/>
              </a:ext>
            </a:extLst>
          </p:cNvPr>
          <p:cNvPicPr>
            <a:picLocks noChangeAspect="1"/>
          </p:cNvPicPr>
          <p:nvPr/>
        </p:nvPicPr>
        <p:blipFill>
          <a:blip r:embed="rId2"/>
          <a:stretch>
            <a:fillRect/>
          </a:stretch>
        </p:blipFill>
        <p:spPr>
          <a:xfrm>
            <a:off x="796805" y="1941024"/>
            <a:ext cx="5626100" cy="3439964"/>
          </a:xfrm>
          <a:prstGeom prst="rect">
            <a:avLst/>
          </a:prstGeom>
        </p:spPr>
      </p:pic>
      <p:sp>
        <p:nvSpPr>
          <p:cNvPr id="4" name="TextBox 3">
            <a:extLst>
              <a:ext uri="{FF2B5EF4-FFF2-40B4-BE49-F238E27FC236}">
                <a16:creationId xmlns:a16="http://schemas.microsoft.com/office/drawing/2014/main" id="{1BE484E2-F62B-43E1-BC4C-006A6BAC8A67}"/>
              </a:ext>
            </a:extLst>
          </p:cNvPr>
          <p:cNvSpPr txBox="1"/>
          <p:nvPr/>
        </p:nvSpPr>
        <p:spPr>
          <a:xfrm>
            <a:off x="543750" y="478618"/>
            <a:ext cx="8618706" cy="584775"/>
          </a:xfrm>
          <a:prstGeom prst="rect">
            <a:avLst/>
          </a:prstGeom>
          <a:noFill/>
        </p:spPr>
        <p:txBody>
          <a:bodyPr wrap="square" rtlCol="0" anchor="t">
            <a:spAutoFit/>
          </a:bodyPr>
          <a:lstStyle/>
          <a:p>
            <a:r>
              <a:rPr lang="en-US" sz="3200" b="1" dirty="0">
                <a:latin typeface="Arial"/>
                <a:cs typeface="Arial"/>
              </a:rPr>
              <a:t>Model Results (Overall) </a:t>
            </a:r>
            <a:r>
              <a:rPr lang="en-US" sz="2400" dirty="0">
                <a:latin typeface="Arial"/>
                <a:cs typeface="Arial"/>
              </a:rPr>
              <a:t> </a:t>
            </a:r>
            <a:endParaRPr lang="en-US" dirty="0"/>
          </a:p>
        </p:txBody>
      </p:sp>
      <p:sp>
        <p:nvSpPr>
          <p:cNvPr id="7" name="Rectangle 6">
            <a:extLst>
              <a:ext uri="{FF2B5EF4-FFF2-40B4-BE49-F238E27FC236}">
                <a16:creationId xmlns:a16="http://schemas.microsoft.com/office/drawing/2014/main" id="{4081B7F2-B16B-49F0-863E-70333F71666E}"/>
              </a:ext>
            </a:extLst>
          </p:cNvPr>
          <p:cNvSpPr/>
          <p:nvPr/>
        </p:nvSpPr>
        <p:spPr>
          <a:xfrm>
            <a:off x="818491" y="1177408"/>
            <a:ext cx="10516335" cy="646331"/>
          </a:xfrm>
          <a:prstGeom prst="rect">
            <a:avLst/>
          </a:prstGeom>
        </p:spPr>
        <p:txBody>
          <a:bodyPr wrap="square" anchor="t">
            <a:spAutoFit/>
          </a:bodyPr>
          <a:lstStyle/>
          <a:p>
            <a:r>
              <a:rPr lang="en-US" dirty="0"/>
              <a:t>Three (3) models were run and the comparison is shown below.   The graph clearly shows that ARIMA 2,1,0 yielded better results when compared to the actual data series.</a:t>
            </a:r>
          </a:p>
        </p:txBody>
      </p:sp>
      <p:graphicFrame>
        <p:nvGraphicFramePr>
          <p:cNvPr id="2" name="Table 2">
            <a:extLst>
              <a:ext uri="{FF2B5EF4-FFF2-40B4-BE49-F238E27FC236}">
                <a16:creationId xmlns:a16="http://schemas.microsoft.com/office/drawing/2014/main" id="{7D666ABD-F0C8-47FC-93B0-AE99A322D4B9}"/>
              </a:ext>
            </a:extLst>
          </p:cNvPr>
          <p:cNvGraphicFramePr>
            <a:graphicFrameLocks noGrp="1"/>
          </p:cNvGraphicFramePr>
          <p:nvPr>
            <p:extLst>
              <p:ext uri="{D42A27DB-BD31-4B8C-83A1-F6EECF244321}">
                <p14:modId xmlns:p14="http://schemas.microsoft.com/office/powerpoint/2010/main" val="3981017774"/>
              </p:ext>
            </p:extLst>
          </p:nvPr>
        </p:nvGraphicFramePr>
        <p:xfrm>
          <a:off x="6911789" y="2041382"/>
          <a:ext cx="4447759" cy="1407456"/>
        </p:xfrm>
        <a:graphic>
          <a:graphicData uri="http://schemas.openxmlformats.org/drawingml/2006/table">
            <a:tbl>
              <a:tblPr firstRow="1" bandRow="1">
                <a:tableStyleId>{5C22544A-7EE6-4342-B048-85BDC9FD1C3A}</a:tableStyleId>
              </a:tblPr>
              <a:tblGrid>
                <a:gridCol w="2851047">
                  <a:extLst>
                    <a:ext uri="{9D8B030D-6E8A-4147-A177-3AD203B41FA5}">
                      <a16:colId xmlns:a16="http://schemas.microsoft.com/office/drawing/2014/main" val="2947423111"/>
                    </a:ext>
                  </a:extLst>
                </a:gridCol>
                <a:gridCol w="1596712">
                  <a:extLst>
                    <a:ext uri="{9D8B030D-6E8A-4147-A177-3AD203B41FA5}">
                      <a16:colId xmlns:a16="http://schemas.microsoft.com/office/drawing/2014/main" val="522468984"/>
                    </a:ext>
                  </a:extLst>
                </a:gridCol>
              </a:tblGrid>
              <a:tr h="389121">
                <a:tc>
                  <a:txBody>
                    <a:bodyPr/>
                    <a:lstStyle/>
                    <a:p>
                      <a:r>
                        <a:rPr lang="en-US" sz="1600" dirty="0"/>
                        <a:t>Model</a:t>
                      </a:r>
                    </a:p>
                  </a:txBody>
                  <a:tcPr/>
                </a:tc>
                <a:tc>
                  <a:txBody>
                    <a:bodyPr/>
                    <a:lstStyle/>
                    <a:p>
                      <a:r>
                        <a:rPr lang="en-US" sz="1600" dirty="0"/>
                        <a:t> ASE Score</a:t>
                      </a:r>
                    </a:p>
                  </a:txBody>
                  <a:tcPr/>
                </a:tc>
                <a:extLst>
                  <a:ext uri="{0D108BD9-81ED-4DB2-BD59-A6C34878D82A}">
                    <a16:rowId xmlns:a16="http://schemas.microsoft.com/office/drawing/2014/main" val="1996443720"/>
                  </a:ext>
                </a:extLst>
              </a:tr>
              <a:tr h="339445">
                <a:tc>
                  <a:txBody>
                    <a:bodyPr/>
                    <a:lstStyle/>
                    <a:p>
                      <a:r>
                        <a:rPr lang="en-US" sz="1600" dirty="0"/>
                        <a:t> SARIMA (3,1,0) x (0,1,1) </a:t>
                      </a:r>
                      <a:r>
                        <a:rPr lang="en-US" sz="1600" baseline="-25000" dirty="0"/>
                        <a:t>52</a:t>
                      </a:r>
                    </a:p>
                  </a:txBody>
                  <a:tcPr>
                    <a:lnB w="12700" cap="flat" cmpd="sng" algn="ctr">
                      <a:solidFill>
                        <a:srgbClr val="FF0000"/>
                      </a:solidFill>
                      <a:prstDash val="solid"/>
                      <a:round/>
                      <a:headEnd type="none" w="med" len="med"/>
                      <a:tailEnd type="none" w="med" len="med"/>
                    </a:lnB>
                  </a:tcPr>
                </a:tc>
                <a:tc>
                  <a:txBody>
                    <a:bodyPr/>
                    <a:lstStyle/>
                    <a:p>
                      <a:r>
                        <a:rPr lang="en-US" sz="1600" dirty="0"/>
                        <a:t>0.3202319</a:t>
                      </a:r>
                    </a:p>
                  </a:txBody>
                  <a:tcPr>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568806530"/>
                  </a:ext>
                </a:extLst>
              </a:tr>
              <a:tr h="339445">
                <a:tc>
                  <a:txBody>
                    <a:bodyPr/>
                    <a:lstStyle/>
                    <a:p>
                      <a:r>
                        <a:rPr lang="en-US" sz="1600" dirty="0"/>
                        <a:t>SARIMA (2,1,0) x (0,1,1) </a:t>
                      </a:r>
                      <a:r>
                        <a:rPr lang="en-US" sz="1600" baseline="-25000" dirty="0"/>
                        <a:t>52</a:t>
                      </a:r>
                    </a:p>
                  </a:txBody>
                  <a:tcP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r>
                        <a:rPr lang="en-US" sz="1600" dirty="0"/>
                        <a:t>0.2160492</a:t>
                      </a:r>
                    </a:p>
                  </a:txBody>
                  <a:tcP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463633432"/>
                  </a:ext>
                </a:extLst>
              </a:tr>
              <a:tr h="339445">
                <a:tc>
                  <a:txBody>
                    <a:bodyPr/>
                    <a:lstStyle/>
                    <a:p>
                      <a:r>
                        <a:rPr lang="en-US" sz="1600" dirty="0"/>
                        <a:t>SARIMA (3,1,1) x (0,1,1) </a:t>
                      </a:r>
                      <a:r>
                        <a:rPr lang="en-US" sz="1600" baseline="-25000" dirty="0"/>
                        <a:t>52</a:t>
                      </a:r>
                    </a:p>
                  </a:txBody>
                  <a:tcPr>
                    <a:lnT w="12700" cap="flat" cmpd="sng" algn="ctr">
                      <a:solidFill>
                        <a:srgbClr val="FF0000"/>
                      </a:solidFill>
                      <a:prstDash val="solid"/>
                      <a:round/>
                      <a:headEnd type="none" w="med" len="med"/>
                      <a:tailEnd type="none" w="med" len="med"/>
                    </a:lnT>
                  </a:tcPr>
                </a:tc>
                <a:tc>
                  <a:txBody>
                    <a:bodyPr/>
                    <a:lstStyle/>
                    <a:p>
                      <a:r>
                        <a:rPr lang="en-US" sz="1600" dirty="0"/>
                        <a:t>0.2341707</a:t>
                      </a:r>
                    </a:p>
                  </a:txBody>
                  <a:tcPr>
                    <a:lnT w="127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2812630580"/>
                  </a:ext>
                </a:extLst>
              </a:tr>
            </a:tbl>
          </a:graphicData>
        </a:graphic>
      </p:graphicFrame>
      <p:sp>
        <p:nvSpPr>
          <p:cNvPr id="8" name="Rectangle 7">
            <a:extLst>
              <a:ext uri="{FF2B5EF4-FFF2-40B4-BE49-F238E27FC236}">
                <a16:creationId xmlns:a16="http://schemas.microsoft.com/office/drawing/2014/main" id="{E9EAB8BC-5E59-4200-97BF-2073454C55F1}"/>
              </a:ext>
            </a:extLst>
          </p:cNvPr>
          <p:cNvSpPr/>
          <p:nvPr/>
        </p:nvSpPr>
        <p:spPr>
          <a:xfrm>
            <a:off x="543750" y="4902054"/>
            <a:ext cx="10636684" cy="1477328"/>
          </a:xfrm>
          <a:prstGeom prst="rect">
            <a:avLst/>
          </a:prstGeom>
        </p:spPr>
        <p:txBody>
          <a:bodyPr wrap="square" anchor="t">
            <a:spAutoFit/>
          </a:bodyPr>
          <a:lstStyle/>
          <a:p>
            <a:endParaRPr lang="en-US" b="1" i="1" dirty="0">
              <a:solidFill>
                <a:srgbClr val="002060"/>
              </a:solidFill>
              <a:latin typeface="Arial" panose="020B0604020202020204" pitchFamily="34" charset="0"/>
              <a:ea typeface="Calibri" panose="020F0502020204030204" pitchFamily="34" charset="0"/>
              <a:cs typeface="Arial" panose="020B0604020202020204" pitchFamily="34" charset="0"/>
            </a:endParaRPr>
          </a:p>
          <a:p>
            <a:r>
              <a:rPr lang="en-US" b="1" i="1" dirty="0">
                <a:solidFill>
                  <a:srgbClr val="002060"/>
                </a:solidFill>
                <a:latin typeface="Arial"/>
                <a:ea typeface="Calibri" panose="020F0502020204030204" pitchFamily="34" charset="0"/>
                <a:cs typeface="Arial"/>
              </a:rPr>
              <a:t>Based on the results of the goodness-of-fit test statistics, SARIMA (2,1,0)x(0,1,1)52  was found to be the optimal model, which had the second lowest ranking (BIC = </a:t>
            </a:r>
            <a:r>
              <a:rPr lang="en-US" b="1" i="1" dirty="0">
                <a:solidFill>
                  <a:srgbClr val="002060"/>
                </a:solidFill>
                <a:latin typeface="Arial"/>
                <a:cs typeface="Arial"/>
              </a:rPr>
              <a:t>-2.958586).</a:t>
            </a:r>
          </a:p>
          <a:p>
            <a:endParaRPr lang="en-US" b="1" i="1" dirty="0">
              <a:solidFill>
                <a:srgbClr val="002060"/>
              </a:solidFill>
              <a:latin typeface="Arial"/>
              <a:ea typeface="Calibri" panose="020F0502020204030204" pitchFamily="34" charset="0"/>
              <a:cs typeface="Arial"/>
            </a:endParaRPr>
          </a:p>
          <a:p>
            <a:r>
              <a:rPr lang="en-US" b="1" i="1" dirty="0">
                <a:solidFill>
                  <a:srgbClr val="002060"/>
                </a:solidFill>
                <a:latin typeface="Arial"/>
                <a:ea typeface="Calibri" panose="020F0502020204030204" pitchFamily="34" charset="0"/>
                <a:cs typeface="Arial"/>
              </a:rPr>
              <a:t>The SARIMA(p, d, q) model selected was SARIMA(2,1,0) x (0,1,1)</a:t>
            </a:r>
            <a:r>
              <a:rPr lang="en-US" b="1" i="1" baseline="-25000" dirty="0">
                <a:solidFill>
                  <a:srgbClr val="002060"/>
                </a:solidFill>
                <a:latin typeface="Arial"/>
                <a:ea typeface="Calibri" panose="020F0502020204030204" pitchFamily="34" charset="0"/>
                <a:cs typeface="Arial"/>
              </a:rPr>
              <a:t>52</a:t>
            </a:r>
          </a:p>
        </p:txBody>
      </p:sp>
      <p:graphicFrame>
        <p:nvGraphicFramePr>
          <p:cNvPr id="10" name="Table 2">
            <a:extLst>
              <a:ext uri="{FF2B5EF4-FFF2-40B4-BE49-F238E27FC236}">
                <a16:creationId xmlns:a16="http://schemas.microsoft.com/office/drawing/2014/main" id="{7532DBA9-7EDA-4EBE-B1EA-AC8C4DE1FB49}"/>
              </a:ext>
            </a:extLst>
          </p:cNvPr>
          <p:cNvGraphicFramePr>
            <a:graphicFrameLocks noGrp="1"/>
          </p:cNvGraphicFramePr>
          <p:nvPr>
            <p:extLst>
              <p:ext uri="{D42A27DB-BD31-4B8C-83A1-F6EECF244321}">
                <p14:modId xmlns:p14="http://schemas.microsoft.com/office/powerpoint/2010/main" val="1467608504"/>
              </p:ext>
            </p:extLst>
          </p:nvPr>
        </p:nvGraphicFramePr>
        <p:xfrm>
          <a:off x="6929717" y="3515765"/>
          <a:ext cx="4429831" cy="1443317"/>
        </p:xfrm>
        <a:graphic>
          <a:graphicData uri="http://schemas.openxmlformats.org/drawingml/2006/table">
            <a:tbl>
              <a:tblPr firstRow="1" bandRow="1">
                <a:tableStyleId>{5C22544A-7EE6-4342-B048-85BDC9FD1C3A}</a:tableStyleId>
              </a:tblPr>
              <a:tblGrid>
                <a:gridCol w="2814647">
                  <a:extLst>
                    <a:ext uri="{9D8B030D-6E8A-4147-A177-3AD203B41FA5}">
                      <a16:colId xmlns:a16="http://schemas.microsoft.com/office/drawing/2014/main" val="2947423111"/>
                    </a:ext>
                  </a:extLst>
                </a:gridCol>
                <a:gridCol w="1615184">
                  <a:extLst>
                    <a:ext uri="{9D8B030D-6E8A-4147-A177-3AD203B41FA5}">
                      <a16:colId xmlns:a16="http://schemas.microsoft.com/office/drawing/2014/main" val="522468984"/>
                    </a:ext>
                  </a:extLst>
                </a:gridCol>
              </a:tblGrid>
              <a:tr h="392855">
                <a:tc>
                  <a:txBody>
                    <a:bodyPr/>
                    <a:lstStyle/>
                    <a:p>
                      <a:r>
                        <a:rPr lang="en-US" sz="1600" dirty="0"/>
                        <a:t>Model</a:t>
                      </a:r>
                    </a:p>
                  </a:txBody>
                  <a:tcPr/>
                </a:tc>
                <a:tc>
                  <a:txBody>
                    <a:bodyPr/>
                    <a:lstStyle/>
                    <a:p>
                      <a:r>
                        <a:rPr lang="en-US" sz="1600" dirty="0"/>
                        <a:t> RMSE Score</a:t>
                      </a:r>
                    </a:p>
                  </a:txBody>
                  <a:tcPr/>
                </a:tc>
                <a:extLst>
                  <a:ext uri="{0D108BD9-81ED-4DB2-BD59-A6C34878D82A}">
                    <a16:rowId xmlns:a16="http://schemas.microsoft.com/office/drawing/2014/main" val="1996443720"/>
                  </a:ext>
                </a:extLst>
              </a:tr>
              <a:tr h="350154">
                <a:tc>
                  <a:txBody>
                    <a:bodyPr/>
                    <a:lstStyle/>
                    <a:p>
                      <a:r>
                        <a:rPr lang="en-US" sz="1600" dirty="0"/>
                        <a:t> SARIMA (3,1,0) x (0,1,1) </a:t>
                      </a:r>
                      <a:r>
                        <a:rPr lang="en-US" sz="1600" baseline="-25000" dirty="0"/>
                        <a:t>52</a:t>
                      </a:r>
                    </a:p>
                  </a:txBody>
                  <a:tcPr>
                    <a:lnB w="12700" cap="flat" cmpd="sng" algn="ctr">
                      <a:solidFill>
                        <a:srgbClr val="FF0000"/>
                      </a:solidFill>
                      <a:prstDash val="solid"/>
                      <a:round/>
                      <a:headEnd type="none" w="med" len="med"/>
                      <a:tailEnd type="none" w="med" len="med"/>
                    </a:lnB>
                  </a:tcPr>
                </a:tc>
                <a:tc>
                  <a:txBody>
                    <a:bodyPr/>
                    <a:lstStyle/>
                    <a:p>
                      <a:pPr lvl="0">
                        <a:buNone/>
                      </a:pPr>
                      <a:r>
                        <a:rPr lang="en-US" sz="1600" b="0" i="0" u="none" strike="noStrike" noProof="0" dirty="0">
                          <a:latin typeface="Avenir Next LT Pro"/>
                        </a:rPr>
                        <a:t>0.5658903</a:t>
                      </a:r>
                      <a:endParaRPr lang="en-US" sz="1600" dirty="0"/>
                    </a:p>
                  </a:txBody>
                  <a:tcPr>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568806530"/>
                  </a:ext>
                </a:extLst>
              </a:tr>
              <a:tr h="350154">
                <a:tc>
                  <a:txBody>
                    <a:bodyPr/>
                    <a:lstStyle/>
                    <a:p>
                      <a:r>
                        <a:rPr lang="en-US" sz="1600" dirty="0"/>
                        <a:t>SARIMA (2,1,0) x (0,1,1) </a:t>
                      </a:r>
                      <a:r>
                        <a:rPr lang="en-US" sz="1600" baseline="-25000" dirty="0"/>
                        <a:t>52</a:t>
                      </a:r>
                    </a:p>
                  </a:txBody>
                  <a:tcPr>
                    <a:lnL w="12700" cap="flat" cmpd="sng" algn="ctr">
                      <a:solidFill>
                        <a:srgbClr val="FF0000"/>
                      </a:solidFill>
                      <a:prstDash val="solid"/>
                      <a:round/>
                      <a:headEnd type="none" w="med" len="med"/>
                      <a:tailEnd type="none" w="med" len="med"/>
                    </a:lnL>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lvl="0">
                        <a:buNone/>
                      </a:pPr>
                      <a:r>
                        <a:rPr lang="en-US" sz="1600" b="0" i="0" u="none" strike="noStrike" noProof="0" dirty="0">
                          <a:latin typeface="Avenir Next LT Pro"/>
                        </a:rPr>
                        <a:t>0.4648109</a:t>
                      </a:r>
                      <a:endParaRPr lang="en-US" sz="1600" dirty="0"/>
                    </a:p>
                  </a:txBody>
                  <a:tcPr>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463633432"/>
                  </a:ext>
                </a:extLst>
              </a:tr>
              <a:tr h="350154">
                <a:tc>
                  <a:txBody>
                    <a:bodyPr/>
                    <a:lstStyle/>
                    <a:p>
                      <a:r>
                        <a:rPr lang="en-US" sz="1600" dirty="0"/>
                        <a:t>SARIMA (3,1,1) x (0,1,1) </a:t>
                      </a:r>
                      <a:r>
                        <a:rPr lang="en-US" sz="1600" baseline="-25000" dirty="0"/>
                        <a:t>52</a:t>
                      </a:r>
                    </a:p>
                  </a:txBody>
                  <a:tcPr>
                    <a:lnT w="12700" cap="flat" cmpd="sng" algn="ctr">
                      <a:solidFill>
                        <a:srgbClr val="FF0000"/>
                      </a:solidFill>
                      <a:prstDash val="solid"/>
                      <a:round/>
                      <a:headEnd type="none" w="med" len="med"/>
                      <a:tailEnd type="none" w="med" len="med"/>
                    </a:lnT>
                  </a:tcPr>
                </a:tc>
                <a:tc>
                  <a:txBody>
                    <a:bodyPr/>
                    <a:lstStyle/>
                    <a:p>
                      <a:pPr lvl="0">
                        <a:buNone/>
                      </a:pPr>
                      <a:r>
                        <a:rPr lang="en-US" sz="1600" b="0" i="0" u="none" strike="noStrike" noProof="0" dirty="0">
                          <a:latin typeface="Avenir Next LT Pro"/>
                        </a:rPr>
                        <a:t>0.4839119</a:t>
                      </a:r>
                      <a:endParaRPr lang="en-US" dirty="0"/>
                    </a:p>
                  </a:txBody>
                  <a:tcPr>
                    <a:lnT w="12700" cap="flat" cmpd="sng" algn="ctr">
                      <a:solidFill>
                        <a:srgbClr val="FF0000"/>
                      </a:solidFill>
                      <a:prstDash val="solid"/>
                      <a:round/>
                      <a:headEnd type="none" w="med" len="med"/>
                      <a:tailEnd type="none" w="med" len="med"/>
                    </a:lnT>
                  </a:tcPr>
                </a:tc>
                <a:extLst>
                  <a:ext uri="{0D108BD9-81ED-4DB2-BD59-A6C34878D82A}">
                    <a16:rowId xmlns:a16="http://schemas.microsoft.com/office/drawing/2014/main" val="2812630580"/>
                  </a:ext>
                </a:extLst>
              </a:tr>
            </a:tbl>
          </a:graphicData>
        </a:graphic>
      </p:graphicFrame>
      <p:sp>
        <p:nvSpPr>
          <p:cNvPr id="3" name="Rectangle 2">
            <a:extLst>
              <a:ext uri="{FF2B5EF4-FFF2-40B4-BE49-F238E27FC236}">
                <a16:creationId xmlns:a16="http://schemas.microsoft.com/office/drawing/2014/main" id="{E305D248-6E6B-4ECF-B050-516CCB06CB24}"/>
              </a:ext>
            </a:extLst>
          </p:cNvPr>
          <p:cNvSpPr/>
          <p:nvPr/>
        </p:nvSpPr>
        <p:spPr>
          <a:xfrm>
            <a:off x="6911789" y="2783782"/>
            <a:ext cx="4423037" cy="3466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82AE83E-5519-4776-897F-6E9CFF57A6DB}"/>
              </a:ext>
            </a:extLst>
          </p:cNvPr>
          <p:cNvSpPr/>
          <p:nvPr/>
        </p:nvSpPr>
        <p:spPr>
          <a:xfrm>
            <a:off x="6930773" y="4244905"/>
            <a:ext cx="4464422" cy="3585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a:extLst>
              <a:ext uri="{FF2B5EF4-FFF2-40B4-BE49-F238E27FC236}">
                <a16:creationId xmlns:a16="http://schemas.microsoft.com/office/drawing/2014/main" id="{CA97D0D5-DD60-43E4-8D21-0FA9E4BB93C2}"/>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58203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484E2-F62B-43E1-BC4C-006A6BAC8A67}"/>
              </a:ext>
            </a:extLst>
          </p:cNvPr>
          <p:cNvSpPr txBox="1"/>
          <p:nvPr/>
        </p:nvSpPr>
        <p:spPr>
          <a:xfrm>
            <a:off x="678748" y="668890"/>
            <a:ext cx="11162732" cy="954107"/>
          </a:xfrm>
          <a:prstGeom prst="rect">
            <a:avLst/>
          </a:prstGeom>
          <a:noFill/>
        </p:spPr>
        <p:txBody>
          <a:bodyPr wrap="square" rtlCol="0" anchor="t">
            <a:spAutoFit/>
          </a:bodyPr>
          <a:lstStyle/>
          <a:p>
            <a:r>
              <a:rPr lang="en-US" sz="2800" b="1" dirty="0">
                <a:latin typeface="Arial"/>
                <a:cs typeface="Arial"/>
              </a:rPr>
              <a:t>Forecast –  </a:t>
            </a:r>
            <a:r>
              <a:rPr lang="en-US" sz="2800" dirty="0">
                <a:latin typeface="Arial"/>
                <a:cs typeface="Arial"/>
              </a:rPr>
              <a:t>The</a:t>
            </a:r>
            <a:r>
              <a:rPr lang="en-US" sz="2800" b="1" dirty="0">
                <a:latin typeface="Arial"/>
                <a:cs typeface="Arial"/>
              </a:rPr>
              <a:t> predicted </a:t>
            </a:r>
            <a:r>
              <a:rPr lang="en-US" sz="2800" dirty="0">
                <a:latin typeface="Arial"/>
                <a:cs typeface="Arial"/>
              </a:rPr>
              <a:t>number of new influenza cases reported each week consecutively for 13 weeks beginning (Q2) April 1, 2020. </a:t>
            </a:r>
            <a:endParaRPr lang="en-US" sz="2800" b="1" dirty="0"/>
          </a:p>
        </p:txBody>
      </p:sp>
      <p:pic>
        <p:nvPicPr>
          <p:cNvPr id="8" name="Picture 8" descr="A screenshot of a cell phone&#10;&#10;Description automatically generated">
            <a:extLst>
              <a:ext uri="{FF2B5EF4-FFF2-40B4-BE49-F238E27FC236}">
                <a16:creationId xmlns:a16="http://schemas.microsoft.com/office/drawing/2014/main" id="{F9711693-197F-4B9C-98D2-7BF7595EAD0D}"/>
              </a:ext>
            </a:extLst>
          </p:cNvPr>
          <p:cNvPicPr>
            <a:picLocks noChangeAspect="1"/>
          </p:cNvPicPr>
          <p:nvPr/>
        </p:nvPicPr>
        <p:blipFill rotWithShape="1">
          <a:blip r:embed="rId2"/>
          <a:srcRect l="2932" t="2591" r="1389" b="3109"/>
          <a:stretch/>
        </p:blipFill>
        <p:spPr>
          <a:xfrm>
            <a:off x="384561" y="2283193"/>
            <a:ext cx="6472305" cy="4187324"/>
          </a:xfrm>
          <a:prstGeom prst="rect">
            <a:avLst/>
          </a:prstGeom>
        </p:spPr>
      </p:pic>
      <p:graphicFrame>
        <p:nvGraphicFramePr>
          <p:cNvPr id="3" name="Table 2">
            <a:extLst>
              <a:ext uri="{FF2B5EF4-FFF2-40B4-BE49-F238E27FC236}">
                <a16:creationId xmlns:a16="http://schemas.microsoft.com/office/drawing/2014/main" id="{45542401-4A36-475F-8CDD-22BF6D03B111}"/>
              </a:ext>
            </a:extLst>
          </p:cNvPr>
          <p:cNvGraphicFramePr>
            <a:graphicFrameLocks noGrp="1"/>
          </p:cNvGraphicFramePr>
          <p:nvPr>
            <p:extLst>
              <p:ext uri="{D42A27DB-BD31-4B8C-83A1-F6EECF244321}">
                <p14:modId xmlns:p14="http://schemas.microsoft.com/office/powerpoint/2010/main" val="1538266527"/>
              </p:ext>
            </p:extLst>
          </p:nvPr>
        </p:nvGraphicFramePr>
        <p:xfrm>
          <a:off x="7079144" y="2348630"/>
          <a:ext cx="4645653" cy="3840480"/>
        </p:xfrm>
        <a:graphic>
          <a:graphicData uri="http://schemas.openxmlformats.org/drawingml/2006/table">
            <a:tbl>
              <a:tblPr firstRow="1" bandRow="1">
                <a:tableStyleId>{5C22544A-7EE6-4342-B048-85BDC9FD1C3A}</a:tableStyleId>
              </a:tblPr>
              <a:tblGrid>
                <a:gridCol w="1150758">
                  <a:extLst>
                    <a:ext uri="{9D8B030D-6E8A-4147-A177-3AD203B41FA5}">
                      <a16:colId xmlns:a16="http://schemas.microsoft.com/office/drawing/2014/main" val="1885387336"/>
                    </a:ext>
                  </a:extLst>
                </a:gridCol>
                <a:gridCol w="1193379">
                  <a:extLst>
                    <a:ext uri="{9D8B030D-6E8A-4147-A177-3AD203B41FA5}">
                      <a16:colId xmlns:a16="http://schemas.microsoft.com/office/drawing/2014/main" val="3611784909"/>
                    </a:ext>
                  </a:extLst>
                </a:gridCol>
                <a:gridCol w="1150758">
                  <a:extLst>
                    <a:ext uri="{9D8B030D-6E8A-4147-A177-3AD203B41FA5}">
                      <a16:colId xmlns:a16="http://schemas.microsoft.com/office/drawing/2014/main" val="3833620071"/>
                    </a:ext>
                  </a:extLst>
                </a:gridCol>
                <a:gridCol w="1150758">
                  <a:extLst>
                    <a:ext uri="{9D8B030D-6E8A-4147-A177-3AD203B41FA5}">
                      <a16:colId xmlns:a16="http://schemas.microsoft.com/office/drawing/2014/main" val="2456697748"/>
                    </a:ext>
                  </a:extLst>
                </a:gridCol>
              </a:tblGrid>
              <a:tr h="274006">
                <a:tc>
                  <a:txBody>
                    <a:bodyPr/>
                    <a:lstStyle/>
                    <a:p>
                      <a:pPr algn="ctr"/>
                      <a:endParaRPr lang="en-US" dirty="0">
                        <a:effectLst/>
                      </a:endParaRPr>
                    </a:p>
                  </a:txBody>
                  <a:tcPr marL="0" marR="0" marT="0" marB="0" anchor="ctr"/>
                </a:tc>
                <a:tc>
                  <a:txBody>
                    <a:bodyPr/>
                    <a:lstStyle/>
                    <a:p>
                      <a:pPr algn="ctr"/>
                      <a:r>
                        <a:rPr lang="en-US" dirty="0">
                          <a:effectLst/>
                        </a:rPr>
                        <a:t>Forecast</a:t>
                      </a:r>
                    </a:p>
                  </a:txBody>
                  <a:tcPr marL="0" marR="0" marT="0" marB="0" anchor="ctr"/>
                </a:tc>
                <a:tc>
                  <a:txBody>
                    <a:bodyPr/>
                    <a:lstStyle/>
                    <a:p>
                      <a:pPr algn="ctr"/>
                      <a:r>
                        <a:rPr lang="en-US" dirty="0">
                          <a:effectLst/>
                        </a:rPr>
                        <a:t>Lower</a:t>
                      </a:r>
                    </a:p>
                  </a:txBody>
                  <a:tcPr marL="0" marR="0" marT="0" marB="0" anchor="ctr"/>
                </a:tc>
                <a:tc>
                  <a:txBody>
                    <a:bodyPr/>
                    <a:lstStyle/>
                    <a:p>
                      <a:pPr algn="ctr"/>
                      <a:r>
                        <a:rPr lang="en-US" dirty="0">
                          <a:effectLst/>
                        </a:rPr>
                        <a:t>Upper</a:t>
                      </a:r>
                    </a:p>
                  </a:txBody>
                  <a:tcPr marL="0" marR="0" marT="0" marB="0" anchor="ctr"/>
                </a:tc>
                <a:extLst>
                  <a:ext uri="{0D108BD9-81ED-4DB2-BD59-A6C34878D82A}">
                    <a16:rowId xmlns:a16="http://schemas.microsoft.com/office/drawing/2014/main" val="3734098034"/>
                  </a:ext>
                </a:extLst>
              </a:tr>
              <a:tr h="180975">
                <a:tc>
                  <a:txBody>
                    <a:bodyPr/>
                    <a:lstStyle/>
                    <a:p>
                      <a:r>
                        <a:rPr lang="en-US" dirty="0">
                          <a:effectLst/>
                        </a:rPr>
                        <a:t>Week 1</a:t>
                      </a:r>
                    </a:p>
                  </a:txBody>
                  <a:tcPr marL="0" marR="0" marT="0" marB="0" anchor="ctr"/>
                </a:tc>
                <a:tc>
                  <a:txBody>
                    <a:bodyPr/>
                    <a:lstStyle/>
                    <a:p>
                      <a:pPr algn="ctr"/>
                      <a:r>
                        <a:rPr lang="en-US" dirty="0"/>
                        <a:t>14758</a:t>
                      </a:r>
                    </a:p>
                  </a:txBody>
                  <a:tcPr marL="0" marR="0" marT="0" marB="0" anchor="ctr"/>
                </a:tc>
                <a:tc>
                  <a:txBody>
                    <a:bodyPr/>
                    <a:lstStyle/>
                    <a:p>
                      <a:pPr algn="ctr"/>
                      <a:r>
                        <a:rPr lang="en-US" dirty="0"/>
                        <a:t>9740</a:t>
                      </a:r>
                    </a:p>
                  </a:txBody>
                  <a:tcPr marL="0" marR="0" marT="0" marB="0" anchor="ctr"/>
                </a:tc>
                <a:tc>
                  <a:txBody>
                    <a:bodyPr/>
                    <a:lstStyle/>
                    <a:p>
                      <a:pPr algn="ctr"/>
                      <a:r>
                        <a:rPr lang="en-US" dirty="0"/>
                        <a:t>22361</a:t>
                      </a:r>
                    </a:p>
                  </a:txBody>
                  <a:tcPr marL="0" marR="0" marT="0" marB="0" anchor="ctr"/>
                </a:tc>
                <a:extLst>
                  <a:ext uri="{0D108BD9-81ED-4DB2-BD59-A6C34878D82A}">
                    <a16:rowId xmlns:a16="http://schemas.microsoft.com/office/drawing/2014/main" val="3182519128"/>
                  </a:ext>
                </a:extLst>
              </a:tr>
              <a:tr h="180975">
                <a:tc>
                  <a:txBody>
                    <a:bodyPr/>
                    <a:lstStyle/>
                    <a:p>
                      <a:r>
                        <a:rPr lang="en-US" dirty="0">
                          <a:effectLst/>
                        </a:rPr>
                        <a:t>Week 2</a:t>
                      </a:r>
                    </a:p>
                  </a:txBody>
                  <a:tcPr marL="0" marR="0" marT="0" marB="0" anchor="ctr"/>
                </a:tc>
                <a:tc>
                  <a:txBody>
                    <a:bodyPr/>
                    <a:lstStyle/>
                    <a:p>
                      <a:pPr algn="ctr"/>
                      <a:r>
                        <a:rPr lang="en-US" dirty="0"/>
                        <a:t>10424</a:t>
                      </a:r>
                    </a:p>
                  </a:txBody>
                  <a:tcPr marL="0" marR="0" marT="0" marB="0" anchor="ctr"/>
                </a:tc>
                <a:tc>
                  <a:txBody>
                    <a:bodyPr/>
                    <a:lstStyle/>
                    <a:p>
                      <a:pPr algn="ctr"/>
                      <a:r>
                        <a:rPr lang="en-US" dirty="0"/>
                        <a:t>5596</a:t>
                      </a:r>
                    </a:p>
                  </a:txBody>
                  <a:tcPr marL="0" marR="0" marT="0" marB="0" anchor="ctr"/>
                </a:tc>
                <a:tc>
                  <a:txBody>
                    <a:bodyPr/>
                    <a:lstStyle/>
                    <a:p>
                      <a:pPr algn="ctr"/>
                      <a:r>
                        <a:rPr lang="en-US" dirty="0"/>
                        <a:t>19418</a:t>
                      </a:r>
                    </a:p>
                  </a:txBody>
                  <a:tcPr marL="0" marR="0" marT="0" marB="0" anchor="ctr"/>
                </a:tc>
                <a:extLst>
                  <a:ext uri="{0D108BD9-81ED-4DB2-BD59-A6C34878D82A}">
                    <a16:rowId xmlns:a16="http://schemas.microsoft.com/office/drawing/2014/main" val="2753384838"/>
                  </a:ext>
                </a:extLst>
              </a:tr>
              <a:tr h="180975">
                <a:tc>
                  <a:txBody>
                    <a:bodyPr/>
                    <a:lstStyle/>
                    <a:p>
                      <a:r>
                        <a:rPr lang="en-US" dirty="0">
                          <a:effectLst/>
                        </a:rPr>
                        <a:t>Week 3</a:t>
                      </a:r>
                    </a:p>
                  </a:txBody>
                  <a:tcPr marL="0" marR="0" marT="0" marB="0" anchor="ctr"/>
                </a:tc>
                <a:tc>
                  <a:txBody>
                    <a:bodyPr/>
                    <a:lstStyle/>
                    <a:p>
                      <a:pPr algn="ctr"/>
                      <a:r>
                        <a:rPr lang="en-US" dirty="0"/>
                        <a:t>6802</a:t>
                      </a:r>
                    </a:p>
                  </a:txBody>
                  <a:tcPr marL="0" marR="0" marT="0" marB="0" anchor="ctr"/>
                </a:tc>
                <a:tc>
                  <a:txBody>
                    <a:bodyPr/>
                    <a:lstStyle/>
                    <a:p>
                      <a:pPr algn="ctr"/>
                      <a:r>
                        <a:rPr lang="en-US" dirty="0"/>
                        <a:t>2965</a:t>
                      </a:r>
                    </a:p>
                  </a:txBody>
                  <a:tcPr marL="0" marR="0" marT="0" marB="0" anchor="ctr"/>
                </a:tc>
                <a:tc>
                  <a:txBody>
                    <a:bodyPr/>
                    <a:lstStyle/>
                    <a:p>
                      <a:pPr algn="ctr"/>
                      <a:r>
                        <a:rPr lang="en-US" dirty="0"/>
                        <a:t>15601</a:t>
                      </a:r>
                    </a:p>
                  </a:txBody>
                  <a:tcPr marL="0" marR="0" marT="0" marB="0" anchor="ctr"/>
                </a:tc>
                <a:extLst>
                  <a:ext uri="{0D108BD9-81ED-4DB2-BD59-A6C34878D82A}">
                    <a16:rowId xmlns:a16="http://schemas.microsoft.com/office/drawing/2014/main" val="257745171"/>
                  </a:ext>
                </a:extLst>
              </a:tr>
              <a:tr h="180975">
                <a:tc>
                  <a:txBody>
                    <a:bodyPr/>
                    <a:lstStyle/>
                    <a:p>
                      <a:r>
                        <a:rPr lang="en-US" dirty="0">
                          <a:effectLst/>
                        </a:rPr>
                        <a:t>Week 4</a:t>
                      </a:r>
                    </a:p>
                  </a:txBody>
                  <a:tcPr marL="0" marR="0" marT="0" marB="0" anchor="ctr"/>
                </a:tc>
                <a:tc>
                  <a:txBody>
                    <a:bodyPr/>
                    <a:lstStyle/>
                    <a:p>
                      <a:pPr algn="ctr"/>
                      <a:r>
                        <a:rPr lang="en-US" dirty="0"/>
                        <a:t>4485</a:t>
                      </a:r>
                    </a:p>
                  </a:txBody>
                  <a:tcPr marL="0" marR="0" marT="0" marB="0" anchor="ctr"/>
                </a:tc>
                <a:tc>
                  <a:txBody>
                    <a:bodyPr/>
                    <a:lstStyle/>
                    <a:p>
                      <a:pPr algn="ctr"/>
                      <a:r>
                        <a:rPr lang="en-US" dirty="0"/>
                        <a:t>1639</a:t>
                      </a:r>
                    </a:p>
                  </a:txBody>
                  <a:tcPr marL="0" marR="0" marT="0" marB="0" anchor="ctr"/>
                </a:tc>
                <a:tc>
                  <a:txBody>
                    <a:bodyPr/>
                    <a:lstStyle/>
                    <a:p>
                      <a:pPr algn="ctr"/>
                      <a:r>
                        <a:rPr lang="en-US" dirty="0"/>
                        <a:t>12270</a:t>
                      </a:r>
                    </a:p>
                  </a:txBody>
                  <a:tcPr marL="0" marR="0" marT="0" marB="0" anchor="ctr"/>
                </a:tc>
                <a:extLst>
                  <a:ext uri="{0D108BD9-81ED-4DB2-BD59-A6C34878D82A}">
                    <a16:rowId xmlns:a16="http://schemas.microsoft.com/office/drawing/2014/main" val="65615550"/>
                  </a:ext>
                </a:extLst>
              </a:tr>
              <a:tr h="180975">
                <a:tc>
                  <a:txBody>
                    <a:bodyPr/>
                    <a:lstStyle/>
                    <a:p>
                      <a:r>
                        <a:rPr lang="en-US" dirty="0">
                          <a:effectLst/>
                        </a:rPr>
                        <a:t>Week 5</a:t>
                      </a:r>
                    </a:p>
                  </a:txBody>
                  <a:tcPr marL="0" marR="0" marT="0" marB="0" anchor="ctr"/>
                </a:tc>
                <a:tc>
                  <a:txBody>
                    <a:bodyPr/>
                    <a:lstStyle/>
                    <a:p>
                      <a:pPr algn="ctr"/>
                      <a:r>
                        <a:rPr lang="en-US" dirty="0"/>
                        <a:t>2604</a:t>
                      </a:r>
                    </a:p>
                  </a:txBody>
                  <a:tcPr marL="0" marR="0" marT="0" marB="0" anchor="ctr"/>
                </a:tc>
                <a:tc>
                  <a:txBody>
                    <a:bodyPr/>
                    <a:lstStyle/>
                    <a:p>
                      <a:pPr algn="ctr"/>
                      <a:r>
                        <a:rPr lang="en-US" dirty="0"/>
                        <a:t>812</a:t>
                      </a:r>
                    </a:p>
                  </a:txBody>
                  <a:tcPr marL="0" marR="0" marT="0" marB="0" anchor="ctr"/>
                </a:tc>
                <a:tc>
                  <a:txBody>
                    <a:bodyPr/>
                    <a:lstStyle/>
                    <a:p>
                      <a:pPr algn="ctr"/>
                      <a:r>
                        <a:rPr lang="en-US" dirty="0"/>
                        <a:t>8355</a:t>
                      </a:r>
                    </a:p>
                  </a:txBody>
                  <a:tcPr marL="0" marR="0" marT="0" marB="0" anchor="ctr"/>
                </a:tc>
                <a:extLst>
                  <a:ext uri="{0D108BD9-81ED-4DB2-BD59-A6C34878D82A}">
                    <a16:rowId xmlns:a16="http://schemas.microsoft.com/office/drawing/2014/main" val="437862150"/>
                  </a:ext>
                </a:extLst>
              </a:tr>
              <a:tr h="180975">
                <a:tc>
                  <a:txBody>
                    <a:bodyPr/>
                    <a:lstStyle/>
                    <a:p>
                      <a:r>
                        <a:rPr lang="en-US" dirty="0">
                          <a:effectLst/>
                        </a:rPr>
                        <a:t>Week 6</a:t>
                      </a:r>
                    </a:p>
                  </a:txBody>
                  <a:tcPr marL="0" marR="0" marT="0" marB="0" anchor="ctr"/>
                </a:tc>
                <a:tc>
                  <a:txBody>
                    <a:bodyPr/>
                    <a:lstStyle/>
                    <a:p>
                      <a:pPr algn="ctr"/>
                      <a:r>
                        <a:rPr lang="en-US" dirty="0"/>
                        <a:t>1458</a:t>
                      </a:r>
                    </a:p>
                  </a:txBody>
                  <a:tcPr marL="0" marR="0" marT="0" marB="0" anchor="ctr"/>
                </a:tc>
                <a:tc>
                  <a:txBody>
                    <a:bodyPr/>
                    <a:lstStyle/>
                    <a:p>
                      <a:pPr algn="ctr"/>
                      <a:r>
                        <a:rPr lang="en-US" dirty="0"/>
                        <a:t>394</a:t>
                      </a:r>
                    </a:p>
                  </a:txBody>
                  <a:tcPr marL="0" marR="0" marT="0" marB="0" anchor="ctr"/>
                </a:tc>
                <a:tc>
                  <a:txBody>
                    <a:bodyPr/>
                    <a:lstStyle/>
                    <a:p>
                      <a:pPr algn="ctr"/>
                      <a:r>
                        <a:rPr lang="en-US" dirty="0"/>
                        <a:t>5394</a:t>
                      </a:r>
                    </a:p>
                  </a:txBody>
                  <a:tcPr marL="0" marR="0" marT="0" marB="0" anchor="ctr"/>
                </a:tc>
                <a:extLst>
                  <a:ext uri="{0D108BD9-81ED-4DB2-BD59-A6C34878D82A}">
                    <a16:rowId xmlns:a16="http://schemas.microsoft.com/office/drawing/2014/main" val="2349607239"/>
                  </a:ext>
                </a:extLst>
              </a:tr>
              <a:tr h="180975">
                <a:tc>
                  <a:txBody>
                    <a:bodyPr/>
                    <a:lstStyle/>
                    <a:p>
                      <a:r>
                        <a:rPr lang="en-US" dirty="0">
                          <a:effectLst/>
                        </a:rPr>
                        <a:t>Week 7</a:t>
                      </a:r>
                    </a:p>
                  </a:txBody>
                  <a:tcPr marL="0" marR="0" marT="0" marB="0" anchor="ctr"/>
                </a:tc>
                <a:tc>
                  <a:txBody>
                    <a:bodyPr/>
                    <a:lstStyle/>
                    <a:p>
                      <a:pPr algn="ctr"/>
                      <a:r>
                        <a:rPr lang="en-US" dirty="0"/>
                        <a:t>940</a:t>
                      </a:r>
                    </a:p>
                  </a:txBody>
                  <a:tcPr marL="0" marR="0" marT="0" marB="0" anchor="ctr"/>
                </a:tc>
                <a:tc>
                  <a:txBody>
                    <a:bodyPr/>
                    <a:lstStyle/>
                    <a:p>
                      <a:pPr algn="ctr"/>
                      <a:r>
                        <a:rPr lang="en-US" dirty="0"/>
                        <a:t>223</a:t>
                      </a:r>
                    </a:p>
                  </a:txBody>
                  <a:tcPr marL="0" marR="0" marT="0" marB="0" anchor="ctr"/>
                </a:tc>
                <a:tc>
                  <a:txBody>
                    <a:bodyPr/>
                    <a:lstStyle/>
                    <a:p>
                      <a:pPr algn="ctr"/>
                      <a:r>
                        <a:rPr lang="en-US" dirty="0"/>
                        <a:t>3963</a:t>
                      </a:r>
                    </a:p>
                  </a:txBody>
                  <a:tcPr marL="0" marR="0" marT="0" marB="0" anchor="ctr"/>
                </a:tc>
                <a:extLst>
                  <a:ext uri="{0D108BD9-81ED-4DB2-BD59-A6C34878D82A}">
                    <a16:rowId xmlns:a16="http://schemas.microsoft.com/office/drawing/2014/main" val="212352896"/>
                  </a:ext>
                </a:extLst>
              </a:tr>
              <a:tr h="180975">
                <a:tc>
                  <a:txBody>
                    <a:bodyPr/>
                    <a:lstStyle/>
                    <a:p>
                      <a:r>
                        <a:rPr lang="en-US" dirty="0">
                          <a:effectLst/>
                        </a:rPr>
                        <a:t>Week 8</a:t>
                      </a:r>
                    </a:p>
                  </a:txBody>
                  <a:tcPr marL="0" marR="0" marT="0" marB="0" anchor="ctr"/>
                </a:tc>
                <a:tc>
                  <a:txBody>
                    <a:bodyPr/>
                    <a:lstStyle/>
                    <a:p>
                      <a:pPr algn="ctr"/>
                      <a:r>
                        <a:rPr lang="en-US" dirty="0"/>
                        <a:t>606</a:t>
                      </a:r>
                    </a:p>
                  </a:txBody>
                  <a:tcPr marL="0" marR="0" marT="0" marB="0" anchor="ctr"/>
                </a:tc>
                <a:tc>
                  <a:txBody>
                    <a:bodyPr/>
                    <a:lstStyle/>
                    <a:p>
                      <a:pPr algn="ctr"/>
                      <a:r>
                        <a:rPr lang="en-US" dirty="0"/>
                        <a:t>128</a:t>
                      </a:r>
                    </a:p>
                  </a:txBody>
                  <a:tcPr marL="0" marR="0" marT="0" marB="0" anchor="ctr"/>
                </a:tc>
                <a:tc>
                  <a:txBody>
                    <a:bodyPr/>
                    <a:lstStyle/>
                    <a:p>
                      <a:pPr algn="ctr"/>
                      <a:r>
                        <a:rPr lang="en-US" dirty="0"/>
                        <a:t>2882</a:t>
                      </a:r>
                    </a:p>
                  </a:txBody>
                  <a:tcPr marL="0" marR="0" marT="0" marB="0" anchor="ctr"/>
                </a:tc>
                <a:extLst>
                  <a:ext uri="{0D108BD9-81ED-4DB2-BD59-A6C34878D82A}">
                    <a16:rowId xmlns:a16="http://schemas.microsoft.com/office/drawing/2014/main" val="2276657789"/>
                  </a:ext>
                </a:extLst>
              </a:tr>
              <a:tr h="180975">
                <a:tc>
                  <a:txBody>
                    <a:bodyPr/>
                    <a:lstStyle/>
                    <a:p>
                      <a:r>
                        <a:rPr lang="en-US" dirty="0">
                          <a:effectLst/>
                        </a:rPr>
                        <a:t>Week 9</a:t>
                      </a:r>
                    </a:p>
                  </a:txBody>
                  <a:tcPr marL="0" marR="0" marT="0" marB="0" anchor="ctr"/>
                </a:tc>
                <a:tc>
                  <a:txBody>
                    <a:bodyPr/>
                    <a:lstStyle/>
                    <a:p>
                      <a:pPr algn="ctr"/>
                      <a:r>
                        <a:rPr lang="en-US" dirty="0"/>
                        <a:t>502</a:t>
                      </a:r>
                    </a:p>
                  </a:txBody>
                  <a:tcPr marL="0" marR="0" marT="0" marB="0" anchor="ctr"/>
                </a:tc>
                <a:tc>
                  <a:txBody>
                    <a:bodyPr/>
                    <a:lstStyle/>
                    <a:p>
                      <a:pPr algn="ctr"/>
                      <a:r>
                        <a:rPr lang="en-US" dirty="0"/>
                        <a:t>94</a:t>
                      </a:r>
                    </a:p>
                  </a:txBody>
                  <a:tcPr marL="0" marR="0" marT="0" marB="0" anchor="ctr"/>
                </a:tc>
                <a:tc>
                  <a:txBody>
                    <a:bodyPr/>
                    <a:lstStyle/>
                    <a:p>
                      <a:pPr algn="ctr"/>
                      <a:r>
                        <a:rPr lang="en-US" dirty="0"/>
                        <a:t>2667</a:t>
                      </a:r>
                    </a:p>
                  </a:txBody>
                  <a:tcPr marL="0" marR="0" marT="0" marB="0" anchor="ctr"/>
                </a:tc>
                <a:extLst>
                  <a:ext uri="{0D108BD9-81ED-4DB2-BD59-A6C34878D82A}">
                    <a16:rowId xmlns:a16="http://schemas.microsoft.com/office/drawing/2014/main" val="2565973517"/>
                  </a:ext>
                </a:extLst>
              </a:tr>
              <a:tr h="180975">
                <a:tc>
                  <a:txBody>
                    <a:bodyPr/>
                    <a:lstStyle/>
                    <a:p>
                      <a:r>
                        <a:rPr lang="en-US" dirty="0">
                          <a:effectLst/>
                        </a:rPr>
                        <a:t>Week 10</a:t>
                      </a:r>
                    </a:p>
                  </a:txBody>
                  <a:tcPr marL="0" marR="0" marT="0" marB="0" anchor="ctr"/>
                </a:tc>
                <a:tc>
                  <a:txBody>
                    <a:bodyPr/>
                    <a:lstStyle/>
                    <a:p>
                      <a:pPr algn="ctr"/>
                      <a:r>
                        <a:rPr lang="en-US" dirty="0"/>
                        <a:t>409</a:t>
                      </a:r>
                    </a:p>
                  </a:txBody>
                  <a:tcPr marL="0" marR="0" marT="0" marB="0" anchor="ctr"/>
                </a:tc>
                <a:tc>
                  <a:txBody>
                    <a:bodyPr/>
                    <a:lstStyle/>
                    <a:p>
                      <a:pPr algn="ctr"/>
                      <a:r>
                        <a:rPr lang="en-US" dirty="0"/>
                        <a:t>69</a:t>
                      </a:r>
                    </a:p>
                  </a:txBody>
                  <a:tcPr marL="0" marR="0" marT="0" marB="0" anchor="ctr"/>
                </a:tc>
                <a:tc>
                  <a:txBody>
                    <a:bodyPr/>
                    <a:lstStyle/>
                    <a:p>
                      <a:pPr algn="ctr"/>
                      <a:r>
                        <a:rPr lang="en-US" dirty="0"/>
                        <a:t>2416</a:t>
                      </a:r>
                    </a:p>
                  </a:txBody>
                  <a:tcPr marL="0" marR="0" marT="0" marB="0" anchor="ctr"/>
                </a:tc>
                <a:extLst>
                  <a:ext uri="{0D108BD9-81ED-4DB2-BD59-A6C34878D82A}">
                    <a16:rowId xmlns:a16="http://schemas.microsoft.com/office/drawing/2014/main" val="2974605354"/>
                  </a:ext>
                </a:extLst>
              </a:tr>
              <a:tr h="180975">
                <a:tc>
                  <a:txBody>
                    <a:bodyPr/>
                    <a:lstStyle/>
                    <a:p>
                      <a:r>
                        <a:rPr lang="en-US" dirty="0">
                          <a:effectLst/>
                        </a:rPr>
                        <a:t>Week 11</a:t>
                      </a:r>
                    </a:p>
                  </a:txBody>
                  <a:tcPr marL="0" marR="0" marT="0" marB="0" anchor="ctr"/>
                </a:tc>
                <a:tc>
                  <a:txBody>
                    <a:bodyPr/>
                    <a:lstStyle/>
                    <a:p>
                      <a:pPr algn="ctr"/>
                      <a:r>
                        <a:rPr lang="en-US" dirty="0"/>
                        <a:t>320</a:t>
                      </a:r>
                    </a:p>
                  </a:txBody>
                  <a:tcPr marL="0" marR="0" marT="0" marB="0" anchor="ctr"/>
                </a:tc>
                <a:tc>
                  <a:txBody>
                    <a:bodyPr/>
                    <a:lstStyle/>
                    <a:p>
                      <a:pPr algn="ctr"/>
                      <a:r>
                        <a:rPr lang="en-US" dirty="0"/>
                        <a:t>49</a:t>
                      </a:r>
                    </a:p>
                  </a:txBody>
                  <a:tcPr marL="0" marR="0" marT="0" marB="0" anchor="ctr"/>
                </a:tc>
                <a:tc>
                  <a:txBody>
                    <a:bodyPr/>
                    <a:lstStyle/>
                    <a:p>
                      <a:pPr algn="ctr"/>
                      <a:r>
                        <a:rPr lang="en-US" dirty="0"/>
                        <a:t>2086</a:t>
                      </a:r>
                    </a:p>
                  </a:txBody>
                  <a:tcPr marL="0" marR="0" marT="0" marB="0" anchor="ctr"/>
                </a:tc>
                <a:extLst>
                  <a:ext uri="{0D108BD9-81ED-4DB2-BD59-A6C34878D82A}">
                    <a16:rowId xmlns:a16="http://schemas.microsoft.com/office/drawing/2014/main" val="3622172789"/>
                  </a:ext>
                </a:extLst>
              </a:tr>
              <a:tr h="180975">
                <a:tc>
                  <a:txBody>
                    <a:bodyPr/>
                    <a:lstStyle/>
                    <a:p>
                      <a:r>
                        <a:rPr lang="en-US" dirty="0">
                          <a:effectLst/>
                        </a:rPr>
                        <a:t>Week 12</a:t>
                      </a:r>
                    </a:p>
                  </a:txBody>
                  <a:tcPr marL="0" marR="0" marT="0" marB="0" anchor="ctr"/>
                </a:tc>
                <a:tc>
                  <a:txBody>
                    <a:bodyPr/>
                    <a:lstStyle/>
                    <a:p>
                      <a:pPr algn="ctr"/>
                      <a:r>
                        <a:rPr lang="en-US" dirty="0"/>
                        <a:t>247</a:t>
                      </a:r>
                    </a:p>
                  </a:txBody>
                  <a:tcPr marL="0" marR="0" marT="0" marB="0" anchor="ctr"/>
                </a:tc>
                <a:tc>
                  <a:txBody>
                    <a:bodyPr/>
                    <a:lstStyle/>
                    <a:p>
                      <a:pPr algn="ctr"/>
                      <a:r>
                        <a:rPr lang="en-US" dirty="0"/>
                        <a:t>34</a:t>
                      </a:r>
                    </a:p>
                  </a:txBody>
                  <a:tcPr marL="0" marR="0" marT="0" marB="0" anchor="ctr"/>
                </a:tc>
                <a:tc>
                  <a:txBody>
                    <a:bodyPr/>
                    <a:lstStyle/>
                    <a:p>
                      <a:pPr algn="ctr"/>
                      <a:r>
                        <a:rPr lang="en-US" dirty="0"/>
                        <a:t>1770</a:t>
                      </a:r>
                    </a:p>
                  </a:txBody>
                  <a:tcPr marL="0" marR="0" marT="0" marB="0" anchor="ctr"/>
                </a:tc>
                <a:extLst>
                  <a:ext uri="{0D108BD9-81ED-4DB2-BD59-A6C34878D82A}">
                    <a16:rowId xmlns:a16="http://schemas.microsoft.com/office/drawing/2014/main" val="3220992844"/>
                  </a:ext>
                </a:extLst>
              </a:tr>
              <a:tr h="180975">
                <a:tc>
                  <a:txBody>
                    <a:bodyPr/>
                    <a:lstStyle/>
                    <a:p>
                      <a:r>
                        <a:rPr lang="en-US" dirty="0">
                          <a:effectLst/>
                        </a:rPr>
                        <a:t>Week 13</a:t>
                      </a:r>
                    </a:p>
                  </a:txBody>
                  <a:tcPr marL="0" marR="0" marT="0" marB="0" anchor="ctr"/>
                </a:tc>
                <a:tc>
                  <a:txBody>
                    <a:bodyPr/>
                    <a:lstStyle/>
                    <a:p>
                      <a:pPr algn="ctr"/>
                      <a:r>
                        <a:rPr lang="en-US" dirty="0"/>
                        <a:t>233</a:t>
                      </a:r>
                    </a:p>
                  </a:txBody>
                  <a:tcPr marL="0" marR="0" marT="0" marB="0" anchor="ctr"/>
                </a:tc>
                <a:tc>
                  <a:txBody>
                    <a:bodyPr/>
                    <a:lstStyle/>
                    <a:p>
                      <a:pPr algn="ctr"/>
                      <a:r>
                        <a:rPr lang="en-US" dirty="0"/>
                        <a:t>30</a:t>
                      </a:r>
                    </a:p>
                  </a:txBody>
                  <a:tcPr marL="0" marR="0" marT="0" marB="0" anchor="ctr"/>
                </a:tc>
                <a:tc>
                  <a:txBody>
                    <a:bodyPr/>
                    <a:lstStyle/>
                    <a:p>
                      <a:pPr algn="ctr"/>
                      <a:r>
                        <a:rPr lang="en-US" dirty="0"/>
                        <a:t>1826</a:t>
                      </a:r>
                    </a:p>
                  </a:txBody>
                  <a:tcPr marL="0" marR="0" marT="0" marB="0" anchor="ctr"/>
                </a:tc>
                <a:extLst>
                  <a:ext uri="{0D108BD9-81ED-4DB2-BD59-A6C34878D82A}">
                    <a16:rowId xmlns:a16="http://schemas.microsoft.com/office/drawing/2014/main" val="349684106"/>
                  </a:ext>
                </a:extLst>
              </a:tr>
            </a:tbl>
          </a:graphicData>
        </a:graphic>
      </p:graphicFrame>
      <p:sp>
        <p:nvSpPr>
          <p:cNvPr id="2" name="Footer Placeholder 1">
            <a:extLst>
              <a:ext uri="{FF2B5EF4-FFF2-40B4-BE49-F238E27FC236}">
                <a16:creationId xmlns:a16="http://schemas.microsoft.com/office/drawing/2014/main" id="{0C6F4A01-C01D-4497-9DDB-479C601B8001}"/>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528863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5455-4A4E-4180-8E67-6B75D69B3B46}"/>
              </a:ext>
            </a:extLst>
          </p:cNvPr>
          <p:cNvSpPr>
            <a:spLocks noGrp="1"/>
          </p:cNvSpPr>
          <p:nvPr>
            <p:ph type="title"/>
          </p:nvPr>
        </p:nvSpPr>
        <p:spPr/>
        <p:txBody>
          <a:bodyPr/>
          <a:lstStyle/>
          <a:p>
            <a:r>
              <a:rPr lang="en-US" dirty="0"/>
              <a:t>Customer Recommendations</a:t>
            </a:r>
          </a:p>
        </p:txBody>
      </p:sp>
      <p:sp>
        <p:nvSpPr>
          <p:cNvPr id="3" name="Content Placeholder 2">
            <a:extLst>
              <a:ext uri="{FF2B5EF4-FFF2-40B4-BE49-F238E27FC236}">
                <a16:creationId xmlns:a16="http://schemas.microsoft.com/office/drawing/2014/main" id="{313C2406-91BC-46EC-AF58-12F476FA06BF}"/>
              </a:ext>
            </a:extLst>
          </p:cNvPr>
          <p:cNvSpPr>
            <a:spLocks noGrp="1"/>
          </p:cNvSpPr>
          <p:nvPr>
            <p:ph idx="1"/>
          </p:nvPr>
        </p:nvSpPr>
        <p:spPr>
          <a:xfrm>
            <a:off x="456491" y="2260854"/>
            <a:ext cx="11053519" cy="2971801"/>
          </a:xfrm>
        </p:spPr>
        <p:txBody>
          <a:bodyPr vert="horz" lIns="91440" tIns="45720" rIns="91440" bIns="45720" rtlCol="0" anchor="t">
            <a:noAutofit/>
          </a:bodyPr>
          <a:lstStyle/>
          <a:p>
            <a:pPr>
              <a:lnSpc>
                <a:spcPct val="100000"/>
              </a:lnSpc>
              <a:spcBef>
                <a:spcPts val="0"/>
              </a:spcBef>
              <a:spcAft>
                <a:spcPts val="1200"/>
              </a:spcAft>
            </a:pPr>
            <a:r>
              <a:rPr lang="en-US" b="1" dirty="0">
                <a:latin typeface="Arial"/>
                <a:cs typeface="Arial"/>
              </a:rPr>
              <a:t>Based on our analysis over the course of the next 13 weeks, April to June, there will be a large decrease in positive flu virus cases.</a:t>
            </a:r>
          </a:p>
          <a:p>
            <a:pPr lvl="1">
              <a:lnSpc>
                <a:spcPct val="100000"/>
              </a:lnSpc>
              <a:spcBef>
                <a:spcPts val="0"/>
              </a:spcBef>
              <a:spcAft>
                <a:spcPts val="1200"/>
              </a:spcAft>
            </a:pPr>
            <a:r>
              <a:rPr lang="en-US" sz="1800" dirty="0">
                <a:latin typeface="Arial"/>
                <a:cs typeface="Arial"/>
              </a:rPr>
              <a:t>With a 95% confidence interval we estimate: </a:t>
            </a:r>
          </a:p>
          <a:p>
            <a:pPr lvl="2">
              <a:lnSpc>
                <a:spcPct val="100000"/>
              </a:lnSpc>
              <a:spcBef>
                <a:spcPts val="0"/>
              </a:spcBef>
              <a:spcAft>
                <a:spcPts val="1200"/>
              </a:spcAft>
            </a:pPr>
            <a:r>
              <a:rPr lang="en-US" sz="1800" dirty="0">
                <a:latin typeface="Arial"/>
                <a:cs typeface="Arial"/>
              </a:rPr>
              <a:t>Week 0 to Week 1 a decline of 5160 positive</a:t>
            </a:r>
            <a:r>
              <a:rPr lang="en-US" sz="1800" dirty="0">
                <a:latin typeface="Arial"/>
                <a:ea typeface="+mn-lt"/>
                <a:cs typeface="+mn-lt"/>
              </a:rPr>
              <a:t> flu cases from 19918 to 14758 (25.9%)</a:t>
            </a:r>
          </a:p>
          <a:p>
            <a:pPr lvl="2">
              <a:lnSpc>
                <a:spcPct val="100000"/>
              </a:lnSpc>
              <a:spcBef>
                <a:spcPts val="0"/>
              </a:spcBef>
              <a:spcAft>
                <a:spcPts val="1200"/>
              </a:spcAft>
            </a:pPr>
            <a:r>
              <a:rPr lang="en-US" sz="1800" dirty="0">
                <a:latin typeface="Arial"/>
                <a:ea typeface="+mn-lt"/>
                <a:cs typeface="+mn-lt"/>
              </a:rPr>
              <a:t>Week 0 to Week 13 a decline of 19685 positive flu cases from 19918 to 233 (98.8%), which is expected at this time of year.</a:t>
            </a:r>
          </a:p>
          <a:p>
            <a:pPr>
              <a:lnSpc>
                <a:spcPct val="100000"/>
              </a:lnSpc>
              <a:spcBef>
                <a:spcPts val="0"/>
              </a:spcBef>
              <a:spcAft>
                <a:spcPts val="1200"/>
              </a:spcAft>
            </a:pPr>
            <a:r>
              <a:rPr lang="en-US" sz="2500" b="1" i="1" dirty="0">
                <a:latin typeface="Arial"/>
                <a:cs typeface="Arial"/>
              </a:rPr>
              <a:t>Demand levels for medical preparedness (as it related to influenza) should start to decline during the first weeks of Q2 2020.</a:t>
            </a:r>
          </a:p>
        </p:txBody>
      </p:sp>
      <p:sp>
        <p:nvSpPr>
          <p:cNvPr id="4" name="Footer Placeholder 3">
            <a:extLst>
              <a:ext uri="{FF2B5EF4-FFF2-40B4-BE49-F238E27FC236}">
                <a16:creationId xmlns:a16="http://schemas.microsoft.com/office/drawing/2014/main" id="{2FBD946E-D6BE-4F00-90CA-CC55FDDAAF74}"/>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77292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310176F-A074-4766-953B-593392970EBB}"/>
              </a:ext>
            </a:extLst>
          </p:cNvPr>
          <p:cNvSpPr txBox="1"/>
          <p:nvPr/>
        </p:nvSpPr>
        <p:spPr>
          <a:xfrm>
            <a:off x="2997665" y="615136"/>
            <a:ext cx="7080308" cy="646331"/>
          </a:xfrm>
          <a:prstGeom prst="rect">
            <a:avLst/>
          </a:prstGeom>
          <a:noFill/>
        </p:spPr>
        <p:txBody>
          <a:bodyPr wrap="square" rtlCol="0">
            <a:spAutoFit/>
          </a:bodyPr>
          <a:lstStyle/>
          <a:p>
            <a:r>
              <a:rPr lang="en-US" dirty="0"/>
              <a:t>This Case Study focuses on modeling the Seasonal Flu using the ARIMA model.  </a:t>
            </a:r>
          </a:p>
        </p:txBody>
      </p:sp>
      <p:sp>
        <p:nvSpPr>
          <p:cNvPr id="5" name="Rectangle 4">
            <a:extLst>
              <a:ext uri="{FF2B5EF4-FFF2-40B4-BE49-F238E27FC236}">
                <a16:creationId xmlns:a16="http://schemas.microsoft.com/office/drawing/2014/main" id="{514A43DC-FCE9-44FD-B491-30E73D3B8A48}"/>
              </a:ext>
            </a:extLst>
          </p:cNvPr>
          <p:cNvSpPr/>
          <p:nvPr/>
        </p:nvSpPr>
        <p:spPr>
          <a:xfrm>
            <a:off x="2813109" y="2018576"/>
            <a:ext cx="7538906" cy="1200329"/>
          </a:xfrm>
          <a:prstGeom prst="rect">
            <a:avLst/>
          </a:prstGeom>
        </p:spPr>
        <p:txBody>
          <a:bodyPr wrap="square">
            <a:spAutoFit/>
          </a:bodyPr>
          <a:lstStyle/>
          <a:p>
            <a:r>
              <a:rPr lang="en-US" b="1" dirty="0"/>
              <a:t>Data Source:  	</a:t>
            </a:r>
            <a:r>
              <a:rPr lang="en-US" dirty="0"/>
              <a:t>World Health Organization - Flu Data  </a:t>
            </a:r>
          </a:p>
          <a:p>
            <a:r>
              <a:rPr lang="en-US" b="1" dirty="0"/>
              <a:t>Time Period:   	</a:t>
            </a:r>
            <a:r>
              <a:rPr lang="en-US" dirty="0"/>
              <a:t>January 4, 2016 - May 31, 2020  </a:t>
            </a:r>
          </a:p>
          <a:p>
            <a:r>
              <a:rPr lang="en-US" b="1" dirty="0"/>
              <a:t>Interval:  		</a:t>
            </a:r>
            <a:r>
              <a:rPr lang="en-US" dirty="0"/>
              <a:t>Weekly  </a:t>
            </a:r>
          </a:p>
          <a:p>
            <a:r>
              <a:rPr lang="en-US" b="1" dirty="0"/>
              <a:t>Measurement:   	</a:t>
            </a:r>
            <a:r>
              <a:rPr lang="en-US" dirty="0"/>
              <a:t>Number of positive flu Type A cases </a:t>
            </a:r>
          </a:p>
        </p:txBody>
      </p:sp>
      <p:sp>
        <p:nvSpPr>
          <p:cNvPr id="6" name="Rectangle 5">
            <a:extLst>
              <a:ext uri="{FF2B5EF4-FFF2-40B4-BE49-F238E27FC236}">
                <a16:creationId xmlns:a16="http://schemas.microsoft.com/office/drawing/2014/main" id="{E3D39CBE-1071-4E3E-B506-FDCE75850555}"/>
              </a:ext>
            </a:extLst>
          </p:cNvPr>
          <p:cNvSpPr/>
          <p:nvPr/>
        </p:nvSpPr>
        <p:spPr>
          <a:xfrm>
            <a:off x="2329504" y="3708904"/>
            <a:ext cx="8755310" cy="1600438"/>
          </a:xfrm>
          <a:prstGeom prst="rect">
            <a:avLst/>
          </a:prstGeom>
        </p:spPr>
        <p:txBody>
          <a:bodyPr wrap="square" anchor="t">
            <a:spAutoFit/>
          </a:bodyPr>
          <a:lstStyle/>
          <a:p>
            <a:r>
              <a:rPr lang="en-US" sz="1400" dirty="0">
                <a:latin typeface="Arial" panose="020B0604020202020204" pitchFamily="34" charset="0"/>
                <a:cs typeface="Arial" panose="020B0604020202020204" pitchFamily="34" charset="0"/>
              </a:rPr>
              <a:t>Important note provided by WHO regarding influenza data collected during the months of March, April, and May.</a:t>
            </a:r>
          </a:p>
          <a:p>
            <a:endParaRPr lang="en-US" sz="1400" dirty="0">
              <a:latin typeface="Arial" panose="020B0604020202020204" pitchFamily="34" charset="0"/>
              <a:cs typeface="Arial" panose="020B0604020202020204" pitchFamily="34" charset="0"/>
            </a:endParaRPr>
          </a:p>
          <a:p>
            <a:r>
              <a:rPr lang="en-US" sz="1400" dirty="0">
                <a:latin typeface="Arial"/>
                <a:cs typeface="Arial"/>
              </a:rPr>
              <a:t>The current influenza epidemiological data should be interpreted with caution as the ongoing COVID-19 pandemic might have influenced to different extents human behaviors, medical staffing procedures, as well as testing capacities at the state level. The various COVID-19 response measures to reduce SARS-CoV2 virus transmission may have an impact on influenza virus transmission within the U.S.</a:t>
            </a:r>
            <a:r>
              <a:rPr lang="en-US" sz="1400" baseline="30000" dirty="0">
                <a:latin typeface="Arial"/>
                <a:cs typeface="Arial"/>
              </a:rPr>
              <a:t>1</a:t>
            </a:r>
          </a:p>
        </p:txBody>
      </p:sp>
      <p:sp>
        <p:nvSpPr>
          <p:cNvPr id="7" name="TextBox 6">
            <a:extLst>
              <a:ext uri="{FF2B5EF4-FFF2-40B4-BE49-F238E27FC236}">
                <a16:creationId xmlns:a16="http://schemas.microsoft.com/office/drawing/2014/main" id="{7A183C65-0219-4081-8FE2-6D098161F936}"/>
              </a:ext>
            </a:extLst>
          </p:cNvPr>
          <p:cNvSpPr txBox="1"/>
          <p:nvPr/>
        </p:nvSpPr>
        <p:spPr>
          <a:xfrm>
            <a:off x="578652" y="6156560"/>
            <a:ext cx="11034696" cy="276999"/>
          </a:xfrm>
          <a:prstGeom prst="rect">
            <a:avLst/>
          </a:prstGeom>
          <a:noFill/>
        </p:spPr>
        <p:txBody>
          <a:bodyPr wrap="square" rtlCol="0">
            <a:spAutoFit/>
          </a:bodyPr>
          <a:lstStyle/>
          <a:p>
            <a:r>
              <a:rPr lang="en-US" sz="1200" dirty="0">
                <a:solidFill>
                  <a:schemeClr val="accent2"/>
                </a:solidFill>
                <a:latin typeface="Arial" panose="020B0604020202020204" pitchFamily="34" charset="0"/>
                <a:cs typeface="Arial" panose="020B0604020202020204" pitchFamily="34" charset="0"/>
              </a:rPr>
              <a:t>* </a:t>
            </a:r>
            <a:r>
              <a:rPr lang="en-US" sz="1200" b="1" i="1" dirty="0">
                <a:solidFill>
                  <a:schemeClr val="accent2"/>
                </a:solidFill>
                <a:latin typeface="Arial" panose="020B0604020202020204" pitchFamily="34" charset="0"/>
                <a:cs typeface="Arial" panose="020B0604020202020204" pitchFamily="34" charset="0"/>
              </a:rPr>
              <a:t>The accompanying RMarkdown file provides a detailed technical analysis.   This presentation covers only the high points of the modeling. </a:t>
            </a:r>
          </a:p>
        </p:txBody>
      </p:sp>
      <p:sp>
        <p:nvSpPr>
          <p:cNvPr id="2" name="TextBox 1">
            <a:extLst>
              <a:ext uri="{FF2B5EF4-FFF2-40B4-BE49-F238E27FC236}">
                <a16:creationId xmlns:a16="http://schemas.microsoft.com/office/drawing/2014/main" id="{B53AA85F-3390-4C96-9F1D-E71177348DC1}"/>
              </a:ext>
            </a:extLst>
          </p:cNvPr>
          <p:cNvSpPr txBox="1"/>
          <p:nvPr/>
        </p:nvSpPr>
        <p:spPr>
          <a:xfrm>
            <a:off x="2437296" y="5544733"/>
            <a:ext cx="844855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                     Data Reference:   </a:t>
            </a:r>
            <a:r>
              <a:rPr lang="en-US" sz="1400" dirty="0">
                <a:latin typeface="Arial"/>
                <a:cs typeface="Arial"/>
                <a:hlinkClick r:id="rId2">
                  <a:extLst>
                    <a:ext uri="{A12FA001-AC4F-418D-AE19-62706E023703}">
                      <ahyp:hlinkClr xmlns:ahyp="http://schemas.microsoft.com/office/drawing/2018/hyperlinkcolor" val="tx"/>
                    </a:ext>
                  </a:extLst>
                </a:hlinkClick>
              </a:rPr>
              <a:t>https://apps.who.int/flumart/Default?ReportNo=12</a:t>
            </a:r>
            <a:endParaRPr lang="en-US" sz="1400" dirty="0">
              <a:latin typeface="Arial"/>
              <a:cs typeface="Arial"/>
            </a:endParaRPr>
          </a:p>
        </p:txBody>
      </p:sp>
      <p:sp>
        <p:nvSpPr>
          <p:cNvPr id="3" name="TextBox 2">
            <a:extLst>
              <a:ext uri="{FF2B5EF4-FFF2-40B4-BE49-F238E27FC236}">
                <a16:creationId xmlns:a16="http://schemas.microsoft.com/office/drawing/2014/main" id="{BFF6AC48-F872-4E56-B8AC-C27095509193}"/>
              </a:ext>
            </a:extLst>
          </p:cNvPr>
          <p:cNvSpPr txBox="1"/>
          <p:nvPr/>
        </p:nvSpPr>
        <p:spPr>
          <a:xfrm>
            <a:off x="1532965" y="6355976"/>
            <a:ext cx="97446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3"/>
              </a:rPr>
              <a:t>https://www.who.int/influenza/surveillance_monitoring/updates/latest_update_GIP_surveillance/en/</a:t>
            </a:r>
          </a:p>
        </p:txBody>
      </p:sp>
      <p:sp>
        <p:nvSpPr>
          <p:cNvPr id="13" name="TextBox 12">
            <a:extLst>
              <a:ext uri="{FF2B5EF4-FFF2-40B4-BE49-F238E27FC236}">
                <a16:creationId xmlns:a16="http://schemas.microsoft.com/office/drawing/2014/main" id="{06FDA041-33F1-4D64-8D54-B60BAFAF32E5}"/>
              </a:ext>
            </a:extLst>
          </p:cNvPr>
          <p:cNvSpPr txBox="1"/>
          <p:nvPr/>
        </p:nvSpPr>
        <p:spPr>
          <a:xfrm>
            <a:off x="1379444" y="6408644"/>
            <a:ext cx="394448" cy="205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aseline="30000" dirty="0"/>
              <a:t>1</a:t>
            </a:r>
          </a:p>
        </p:txBody>
      </p:sp>
      <p:sp>
        <p:nvSpPr>
          <p:cNvPr id="9" name="Footer Placeholder 8">
            <a:extLst>
              <a:ext uri="{FF2B5EF4-FFF2-40B4-BE49-F238E27FC236}">
                <a16:creationId xmlns:a16="http://schemas.microsoft.com/office/drawing/2014/main" id="{185444B8-D805-454D-8543-A6C552EA24A1}"/>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92948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74FDF-79D6-446A-A488-C662EB837C73}"/>
              </a:ext>
            </a:extLst>
          </p:cNvPr>
          <p:cNvSpPr txBox="1"/>
          <p:nvPr/>
        </p:nvSpPr>
        <p:spPr>
          <a:xfrm>
            <a:off x="758759" y="853402"/>
            <a:ext cx="8618706" cy="584775"/>
          </a:xfrm>
          <a:prstGeom prst="rect">
            <a:avLst/>
          </a:prstGeom>
          <a:noFill/>
        </p:spPr>
        <p:txBody>
          <a:bodyPr wrap="square" rtlCol="0" anchor="t">
            <a:spAutoFit/>
          </a:bodyPr>
          <a:lstStyle/>
          <a:p>
            <a:r>
              <a:rPr lang="en-US" sz="3200" b="1" dirty="0"/>
              <a:t>Study Objective</a:t>
            </a:r>
          </a:p>
        </p:txBody>
      </p:sp>
      <p:sp>
        <p:nvSpPr>
          <p:cNvPr id="9" name="Rectangle 8">
            <a:extLst>
              <a:ext uri="{FF2B5EF4-FFF2-40B4-BE49-F238E27FC236}">
                <a16:creationId xmlns:a16="http://schemas.microsoft.com/office/drawing/2014/main" id="{EAF164EB-B446-4C5F-BFCD-CA39D7E34100}"/>
              </a:ext>
            </a:extLst>
          </p:cNvPr>
          <p:cNvSpPr/>
          <p:nvPr/>
        </p:nvSpPr>
        <p:spPr>
          <a:xfrm>
            <a:off x="0" y="3196664"/>
            <a:ext cx="12196633" cy="3661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a:buChar char="§"/>
            </a:pPr>
            <a:r>
              <a:rPr lang="en-US" sz="2000" dirty="0">
                <a:latin typeface="Arial"/>
                <a:cs typeface="Arial"/>
              </a:rPr>
              <a:t>The Influenza Division at the Centers for Disease Control seeks to predict the traits for influenza in the U.S. which varies greatly from season to season.   </a:t>
            </a:r>
            <a:endParaRPr lang="en-US" dirty="0">
              <a:latin typeface="Arial"/>
              <a:cs typeface="Arial"/>
            </a:endParaRPr>
          </a:p>
          <a:p>
            <a:pPr marL="342900" indent="-342900">
              <a:buFont typeface="Wingdings"/>
              <a:buChar char="§"/>
            </a:pPr>
            <a:endParaRPr lang="en-US" sz="2000" dirty="0">
              <a:latin typeface="Arial"/>
              <a:cs typeface="Arial"/>
            </a:endParaRPr>
          </a:p>
          <a:p>
            <a:pPr marL="342900" indent="-342900">
              <a:buFont typeface="Wingdings"/>
              <a:buChar char="§"/>
            </a:pPr>
            <a:r>
              <a:rPr lang="en-US" sz="2000" dirty="0">
                <a:latin typeface="Arial"/>
                <a:cs typeface="Arial"/>
              </a:rPr>
              <a:t>Models for influenza are used for medical preparedness as well as scientific research.  </a:t>
            </a:r>
            <a:endParaRPr lang="en-US" dirty="0">
              <a:latin typeface="Arial"/>
              <a:cs typeface="Arial"/>
            </a:endParaRPr>
          </a:p>
          <a:p>
            <a:pPr marL="342900" indent="-342900">
              <a:buFont typeface="Wingdings"/>
              <a:buChar char="§"/>
            </a:pPr>
            <a:endParaRPr lang="en-US" sz="2000" dirty="0">
              <a:latin typeface="Arial"/>
              <a:cs typeface="Arial"/>
            </a:endParaRPr>
          </a:p>
          <a:p>
            <a:pPr marL="342900" indent="-342900">
              <a:buFont typeface="Wingdings"/>
              <a:buChar char="§"/>
            </a:pPr>
            <a:r>
              <a:rPr lang="en-US" sz="2000" dirty="0">
                <a:latin typeface="Arial"/>
                <a:cs typeface="Arial"/>
              </a:rPr>
              <a:t>For this case study, we utilized the </a:t>
            </a:r>
            <a:r>
              <a:rPr lang="en-US" sz="2000" dirty="0"/>
              <a:t>seasonal autoregressive integrated moving average (SARIMA) model</a:t>
            </a:r>
            <a:r>
              <a:rPr lang="en-US" sz="2000" dirty="0">
                <a:latin typeface="Arial"/>
                <a:cs typeface="Arial"/>
              </a:rPr>
              <a:t> to predict the number of new influenza cases reported each week consecutively for 13 weeks (equivalent to 1 business quarter) beginning April 1, 2020. </a:t>
            </a:r>
          </a:p>
        </p:txBody>
      </p:sp>
      <p:pic>
        <p:nvPicPr>
          <p:cNvPr id="3" name="Picture 3" descr="A picture containing drawing&#10;&#10;Description automatically generated">
            <a:extLst>
              <a:ext uri="{FF2B5EF4-FFF2-40B4-BE49-F238E27FC236}">
                <a16:creationId xmlns:a16="http://schemas.microsoft.com/office/drawing/2014/main" id="{35CC9BD2-7F92-44B8-8F9D-03D509A0170F}"/>
              </a:ext>
            </a:extLst>
          </p:cNvPr>
          <p:cNvPicPr>
            <a:picLocks noChangeAspect="1"/>
          </p:cNvPicPr>
          <p:nvPr/>
        </p:nvPicPr>
        <p:blipFill>
          <a:blip r:embed="rId2"/>
          <a:stretch>
            <a:fillRect/>
          </a:stretch>
        </p:blipFill>
        <p:spPr>
          <a:xfrm>
            <a:off x="5068112" y="50441"/>
            <a:ext cx="5254052" cy="2757243"/>
          </a:xfrm>
          <a:prstGeom prst="rect">
            <a:avLst/>
          </a:prstGeom>
        </p:spPr>
      </p:pic>
      <p:sp>
        <p:nvSpPr>
          <p:cNvPr id="2" name="Footer Placeholder 1">
            <a:extLst>
              <a:ext uri="{FF2B5EF4-FFF2-40B4-BE49-F238E27FC236}">
                <a16:creationId xmlns:a16="http://schemas.microsoft.com/office/drawing/2014/main" id="{C7243F97-98DB-4F6E-8B5A-6C8AB9531C71}"/>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116463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5EF526D-BAAE-4648-90B1-10CF3CB7015E}"/>
              </a:ext>
            </a:extLst>
          </p:cNvPr>
          <p:cNvPicPr>
            <a:picLocks noChangeAspect="1"/>
          </p:cNvPicPr>
          <p:nvPr/>
        </p:nvPicPr>
        <p:blipFill rotWithShape="1">
          <a:blip r:embed="rId2"/>
          <a:srcRect l="3233" r="10669"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8" name="Freeform: Shape 27">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ubtitle 2">
            <a:extLst>
              <a:ext uri="{FF2B5EF4-FFF2-40B4-BE49-F238E27FC236}">
                <a16:creationId xmlns:a16="http://schemas.microsoft.com/office/drawing/2014/main" id="{BB07357D-576E-4B6B-8557-3798C6F91DD4}"/>
              </a:ext>
            </a:extLst>
          </p:cNvPr>
          <p:cNvSpPr txBox="1">
            <a:spLocks/>
          </p:cNvSpPr>
          <p:nvPr/>
        </p:nvSpPr>
        <p:spPr>
          <a:xfrm>
            <a:off x="304281" y="2793214"/>
            <a:ext cx="4023359" cy="1208141"/>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Arial"/>
                <a:cs typeface="Arial"/>
              </a:rPr>
              <a:t>At First Glance</a:t>
            </a:r>
            <a:endParaRPr lang="en-US" sz="3200" b="1" dirty="0">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AA6D089D-E795-4DC3-888B-DB04049CB978}"/>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118403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1020749-B8CA-43B8-8C3E-8D388A0AF329}"/>
              </a:ext>
            </a:extLst>
          </p:cNvPr>
          <p:cNvSpPr>
            <a:spLocks noGrp="1"/>
          </p:cNvSpPr>
          <p:nvPr>
            <p:ph idx="1"/>
          </p:nvPr>
        </p:nvSpPr>
        <p:spPr>
          <a:xfrm>
            <a:off x="555519" y="3429000"/>
            <a:ext cx="10509504" cy="3263960"/>
          </a:xfrm>
        </p:spPr>
        <p:txBody>
          <a:bodyPr vert="horz" lIns="91440" tIns="45720" rIns="91440" bIns="45720" rtlCol="0" anchor="t">
            <a:normAutofit fontScale="85000" lnSpcReduction="10000"/>
          </a:bodyPr>
          <a:lstStyle/>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100" b="1" dirty="0">
                <a:latin typeface="Arial"/>
                <a:cs typeface="Arial"/>
              </a:rPr>
              <a:t>First Glance at the Seasonal Data reveals important observations*. </a:t>
            </a:r>
            <a:endParaRPr lang="en-US" sz="2100" dirty="0">
              <a:latin typeface="Arial"/>
              <a:cs typeface="Arial"/>
            </a:endParaRPr>
          </a:p>
          <a:p>
            <a:pPr>
              <a:spcBef>
                <a:spcPts val="1200"/>
              </a:spcBef>
            </a:pPr>
            <a:r>
              <a:rPr lang="en-US" sz="2000" dirty="0">
                <a:latin typeface="Arial"/>
                <a:cs typeface="Arial"/>
              </a:rPr>
              <a:t>Data clearly exhibits a seasonal pattern which peaks in January of each year with a reduction in cases during the summer months.  </a:t>
            </a:r>
            <a:endParaRPr lang="en-US" sz="2000" dirty="0">
              <a:latin typeface="Arial" panose="020B0604020202020204" pitchFamily="34" charset="0"/>
              <a:cs typeface="Arial" panose="020B0604020202020204" pitchFamily="34" charset="0"/>
            </a:endParaRPr>
          </a:p>
          <a:p>
            <a:pPr>
              <a:spcBef>
                <a:spcPts val="1200"/>
              </a:spcBef>
            </a:pPr>
            <a:r>
              <a:rPr lang="en-US" sz="2000" dirty="0">
                <a:latin typeface="Arial"/>
                <a:cs typeface="Arial"/>
              </a:rPr>
              <a:t>Total number of cases reported vary by season.  However, data patterns reveal an increase in cases in each of the last two seasons.</a:t>
            </a:r>
          </a:p>
          <a:p>
            <a:pPr>
              <a:spcBef>
                <a:spcPts val="1200"/>
              </a:spcBef>
            </a:pPr>
            <a:r>
              <a:rPr lang="en-US" sz="2100" u="sng" dirty="0">
                <a:latin typeface="Arial"/>
                <a:cs typeface="Arial"/>
              </a:rPr>
              <a:t>Data is not stationary </a:t>
            </a:r>
            <a:r>
              <a:rPr lang="en-US" sz="2100" dirty="0">
                <a:latin typeface="Arial"/>
                <a:cs typeface="Arial"/>
              </a:rPr>
              <a:t>when trend and/or seasonality components are visually present in time series behavior, therefore transformations will need to be applied to make the data stationary. </a:t>
            </a:r>
          </a:p>
          <a:p>
            <a:pPr marL="0" indent="0">
              <a:spcBef>
                <a:spcPts val="1800"/>
              </a:spcBef>
              <a:buNone/>
            </a:pPr>
            <a:r>
              <a:rPr lang="en-US" sz="1500" i="1" dirty="0">
                <a:latin typeface="Arial"/>
                <a:cs typeface="Arial"/>
              </a:rPr>
              <a:t>* Histogram (not shown here) revealed right skewed data and hence the data was log transformed before moving into the  modeling phase. </a:t>
            </a:r>
            <a:endParaRPr lang="en-US" sz="1500" i="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0C2DBD6-F945-4156-887A-01C73A8DA86B}"/>
              </a:ext>
            </a:extLst>
          </p:cNvPr>
          <p:cNvPicPr>
            <a:picLocks noChangeAspect="1"/>
          </p:cNvPicPr>
          <p:nvPr/>
        </p:nvPicPr>
        <p:blipFill>
          <a:blip r:embed="rId2"/>
          <a:stretch>
            <a:fillRect/>
          </a:stretch>
        </p:blipFill>
        <p:spPr>
          <a:xfrm>
            <a:off x="136237" y="1128774"/>
            <a:ext cx="3993849" cy="2454672"/>
          </a:xfrm>
          <a:prstGeom prst="rect">
            <a:avLst/>
          </a:prstGeom>
        </p:spPr>
      </p:pic>
      <p:pic>
        <p:nvPicPr>
          <p:cNvPr id="5" name="Picture 4">
            <a:extLst>
              <a:ext uri="{FF2B5EF4-FFF2-40B4-BE49-F238E27FC236}">
                <a16:creationId xmlns:a16="http://schemas.microsoft.com/office/drawing/2014/main" id="{412EC0C3-6FAA-40FE-9B59-9B1909B013F3}"/>
              </a:ext>
            </a:extLst>
          </p:cNvPr>
          <p:cNvPicPr>
            <a:picLocks noChangeAspect="1"/>
          </p:cNvPicPr>
          <p:nvPr/>
        </p:nvPicPr>
        <p:blipFill>
          <a:blip r:embed="rId3"/>
          <a:stretch>
            <a:fillRect/>
          </a:stretch>
        </p:blipFill>
        <p:spPr>
          <a:xfrm>
            <a:off x="4097551" y="1163989"/>
            <a:ext cx="3993849" cy="2452870"/>
          </a:xfrm>
          <a:prstGeom prst="rect">
            <a:avLst/>
          </a:prstGeom>
        </p:spPr>
      </p:pic>
      <p:pic>
        <p:nvPicPr>
          <p:cNvPr id="6" name="Picture 5">
            <a:extLst>
              <a:ext uri="{FF2B5EF4-FFF2-40B4-BE49-F238E27FC236}">
                <a16:creationId xmlns:a16="http://schemas.microsoft.com/office/drawing/2014/main" id="{9E5D4E41-07B5-46CD-BA0A-FE87C3DCFF62}"/>
              </a:ext>
            </a:extLst>
          </p:cNvPr>
          <p:cNvPicPr>
            <a:picLocks noChangeAspect="1"/>
          </p:cNvPicPr>
          <p:nvPr/>
        </p:nvPicPr>
        <p:blipFill>
          <a:blip r:embed="rId4"/>
          <a:stretch>
            <a:fillRect/>
          </a:stretch>
        </p:blipFill>
        <p:spPr>
          <a:xfrm>
            <a:off x="8034258" y="1173327"/>
            <a:ext cx="3857263" cy="2365566"/>
          </a:xfrm>
          <a:prstGeom prst="rect">
            <a:avLst/>
          </a:prstGeom>
        </p:spPr>
      </p:pic>
      <p:sp>
        <p:nvSpPr>
          <p:cNvPr id="7" name="Content Placeholder 2">
            <a:extLst>
              <a:ext uri="{FF2B5EF4-FFF2-40B4-BE49-F238E27FC236}">
                <a16:creationId xmlns:a16="http://schemas.microsoft.com/office/drawing/2014/main" id="{CA922BD4-A88B-4D74-AF93-013629CA0278}"/>
              </a:ext>
            </a:extLst>
          </p:cNvPr>
          <p:cNvSpPr txBox="1">
            <a:spLocks/>
          </p:cNvSpPr>
          <p:nvPr/>
        </p:nvSpPr>
        <p:spPr>
          <a:xfrm>
            <a:off x="8257228" y="3414338"/>
            <a:ext cx="10509504" cy="111076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latin typeface="Arial" panose="020B0604020202020204" pitchFamily="34" charset="0"/>
              <a:cs typeface="Arial" panose="020B0604020202020204" pitchFamily="34" charset="0"/>
            </a:endParaRPr>
          </a:p>
          <a:p>
            <a:pPr marL="0" indent="0">
              <a:buNone/>
            </a:pPr>
            <a:endParaRPr lang="en-US" sz="1500" i="1"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20461149-2048-4D97-8E14-EBB5C16E73E7}"/>
              </a:ext>
            </a:extLst>
          </p:cNvPr>
          <p:cNvSpPr/>
          <p:nvPr/>
        </p:nvSpPr>
        <p:spPr>
          <a:xfrm>
            <a:off x="851849" y="406260"/>
            <a:ext cx="10495855" cy="490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3100" b="1" dirty="0">
                <a:solidFill>
                  <a:schemeClr val="tx1"/>
                </a:solidFill>
                <a:latin typeface="Arial"/>
                <a:cs typeface="Arial"/>
              </a:rPr>
              <a:t>US National Influenza Data </a:t>
            </a:r>
          </a:p>
          <a:p>
            <a:pPr algn="ctr"/>
            <a:r>
              <a:rPr lang="en-US" sz="2400" b="1" dirty="0">
                <a:solidFill>
                  <a:schemeClr val="tx1"/>
                </a:solidFill>
                <a:latin typeface="Arial"/>
                <a:cs typeface="Arial"/>
              </a:rPr>
              <a:t>January 2016 – March 2020</a:t>
            </a:r>
          </a:p>
        </p:txBody>
      </p:sp>
      <p:sp>
        <p:nvSpPr>
          <p:cNvPr id="2" name="Footer Placeholder 1">
            <a:extLst>
              <a:ext uri="{FF2B5EF4-FFF2-40B4-BE49-F238E27FC236}">
                <a16:creationId xmlns:a16="http://schemas.microsoft.com/office/drawing/2014/main" id="{1FB1F3C9-4CAF-439B-85B5-3147C8D0D3AF}"/>
              </a:ext>
            </a:extLst>
          </p:cNvPr>
          <p:cNvSpPr>
            <a:spLocks noGrp="1"/>
          </p:cNvSpPr>
          <p:nvPr>
            <p:ph type="ftr" sz="quarter" idx="11"/>
          </p:nvPr>
        </p:nvSpPr>
        <p:spPr>
          <a:xfrm>
            <a:off x="4037075" y="6509581"/>
            <a:ext cx="4114800" cy="365125"/>
          </a:xfrm>
        </p:spPr>
        <p:txBody>
          <a:bodyPr/>
          <a:lstStyle/>
          <a:p>
            <a:r>
              <a:rPr lang="en-US" dirty="0"/>
              <a:t>For Educational Purposes Only</a:t>
            </a:r>
          </a:p>
        </p:txBody>
      </p:sp>
    </p:spTree>
    <p:extLst>
      <p:ext uri="{BB962C8B-B14F-4D97-AF65-F5344CB8AC3E}">
        <p14:creationId xmlns:p14="http://schemas.microsoft.com/office/powerpoint/2010/main" val="385996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EF526D-BAAE-4648-90B1-10CF3CB7015E}"/>
              </a:ext>
            </a:extLst>
          </p:cNvPr>
          <p:cNvPicPr>
            <a:picLocks noChangeAspect="1"/>
          </p:cNvPicPr>
          <p:nvPr/>
        </p:nvPicPr>
        <p:blipFill rotWithShape="1">
          <a:blip r:embed="rId2"/>
          <a:srcRect l="3233" r="10669"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p:nvSpPr>
          <p:cNvPr id="10" name="Subtitle 2">
            <a:extLst>
              <a:ext uri="{FF2B5EF4-FFF2-40B4-BE49-F238E27FC236}">
                <a16:creationId xmlns:a16="http://schemas.microsoft.com/office/drawing/2014/main" id="{BB07357D-576E-4B6B-8557-3798C6F91DD4}"/>
              </a:ext>
            </a:extLst>
          </p:cNvPr>
          <p:cNvSpPr txBox="1">
            <a:spLocks/>
          </p:cNvSpPr>
          <p:nvPr/>
        </p:nvSpPr>
        <p:spPr>
          <a:xfrm>
            <a:off x="304281" y="2793214"/>
            <a:ext cx="4023359" cy="1208141"/>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a:latin typeface="Arial"/>
                <a:cs typeface="Arial"/>
              </a:rPr>
              <a:t>Data Stationarity&amp; Transformation</a:t>
            </a:r>
            <a:endParaRPr lang="en-US" sz="3200" b="1" dirty="0">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139A0B12-7841-4409-8106-C549198AA6B2}"/>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51857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CA922BD4-A88B-4D74-AF93-013629CA0278}"/>
              </a:ext>
            </a:extLst>
          </p:cNvPr>
          <p:cNvSpPr txBox="1">
            <a:spLocks/>
          </p:cNvSpPr>
          <p:nvPr/>
        </p:nvSpPr>
        <p:spPr>
          <a:xfrm>
            <a:off x="8257228" y="3414338"/>
            <a:ext cx="10509504" cy="1110763"/>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dirty="0">
              <a:latin typeface="Arial" panose="020B0604020202020204" pitchFamily="34" charset="0"/>
              <a:cs typeface="Arial" panose="020B0604020202020204" pitchFamily="34" charset="0"/>
            </a:endParaRPr>
          </a:p>
          <a:p>
            <a:pPr marL="0" indent="0">
              <a:buNone/>
            </a:pPr>
            <a:endParaRPr lang="en-US" sz="1500" i="1"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20461149-2048-4D97-8E14-EBB5C16E73E7}"/>
              </a:ext>
            </a:extLst>
          </p:cNvPr>
          <p:cNvSpPr/>
          <p:nvPr/>
        </p:nvSpPr>
        <p:spPr>
          <a:xfrm>
            <a:off x="820403" y="408577"/>
            <a:ext cx="10513662" cy="490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en-US" sz="3100" b="1" dirty="0">
                <a:solidFill>
                  <a:schemeClr val="tx1"/>
                </a:solidFill>
                <a:latin typeface="Arial"/>
                <a:cs typeface="Arial"/>
              </a:rPr>
              <a:t>The Importance of Data Stationarity</a:t>
            </a:r>
          </a:p>
        </p:txBody>
      </p:sp>
      <p:sp>
        <p:nvSpPr>
          <p:cNvPr id="2" name="Rectangle 1">
            <a:extLst>
              <a:ext uri="{FF2B5EF4-FFF2-40B4-BE49-F238E27FC236}">
                <a16:creationId xmlns:a16="http://schemas.microsoft.com/office/drawing/2014/main" id="{06D15F17-8E88-4B17-88AF-A9C259998CFA}"/>
              </a:ext>
            </a:extLst>
          </p:cNvPr>
          <p:cNvSpPr/>
          <p:nvPr/>
        </p:nvSpPr>
        <p:spPr>
          <a:xfrm>
            <a:off x="770767" y="1036907"/>
            <a:ext cx="11059284" cy="2434897"/>
          </a:xfrm>
          <a:prstGeom prst="rect">
            <a:avLst/>
          </a:prstGeom>
          <a:solidFill>
            <a:schemeClr val="bg1"/>
          </a:solidFill>
        </p:spPr>
        <p:txBody>
          <a:bodyPr wrap="square">
            <a:spAutoFit/>
          </a:bodyPr>
          <a:lstStyle/>
          <a:p>
            <a:pPr>
              <a:lnSpc>
                <a:spcPts val="2400"/>
              </a:lnSpc>
              <a:spcBef>
                <a:spcPts val="600"/>
              </a:spcBef>
              <a:spcAft>
                <a:spcPts val="600"/>
              </a:spcAft>
            </a:pPr>
            <a:r>
              <a:rPr lang="en-US" b="1" dirty="0">
                <a:latin typeface="Arial" panose="020B0604020202020204" pitchFamily="34" charset="0"/>
                <a:ea typeface="Cambria" panose="02040503050406030204" pitchFamily="18" charset="0"/>
                <a:cs typeface="Arial" panose="020B0604020202020204" pitchFamily="34" charset="0"/>
              </a:rPr>
              <a:t>A stationary time series is one whose statistical properties such as mean, variance, autocorrelation, etc. are all constant over time</a:t>
            </a:r>
            <a:r>
              <a:rPr lang="en-US" dirty="0">
                <a:latin typeface="Arial" panose="020B0604020202020204" pitchFamily="34" charset="0"/>
                <a:ea typeface="Cambria" panose="02040503050406030204" pitchFamily="18" charset="0"/>
                <a:cs typeface="Arial" panose="020B0604020202020204" pitchFamily="34" charset="0"/>
              </a:rPr>
              <a:t>. </a:t>
            </a:r>
            <a:endParaRPr lang="en-US" sz="1700" dirty="0">
              <a:latin typeface="Arial" panose="020B0604020202020204" pitchFamily="34" charset="0"/>
              <a:cs typeface="Arial" panose="020B0604020202020204" pitchFamily="34" charset="0"/>
            </a:endParaRPr>
          </a:p>
          <a:p>
            <a:pPr marL="742950" lvl="1" indent="-285750">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Most statistical forecasting methods are based on the assumption that the time series can be rendered stationary through the use of mathematical transformations. </a:t>
            </a:r>
          </a:p>
          <a:p>
            <a:pPr marL="742950" lvl="1" indent="-285750">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Meaningful sample statistics such as means, variances, and correlations with other variables  are useful as descriptors of future behavior only if the series is stationary.</a:t>
            </a:r>
          </a:p>
          <a:p>
            <a:pPr marL="285750" indent="-285750">
              <a:lnSpc>
                <a:spcPts val="2400"/>
              </a:lnSpc>
              <a:spcBef>
                <a:spcPts val="600"/>
              </a:spcBef>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4C526D38-886D-4E05-AEBA-B3B8658FBC34}"/>
              </a:ext>
            </a:extLst>
          </p:cNvPr>
          <p:cNvPicPr>
            <a:picLocks noChangeAspect="1"/>
          </p:cNvPicPr>
          <p:nvPr/>
        </p:nvPicPr>
        <p:blipFill rotWithShape="1">
          <a:blip r:embed="rId2"/>
          <a:srcRect t="19352"/>
          <a:stretch/>
        </p:blipFill>
        <p:spPr>
          <a:xfrm>
            <a:off x="661534" y="3964180"/>
            <a:ext cx="6469101" cy="2596284"/>
          </a:xfrm>
          <a:prstGeom prst="rect">
            <a:avLst/>
          </a:prstGeom>
        </p:spPr>
      </p:pic>
      <p:sp>
        <p:nvSpPr>
          <p:cNvPr id="16" name="Rectangle 15">
            <a:extLst>
              <a:ext uri="{FF2B5EF4-FFF2-40B4-BE49-F238E27FC236}">
                <a16:creationId xmlns:a16="http://schemas.microsoft.com/office/drawing/2014/main" id="{E844FFC6-DAC2-4743-A384-F621E599AC1D}"/>
              </a:ext>
            </a:extLst>
          </p:cNvPr>
          <p:cNvSpPr/>
          <p:nvPr/>
        </p:nvSpPr>
        <p:spPr>
          <a:xfrm>
            <a:off x="7021729" y="3969719"/>
            <a:ext cx="4198470" cy="2523768"/>
          </a:xfrm>
          <a:prstGeom prst="rect">
            <a:avLst/>
          </a:prstGeom>
        </p:spPr>
        <p:txBody>
          <a:bodyPr wrap="square">
            <a:spAutoFit/>
          </a:bodyPr>
          <a:lstStyle/>
          <a:p>
            <a:pPr marR="5080" indent="12700" algn="just"/>
            <a:endParaRPr lang="en-US" sz="1300" spc="-5" dirty="0">
              <a:cs typeface="Arial"/>
            </a:endParaRPr>
          </a:p>
          <a:p>
            <a:pPr marL="12700" marR="5080" algn="just">
              <a:lnSpc>
                <a:spcPct val="99700"/>
              </a:lnSpc>
              <a:spcBef>
                <a:spcPts val="110"/>
              </a:spcBef>
            </a:pPr>
            <a:r>
              <a:rPr lang="en-US" sz="1300" dirty="0">
                <a:cs typeface="Arial"/>
              </a:rPr>
              <a:t>If the time series meets the conditions for “stationary” status and if the autocorrelations  approach zero (0) as the distance between time points  increases,</a:t>
            </a:r>
            <a:r>
              <a:rPr lang="en-US" sz="1300" spc="-15" dirty="0">
                <a:cs typeface="Arial"/>
              </a:rPr>
              <a:t> </a:t>
            </a:r>
            <a:r>
              <a:rPr lang="en-US" sz="1300" dirty="0">
                <a:cs typeface="Arial"/>
              </a:rPr>
              <a:t>then:</a:t>
            </a:r>
          </a:p>
          <a:p>
            <a:pPr marL="12700" marR="5080" algn="just">
              <a:lnSpc>
                <a:spcPct val="99700"/>
              </a:lnSpc>
              <a:spcBef>
                <a:spcPts val="110"/>
              </a:spcBef>
            </a:pPr>
            <a:endParaRPr lang="en-US" sz="1300" dirty="0">
              <a:cs typeface="Arial"/>
            </a:endParaRPr>
          </a:p>
          <a:p>
            <a:pPr marL="12700" algn="just">
              <a:lnSpc>
                <a:spcPct val="100000"/>
              </a:lnSpc>
            </a:pPr>
            <a:r>
              <a:rPr lang="en-US" sz="1300" dirty="0">
                <a:cs typeface="Times New Roman"/>
              </a:rPr>
              <a:t>	</a:t>
            </a:r>
            <a:r>
              <a:rPr lang="en-US" sz="1300" dirty="0">
                <a:cs typeface="Arial"/>
              </a:rPr>
              <a:t>A single realization can be used </a:t>
            </a:r>
            <a:r>
              <a:rPr lang="en-US" sz="1300" spc="-5" dirty="0">
                <a:cs typeface="Arial"/>
              </a:rPr>
              <a:t>to</a:t>
            </a:r>
            <a:r>
              <a:rPr lang="en-US" sz="1300" spc="-185" dirty="0">
                <a:cs typeface="Arial"/>
              </a:rPr>
              <a:t>  </a:t>
            </a:r>
            <a:r>
              <a:rPr lang="en-US" sz="1300" dirty="0">
                <a:cs typeface="Arial"/>
              </a:rPr>
              <a:t>estimate</a:t>
            </a:r>
          </a:p>
          <a:p>
            <a:pPr marL="12700" algn="just">
              <a:lnSpc>
                <a:spcPct val="100000"/>
              </a:lnSpc>
            </a:pPr>
            <a:r>
              <a:rPr lang="en-US" sz="1300" dirty="0">
                <a:cs typeface="Arial"/>
              </a:rPr>
              <a:t>	the following:</a:t>
            </a:r>
          </a:p>
          <a:p>
            <a:pPr marL="12700" algn="just">
              <a:lnSpc>
                <a:spcPct val="100000"/>
              </a:lnSpc>
            </a:pPr>
            <a:endParaRPr lang="en-US" sz="1300" dirty="0">
              <a:cs typeface="Arial"/>
            </a:endParaRPr>
          </a:p>
          <a:p>
            <a:pPr marL="1727200" lvl="3" indent="-342900" algn="just">
              <a:spcBef>
                <a:spcPts val="540"/>
              </a:spcBef>
              <a:buChar char="•"/>
              <a:tabLst>
                <a:tab pos="355600" algn="l"/>
              </a:tabLst>
            </a:pPr>
            <a:r>
              <a:rPr lang="en-US" sz="1300" dirty="0">
                <a:cs typeface="Arial"/>
              </a:rPr>
              <a:t>The</a:t>
            </a:r>
            <a:r>
              <a:rPr lang="en-US" sz="1300" spc="-5" dirty="0">
                <a:cs typeface="Arial"/>
              </a:rPr>
              <a:t> </a:t>
            </a:r>
            <a:r>
              <a:rPr lang="en-US" sz="1300" dirty="0">
                <a:cs typeface="Arial"/>
              </a:rPr>
              <a:t>mean</a:t>
            </a:r>
          </a:p>
          <a:p>
            <a:pPr marL="1727200" lvl="3" indent="-342900" algn="just">
              <a:spcBef>
                <a:spcPts val="640"/>
              </a:spcBef>
              <a:buChar char="•"/>
              <a:tabLst>
                <a:tab pos="355600" algn="l"/>
              </a:tabLst>
            </a:pPr>
            <a:r>
              <a:rPr lang="en-US" sz="1300" dirty="0">
                <a:cs typeface="Arial"/>
              </a:rPr>
              <a:t>The</a:t>
            </a:r>
            <a:r>
              <a:rPr lang="en-US" sz="1300" spc="-5" dirty="0">
                <a:cs typeface="Arial"/>
              </a:rPr>
              <a:t> </a:t>
            </a:r>
            <a:r>
              <a:rPr lang="en-US" sz="1300" dirty="0">
                <a:cs typeface="Arial"/>
              </a:rPr>
              <a:t>variance</a:t>
            </a:r>
          </a:p>
          <a:p>
            <a:pPr marL="1727200" lvl="3" indent="-342900" algn="just">
              <a:spcBef>
                <a:spcPts val="540"/>
              </a:spcBef>
              <a:buChar char="•"/>
              <a:tabLst>
                <a:tab pos="355600" algn="l"/>
              </a:tabLst>
            </a:pPr>
            <a:r>
              <a:rPr lang="en-US" sz="1300" dirty="0">
                <a:cs typeface="Arial"/>
              </a:rPr>
              <a:t>Autocorrelation</a:t>
            </a:r>
          </a:p>
        </p:txBody>
      </p:sp>
      <p:sp>
        <p:nvSpPr>
          <p:cNvPr id="17" name="Rectangle 16">
            <a:extLst>
              <a:ext uri="{FF2B5EF4-FFF2-40B4-BE49-F238E27FC236}">
                <a16:creationId xmlns:a16="http://schemas.microsoft.com/office/drawing/2014/main" id="{FFC0A4D2-53A5-4C03-92E0-C4B9290838AE}"/>
              </a:ext>
            </a:extLst>
          </p:cNvPr>
          <p:cNvSpPr/>
          <p:nvPr/>
        </p:nvSpPr>
        <p:spPr>
          <a:xfrm>
            <a:off x="820403" y="3148974"/>
            <a:ext cx="10257281" cy="830997"/>
          </a:xfrm>
          <a:prstGeom prst="rect">
            <a:avLst/>
          </a:prstGeom>
        </p:spPr>
        <p:txBody>
          <a:bodyPr wrap="square">
            <a:spAutoFit/>
          </a:bodyPr>
          <a:lstStyle/>
          <a:p>
            <a:pPr marR="5080" indent="12700" algn="just"/>
            <a:endParaRPr lang="en-US" sz="1600" b="1" dirty="0">
              <a:latin typeface="Arial"/>
              <a:cs typeface="Arial"/>
            </a:endParaRPr>
          </a:p>
          <a:p>
            <a:pPr marR="5080" indent="12700" algn="just"/>
            <a:r>
              <a:rPr lang="en-US" sz="1600" b="1" dirty="0">
                <a:latin typeface="Arial"/>
                <a:cs typeface="Arial"/>
              </a:rPr>
              <a:t>The time series data set or “realization” must satisfy the following conditions to be considered of “Stationary” status:</a:t>
            </a:r>
          </a:p>
        </p:txBody>
      </p:sp>
      <p:cxnSp>
        <p:nvCxnSpPr>
          <p:cNvPr id="20" name="Straight Connector 19">
            <a:extLst>
              <a:ext uri="{FF2B5EF4-FFF2-40B4-BE49-F238E27FC236}">
                <a16:creationId xmlns:a16="http://schemas.microsoft.com/office/drawing/2014/main" id="{C311E4A7-A489-4EC5-8B0C-71E3C4139843}"/>
              </a:ext>
            </a:extLst>
          </p:cNvPr>
          <p:cNvCxnSpPr>
            <a:cxnSpLocks/>
          </p:cNvCxnSpPr>
          <p:nvPr/>
        </p:nvCxnSpPr>
        <p:spPr>
          <a:xfrm>
            <a:off x="838209" y="3302165"/>
            <a:ext cx="1037462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F72821E3-288F-4D2E-B331-C53732E16CAC}"/>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9900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A picture containing table&#10;&#10;Description automatically generated">
            <a:extLst>
              <a:ext uri="{FF2B5EF4-FFF2-40B4-BE49-F238E27FC236}">
                <a16:creationId xmlns:a16="http://schemas.microsoft.com/office/drawing/2014/main" id="{D19D0E7B-CDD5-473C-8ED2-D6E300C5CD32}"/>
              </a:ext>
            </a:extLst>
          </p:cNvPr>
          <p:cNvPicPr>
            <a:picLocks noChangeAspect="1"/>
          </p:cNvPicPr>
          <p:nvPr/>
        </p:nvPicPr>
        <p:blipFill>
          <a:blip r:embed="rId2"/>
          <a:stretch>
            <a:fillRect/>
          </a:stretch>
        </p:blipFill>
        <p:spPr>
          <a:xfrm>
            <a:off x="364671" y="168859"/>
            <a:ext cx="5128985" cy="1041141"/>
          </a:xfrm>
          <a:prstGeom prst="rect">
            <a:avLst/>
          </a:prstGeom>
        </p:spPr>
      </p:pic>
      <p:sp>
        <p:nvSpPr>
          <p:cNvPr id="9" name="Rectangle 8">
            <a:extLst>
              <a:ext uri="{FF2B5EF4-FFF2-40B4-BE49-F238E27FC236}">
                <a16:creationId xmlns:a16="http://schemas.microsoft.com/office/drawing/2014/main" id="{92AA5FA5-6041-4079-98F5-80B9DD2BBDA1}"/>
              </a:ext>
            </a:extLst>
          </p:cNvPr>
          <p:cNvSpPr/>
          <p:nvPr/>
        </p:nvSpPr>
        <p:spPr>
          <a:xfrm>
            <a:off x="934080" y="1258594"/>
            <a:ext cx="10150081" cy="1908215"/>
          </a:xfrm>
          <a:prstGeom prst="rect">
            <a:avLst/>
          </a:prstGeom>
        </p:spPr>
        <p:txBody>
          <a:bodyPr wrap="square" anchor="t">
            <a:spAutoFit/>
          </a:bodyPr>
          <a:lstStyle/>
          <a:p>
            <a:r>
              <a:rPr lang="en-US" b="1" dirty="0"/>
              <a:t>T</a:t>
            </a:r>
            <a:r>
              <a:rPr lang="en-US" b="1" dirty="0">
                <a:latin typeface="Arial"/>
                <a:cs typeface="Arial"/>
              </a:rPr>
              <a:t>he purposes of using a transformation are primarily to:</a:t>
            </a:r>
          </a:p>
          <a:p>
            <a:pPr marL="285750" lvl="0" indent="-285750">
              <a:spcAft>
                <a:spcPts val="600"/>
              </a:spcAft>
              <a:buFont typeface="Arial" panose="020B0604020202020204" pitchFamily="34" charset="0"/>
              <a:buChar char="•"/>
            </a:pPr>
            <a:r>
              <a:rPr lang="en-US" dirty="0">
                <a:latin typeface="Arial"/>
                <a:cs typeface="Arial"/>
              </a:rPr>
              <a:t>Decouple the mean and the variance so that the variability is more constant and does not depend on the mean</a:t>
            </a:r>
          </a:p>
          <a:p>
            <a:pPr marL="285750" indent="-285750">
              <a:spcAft>
                <a:spcPts val="600"/>
              </a:spcAft>
              <a:buFont typeface="Arial" panose="020B0604020202020204" pitchFamily="34" charset="0"/>
              <a:buChar char="•"/>
            </a:pPr>
            <a:r>
              <a:rPr lang="en-US" dirty="0">
                <a:latin typeface="Arial"/>
                <a:cs typeface="Arial"/>
              </a:rPr>
              <a:t>Enables the model to become additive and relatively simple </a:t>
            </a:r>
          </a:p>
          <a:p>
            <a:pPr marL="285750" indent="-285750">
              <a:spcAft>
                <a:spcPts val="600"/>
              </a:spcAft>
              <a:buFont typeface="Arial" panose="020B0604020202020204" pitchFamily="34" charset="0"/>
              <a:buChar char="•"/>
            </a:pPr>
            <a:r>
              <a:rPr lang="en-US" dirty="0">
                <a:latin typeface="Arial"/>
                <a:cs typeface="Arial"/>
              </a:rPr>
              <a:t>Confirms that the residuals, after fitting the model, are more or less normally distributed with zero mean and constant variance.</a:t>
            </a:r>
          </a:p>
        </p:txBody>
      </p:sp>
      <p:sp>
        <p:nvSpPr>
          <p:cNvPr id="11" name="Rectangle 10">
            <a:extLst>
              <a:ext uri="{FF2B5EF4-FFF2-40B4-BE49-F238E27FC236}">
                <a16:creationId xmlns:a16="http://schemas.microsoft.com/office/drawing/2014/main" id="{8F78A4E5-19E4-4FA2-861C-1DBE6405CCF4}"/>
              </a:ext>
            </a:extLst>
          </p:cNvPr>
          <p:cNvSpPr/>
          <p:nvPr/>
        </p:nvSpPr>
        <p:spPr>
          <a:xfrm>
            <a:off x="586265" y="5771575"/>
            <a:ext cx="10497896" cy="584775"/>
          </a:xfrm>
          <a:prstGeom prst="rect">
            <a:avLst/>
          </a:prstGeom>
        </p:spPr>
        <p:txBody>
          <a:bodyPr wrap="square" anchor="t">
            <a:spAutoFit/>
          </a:bodyPr>
          <a:lstStyle/>
          <a:p>
            <a:r>
              <a:rPr lang="en-US" sz="1600" i="1" dirty="0">
                <a:solidFill>
                  <a:srgbClr val="000000"/>
                </a:solidFill>
                <a:latin typeface="Times New Roman"/>
                <a:ea typeface="Calibri" panose="020F0502020204030204" pitchFamily="34" charset="0"/>
                <a:cs typeface="Times New Roman"/>
              </a:rPr>
              <a:t>This Seasonal Trend Activity chart provides us with an understanding of the structure of the variation in the data over the years, over the month, and over the entire period .</a:t>
            </a:r>
          </a:p>
        </p:txBody>
      </p:sp>
      <p:pic>
        <p:nvPicPr>
          <p:cNvPr id="12" name="Picture 12" descr="A close up of a map&#10;&#10;Description automatically generated">
            <a:extLst>
              <a:ext uri="{FF2B5EF4-FFF2-40B4-BE49-F238E27FC236}">
                <a16:creationId xmlns:a16="http://schemas.microsoft.com/office/drawing/2014/main" id="{6216DDB3-E142-4C40-816C-FBB5C417B32C}"/>
              </a:ext>
            </a:extLst>
          </p:cNvPr>
          <p:cNvPicPr>
            <a:picLocks noChangeAspect="1"/>
          </p:cNvPicPr>
          <p:nvPr/>
        </p:nvPicPr>
        <p:blipFill>
          <a:blip r:embed="rId3"/>
          <a:stretch>
            <a:fillRect/>
          </a:stretch>
        </p:blipFill>
        <p:spPr>
          <a:xfrm>
            <a:off x="256020" y="3534536"/>
            <a:ext cx="11506200" cy="2138205"/>
          </a:xfrm>
          <a:prstGeom prst="rect">
            <a:avLst/>
          </a:prstGeom>
        </p:spPr>
      </p:pic>
      <p:sp>
        <p:nvSpPr>
          <p:cNvPr id="13" name="TextBox 12">
            <a:extLst>
              <a:ext uri="{FF2B5EF4-FFF2-40B4-BE49-F238E27FC236}">
                <a16:creationId xmlns:a16="http://schemas.microsoft.com/office/drawing/2014/main" id="{50552744-A03F-4178-955C-67E2701EE487}"/>
              </a:ext>
            </a:extLst>
          </p:cNvPr>
          <p:cNvSpPr txBox="1"/>
          <p:nvPr/>
        </p:nvSpPr>
        <p:spPr>
          <a:xfrm>
            <a:off x="1790700" y="3248995"/>
            <a:ext cx="25146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Original Time Series</a:t>
            </a:r>
          </a:p>
        </p:txBody>
      </p:sp>
      <p:sp>
        <p:nvSpPr>
          <p:cNvPr id="17" name="TextBox 16">
            <a:extLst>
              <a:ext uri="{FF2B5EF4-FFF2-40B4-BE49-F238E27FC236}">
                <a16:creationId xmlns:a16="http://schemas.microsoft.com/office/drawing/2014/main" id="{4D0F83A7-19D4-4C84-9A90-854FF170B804}"/>
              </a:ext>
            </a:extLst>
          </p:cNvPr>
          <p:cNvSpPr txBox="1"/>
          <p:nvPr/>
        </p:nvSpPr>
        <p:spPr>
          <a:xfrm>
            <a:off x="7489536" y="3248995"/>
            <a:ext cx="29845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Transformed Time Series</a:t>
            </a:r>
          </a:p>
        </p:txBody>
      </p:sp>
      <p:sp>
        <p:nvSpPr>
          <p:cNvPr id="2" name="Footer Placeholder 1">
            <a:extLst>
              <a:ext uri="{FF2B5EF4-FFF2-40B4-BE49-F238E27FC236}">
                <a16:creationId xmlns:a16="http://schemas.microsoft.com/office/drawing/2014/main" id="{90D57622-1F88-4FA9-ACD9-510C876915CF}"/>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66739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624755-E089-4642-AB14-7030BE56B1A7}"/>
              </a:ext>
            </a:extLst>
          </p:cNvPr>
          <p:cNvSpPr/>
          <p:nvPr/>
        </p:nvSpPr>
        <p:spPr>
          <a:xfrm>
            <a:off x="5950508" y="1408604"/>
            <a:ext cx="5834743" cy="4682307"/>
          </a:xfrm>
          <a:prstGeom prst="rect">
            <a:avLst/>
          </a:prstGeom>
        </p:spPr>
        <p:txBody>
          <a:bodyPr wrap="square" anchor="t">
            <a:spAutoFit/>
          </a:bodyPr>
          <a:lstStyle/>
          <a:p>
            <a:pPr>
              <a:lnSpc>
                <a:spcPct val="90000"/>
              </a:lnSpc>
              <a:spcBef>
                <a:spcPts val="1000"/>
              </a:spcBef>
            </a:pPr>
            <a:r>
              <a:rPr lang="en-US" sz="1600" b="1" dirty="0">
                <a:latin typeface="Arial"/>
                <a:cs typeface="Arial"/>
              </a:rPr>
              <a:t>Zero Order Difference for Log Data Time Series:</a:t>
            </a:r>
          </a:p>
          <a:p>
            <a:pPr marL="285750" indent="-285750" defTabSz="914400">
              <a:lnSpc>
                <a:spcPct val="90000"/>
              </a:lnSpc>
              <a:spcBef>
                <a:spcPts val="1000"/>
              </a:spcBef>
              <a:buFont typeface="Arial" panose="020B0604020202020204" pitchFamily="34" charset="0"/>
              <a:buChar char="•"/>
            </a:pPr>
            <a:r>
              <a:rPr lang="en-US" sz="1600" dirty="0">
                <a:latin typeface="Arial"/>
                <a:cs typeface="Arial"/>
              </a:rPr>
              <a:t>(1-B)d factor dominates the stationary components</a:t>
            </a:r>
          </a:p>
          <a:p>
            <a:pPr marL="285750" indent="-285750" defTabSz="914400">
              <a:lnSpc>
                <a:spcPct val="90000"/>
              </a:lnSpc>
              <a:spcBef>
                <a:spcPts val="1000"/>
              </a:spcBef>
              <a:buFont typeface="Arial" panose="020B0604020202020204" pitchFamily="34" charset="0"/>
              <a:buChar char="•"/>
            </a:pPr>
            <a:r>
              <a:rPr lang="en-US" sz="1600" dirty="0">
                <a:latin typeface="Arial"/>
                <a:cs typeface="Arial"/>
              </a:rPr>
              <a:t>ACF shows a large number of positive autocorrelations out to a very high number of lags, suggesting a first difference is required.</a:t>
            </a:r>
          </a:p>
          <a:p>
            <a:endParaRPr lang="en-US" sz="1500" dirty="0">
              <a:solidFill>
                <a:srgbClr val="292929"/>
              </a:solidFill>
              <a:latin typeface="Arial"/>
              <a:cs typeface="Arial"/>
            </a:endParaRPr>
          </a:p>
          <a:p>
            <a:pPr>
              <a:lnSpc>
                <a:spcPct val="90000"/>
              </a:lnSpc>
              <a:spcBef>
                <a:spcPts val="1000"/>
              </a:spcBef>
            </a:pPr>
            <a:r>
              <a:rPr lang="en-US" sz="1600" b="1" dirty="0">
                <a:latin typeface="Arial"/>
                <a:cs typeface="Arial"/>
              </a:rPr>
              <a:t>1st Order Difference for Log Data Time Series:</a:t>
            </a:r>
          </a:p>
          <a:p>
            <a:pPr marL="285750" indent="-285750" defTabSz="914400">
              <a:lnSpc>
                <a:spcPct val="90000"/>
              </a:lnSpc>
              <a:spcBef>
                <a:spcPts val="1000"/>
              </a:spcBef>
              <a:buFont typeface="Arial" panose="020B0604020202020204" pitchFamily="34" charset="0"/>
              <a:buChar char="•"/>
            </a:pPr>
            <a:r>
              <a:rPr lang="en-US" sz="1600" dirty="0">
                <a:latin typeface="Arial"/>
                <a:cs typeface="Arial"/>
              </a:rPr>
              <a:t>Even with the first order of differencing, we observe that there is still slow residual decay in the ACF plots at a seasonal lag period.</a:t>
            </a:r>
          </a:p>
          <a:p>
            <a:endParaRPr lang="en-US" sz="1500" dirty="0">
              <a:solidFill>
                <a:srgbClr val="292929"/>
              </a:solidFill>
              <a:latin typeface="Arial"/>
              <a:cs typeface="Arial"/>
            </a:endParaRPr>
          </a:p>
          <a:p>
            <a:pPr>
              <a:lnSpc>
                <a:spcPct val="90000"/>
              </a:lnSpc>
              <a:spcBef>
                <a:spcPts val="1000"/>
              </a:spcBef>
            </a:pPr>
            <a:r>
              <a:rPr lang="en-US" sz="1600" b="1" dirty="0">
                <a:latin typeface="Arial"/>
                <a:cs typeface="Arial"/>
              </a:rPr>
              <a:t>2nd Order Difference for Log Data transformed by </a:t>
            </a:r>
            <a:r>
              <a:rPr lang="en-US" sz="1600" b="1" dirty="0">
                <a:latin typeface="Arial"/>
                <a:ea typeface="+mn-lt"/>
                <a:cs typeface="+mn-lt"/>
              </a:rPr>
              <a:t>(1-B</a:t>
            </a:r>
            <a:r>
              <a:rPr lang="en-US" sz="1600" b="1" baseline="30000" dirty="0">
                <a:latin typeface="Arial"/>
                <a:ea typeface="+mn-lt"/>
                <a:cs typeface="+mn-lt"/>
              </a:rPr>
              <a:t>52</a:t>
            </a:r>
            <a:r>
              <a:rPr lang="en-US" sz="1600" b="1" dirty="0">
                <a:latin typeface="Arial"/>
                <a:ea typeface="+mn-lt"/>
                <a:cs typeface="+mn-lt"/>
              </a:rPr>
              <a:t>)</a:t>
            </a:r>
            <a:r>
              <a:rPr lang="en-US" sz="1600" b="1" dirty="0">
                <a:latin typeface="Arial"/>
                <a:ea typeface="+mn-lt"/>
                <a:cs typeface="Arial"/>
              </a:rPr>
              <a:t>:</a:t>
            </a:r>
            <a:endParaRPr lang="en-US" dirty="0">
              <a:latin typeface="Arial"/>
              <a:cs typeface="Arial"/>
            </a:endParaRPr>
          </a:p>
          <a:p>
            <a:pPr marL="285750" indent="-285750" defTabSz="914400">
              <a:lnSpc>
                <a:spcPct val="90000"/>
              </a:lnSpc>
              <a:spcBef>
                <a:spcPts val="1000"/>
              </a:spcBef>
              <a:buFont typeface="Arial" panose="020B0604020202020204" pitchFamily="34" charset="0"/>
              <a:buChar char="•"/>
            </a:pPr>
            <a:r>
              <a:rPr lang="en-US" sz="1600" dirty="0">
                <a:latin typeface="Arial"/>
                <a:cs typeface="Arial"/>
              </a:rPr>
              <a:t>Time series exhibits no trend or seasonality in data.</a:t>
            </a:r>
          </a:p>
          <a:p>
            <a:pPr marL="285750" indent="-285750" defTabSz="914400">
              <a:lnSpc>
                <a:spcPct val="90000"/>
              </a:lnSpc>
              <a:spcBef>
                <a:spcPts val="1000"/>
              </a:spcBef>
              <a:buFont typeface="Arial" panose="020B0604020202020204" pitchFamily="34" charset="0"/>
              <a:buChar char="•"/>
            </a:pPr>
            <a:r>
              <a:rPr lang="en-US" sz="1600" dirty="0">
                <a:latin typeface="Arial"/>
                <a:cs typeface="Arial"/>
              </a:rPr>
              <a:t>Final dataset appears stationary </a:t>
            </a:r>
            <a:endParaRPr lang="en-US" sz="1600" dirty="0">
              <a:latin typeface="Arial" panose="020B0604020202020204" pitchFamily="34" charset="0"/>
              <a:cs typeface="Arial" panose="020B0604020202020204" pitchFamily="34" charset="0"/>
            </a:endParaRPr>
          </a:p>
          <a:p>
            <a:pPr marL="285750" indent="-285750" defTabSz="914400">
              <a:lnSpc>
                <a:spcPct val="90000"/>
              </a:lnSpc>
              <a:spcBef>
                <a:spcPts val="1000"/>
              </a:spcBef>
              <a:buFont typeface="Arial" panose="020B0604020202020204" pitchFamily="34" charset="0"/>
              <a:buChar char="•"/>
            </a:pPr>
            <a:r>
              <a:rPr lang="en-US" sz="1600" dirty="0">
                <a:latin typeface="Arial"/>
                <a:cs typeface="Arial"/>
              </a:rPr>
              <a:t>Results from the Dickey Fuller (ADF) unit root test confirmed observation</a:t>
            </a:r>
          </a:p>
        </p:txBody>
      </p:sp>
      <p:pic>
        <p:nvPicPr>
          <p:cNvPr id="4" name="Picture 3">
            <a:extLst>
              <a:ext uri="{FF2B5EF4-FFF2-40B4-BE49-F238E27FC236}">
                <a16:creationId xmlns:a16="http://schemas.microsoft.com/office/drawing/2014/main" id="{2B6CAECC-6CC8-4964-BF5B-54C3E740489E}"/>
              </a:ext>
            </a:extLst>
          </p:cNvPr>
          <p:cNvPicPr>
            <a:picLocks noChangeAspect="1"/>
          </p:cNvPicPr>
          <p:nvPr/>
        </p:nvPicPr>
        <p:blipFill rotWithShape="1">
          <a:blip r:embed="rId2"/>
          <a:srcRect b="719"/>
          <a:stretch/>
        </p:blipFill>
        <p:spPr>
          <a:xfrm>
            <a:off x="360656" y="228379"/>
            <a:ext cx="7648575" cy="879449"/>
          </a:xfrm>
          <a:prstGeom prst="rect">
            <a:avLst/>
          </a:prstGeom>
        </p:spPr>
      </p:pic>
      <p:pic>
        <p:nvPicPr>
          <p:cNvPr id="3" name="Picture 2">
            <a:extLst>
              <a:ext uri="{FF2B5EF4-FFF2-40B4-BE49-F238E27FC236}">
                <a16:creationId xmlns:a16="http://schemas.microsoft.com/office/drawing/2014/main" id="{7B2A5308-5E0E-41B3-81CF-70E8D8E2E5C2}"/>
              </a:ext>
            </a:extLst>
          </p:cNvPr>
          <p:cNvPicPr>
            <a:picLocks noChangeAspect="1"/>
          </p:cNvPicPr>
          <p:nvPr/>
        </p:nvPicPr>
        <p:blipFill>
          <a:blip r:embed="rId3"/>
          <a:stretch>
            <a:fillRect/>
          </a:stretch>
        </p:blipFill>
        <p:spPr>
          <a:xfrm>
            <a:off x="360656" y="1229346"/>
            <a:ext cx="5106333" cy="5214997"/>
          </a:xfrm>
          <a:prstGeom prst="rect">
            <a:avLst/>
          </a:prstGeom>
        </p:spPr>
      </p:pic>
      <p:cxnSp>
        <p:nvCxnSpPr>
          <p:cNvPr id="5" name="Straight Arrow Connector 4">
            <a:extLst>
              <a:ext uri="{FF2B5EF4-FFF2-40B4-BE49-F238E27FC236}">
                <a16:creationId xmlns:a16="http://schemas.microsoft.com/office/drawing/2014/main" id="{B8D7E82A-4BA5-4B54-A344-766DCC7830EB}"/>
              </a:ext>
            </a:extLst>
          </p:cNvPr>
          <p:cNvCxnSpPr>
            <a:cxnSpLocks/>
          </p:cNvCxnSpPr>
          <p:nvPr/>
        </p:nvCxnSpPr>
        <p:spPr>
          <a:xfrm flipH="1">
            <a:off x="5077097" y="3321617"/>
            <a:ext cx="771268" cy="33598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92F7A5-13CF-4CFD-AA74-0DB0F67F9936}"/>
              </a:ext>
            </a:extLst>
          </p:cNvPr>
          <p:cNvCxnSpPr>
            <a:cxnSpLocks/>
          </p:cNvCxnSpPr>
          <p:nvPr/>
        </p:nvCxnSpPr>
        <p:spPr>
          <a:xfrm flipH="1">
            <a:off x="3929367" y="1689463"/>
            <a:ext cx="1912284" cy="609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8D8FF01C-733A-4554-8EAC-A4618B856722}"/>
              </a:ext>
            </a:extLst>
          </p:cNvPr>
          <p:cNvSpPr>
            <a:spLocks noGrp="1"/>
          </p:cNvSpPr>
          <p:nvPr>
            <p:ph type="ftr" sz="quarter" idx="11"/>
          </p:nvPr>
        </p:nvSpPr>
        <p:spPr/>
        <p:txBody>
          <a:bodyPr/>
          <a:lstStyle/>
          <a:p>
            <a:r>
              <a:rPr lang="en-US" dirty="0"/>
              <a:t>For Educational Purposes Only</a:t>
            </a:r>
          </a:p>
        </p:txBody>
      </p:sp>
    </p:spTree>
    <p:extLst>
      <p:ext uri="{BB962C8B-B14F-4D97-AF65-F5344CB8AC3E}">
        <p14:creationId xmlns:p14="http://schemas.microsoft.com/office/powerpoint/2010/main" val="3489109969"/>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341"/>
      </a:dk2>
      <a:lt2>
        <a:srgbClr val="E8E2E7"/>
      </a:lt2>
      <a:accent1>
        <a:srgbClr val="82AB8B"/>
      </a:accent1>
      <a:accent2>
        <a:srgbClr val="74AB97"/>
      </a:accent2>
      <a:accent3>
        <a:srgbClr val="81A8AB"/>
      </a:accent3>
      <a:accent4>
        <a:srgbClr val="7F9EBA"/>
      </a:accent4>
      <a:accent5>
        <a:srgbClr val="969BC6"/>
      </a:accent5>
      <a:accent6>
        <a:srgbClr val="917FBA"/>
      </a:accent6>
      <a:hlink>
        <a:srgbClr val="AE699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1855</Words>
  <Application>Microsoft Office PowerPoint</Application>
  <PresentationFormat>Widescreen</PresentationFormat>
  <Paragraphs>240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Calibri</vt:lpstr>
      <vt:lpstr>Helvetica</vt:lpstr>
      <vt:lpstr>Times New Roman</vt:lpstr>
      <vt:lpstr>Wingdings</vt:lpstr>
      <vt:lpstr>AccentBoxVTI</vt:lpstr>
      <vt:lpstr>Predicting Seasonal Influenza Forecasting with SARIMA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ARIMA – Seasonal Flu</dc:title>
  <dc:creator>Lavonnia Newman</dc:creator>
  <cp:lastModifiedBy>maureen stolberg</cp:lastModifiedBy>
  <cp:revision>34</cp:revision>
  <dcterms:created xsi:type="dcterms:W3CDTF">2020-06-29T01:45:07Z</dcterms:created>
  <dcterms:modified xsi:type="dcterms:W3CDTF">2020-09-26T18:29:36Z</dcterms:modified>
</cp:coreProperties>
</file>