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9"/>
  </p:notesMasterIdLst>
  <p:handoutMasterIdLst>
    <p:handoutMasterId r:id="rId20"/>
  </p:handoutMasterIdLst>
  <p:sldIdLst>
    <p:sldId id="439" r:id="rId2"/>
    <p:sldId id="429" r:id="rId3"/>
    <p:sldId id="441" r:id="rId4"/>
    <p:sldId id="466" r:id="rId5"/>
    <p:sldId id="469" r:id="rId6"/>
    <p:sldId id="468" r:id="rId7"/>
    <p:sldId id="467" r:id="rId8"/>
    <p:sldId id="438" r:id="rId9"/>
    <p:sldId id="433" r:id="rId10"/>
    <p:sldId id="451" r:id="rId11"/>
    <p:sldId id="457" r:id="rId12"/>
    <p:sldId id="458" r:id="rId13"/>
    <p:sldId id="461" r:id="rId14"/>
    <p:sldId id="471" r:id="rId15"/>
    <p:sldId id="464" r:id="rId16"/>
    <p:sldId id="470" r:id="rId17"/>
    <p:sldId id="443"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FC9FF"/>
    <a:srgbClr val="354CA1"/>
    <a:srgbClr val="65D7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184" autoAdjust="0"/>
  </p:normalViewPr>
  <p:slideViewPr>
    <p:cSldViewPr>
      <p:cViewPr varScale="1">
        <p:scale>
          <a:sx n="96" d="100"/>
          <a:sy n="96" d="100"/>
        </p:scale>
        <p:origin x="1026" y="84"/>
      </p:cViewPr>
      <p:guideLst>
        <p:guide orient="horz" pos="2880"/>
        <p:guide pos="2880"/>
      </p:guideLst>
    </p:cSldViewPr>
  </p:slideViewPr>
  <p:outlineViewPr>
    <p:cViewPr>
      <p:scale>
        <a:sx n="33" d="100"/>
        <a:sy n="33" d="100"/>
      </p:scale>
      <p:origin x="0" y="-307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een stolberg" userId="b8bb7bd836993c47" providerId="LiveId" clId="{4751E525-592D-43B9-80D9-809432F1C5A0}"/>
    <pc:docChg chg="modSld">
      <pc:chgData name="maureen stolberg" userId="b8bb7bd836993c47" providerId="LiveId" clId="{4751E525-592D-43B9-80D9-809432F1C5A0}" dt="2020-10-21T12:52:12.720" v="53" actId="1076"/>
      <pc:docMkLst>
        <pc:docMk/>
      </pc:docMkLst>
      <pc:sldChg chg="addSp modSp modAnim">
        <pc:chgData name="maureen stolberg" userId="b8bb7bd836993c47" providerId="LiveId" clId="{4751E525-592D-43B9-80D9-809432F1C5A0}" dt="2020-10-21T12:52:12.720" v="53" actId="1076"/>
        <pc:sldMkLst>
          <pc:docMk/>
          <pc:sldMk cId="2510036692" sldId="433"/>
        </pc:sldMkLst>
        <pc:spChg chg="add mod">
          <ac:chgData name="maureen stolberg" userId="b8bb7bd836993c47" providerId="LiveId" clId="{4751E525-592D-43B9-80D9-809432F1C5A0}" dt="2020-10-21T12:52:12.720" v="53" actId="1076"/>
          <ac:spMkLst>
            <pc:docMk/>
            <pc:sldMk cId="2510036692" sldId="433"/>
            <ac:spMk id="16" creationId="{4969C46B-9999-4CEB-9EA5-66A5519151E5}"/>
          </ac:spMkLst>
        </pc:spChg>
        <pc:spChg chg="mod">
          <ac:chgData name="maureen stolberg" userId="b8bb7bd836993c47" providerId="LiveId" clId="{4751E525-592D-43B9-80D9-809432F1C5A0}" dt="2020-10-21T12:49:11.178" v="34" actId="1076"/>
          <ac:spMkLst>
            <pc:docMk/>
            <pc:sldMk cId="2510036692" sldId="433"/>
            <ac:spMk id="19" creationId="{47B9AA9B-78EC-43EC-BA52-8E69423BF2FF}"/>
          </ac:spMkLst>
        </pc:spChg>
        <pc:picChg chg="add mod">
          <ac:chgData name="maureen stolberg" userId="b8bb7bd836993c47" providerId="LiveId" clId="{4751E525-592D-43B9-80D9-809432F1C5A0}" dt="2020-10-21T12:49:50.638" v="39" actId="1076"/>
          <ac:picMkLst>
            <pc:docMk/>
            <pc:sldMk cId="2510036692" sldId="433"/>
            <ac:picMk id="2" creationId="{D994475C-AA22-42AA-B24F-F9C521E625EE}"/>
          </ac:picMkLst>
        </pc:picChg>
        <pc:picChg chg="add mod">
          <ac:chgData name="maureen stolberg" userId="b8bb7bd836993c47" providerId="LiveId" clId="{4751E525-592D-43B9-80D9-809432F1C5A0}" dt="2020-10-21T12:50:23.726" v="43" actId="14100"/>
          <ac:picMkLst>
            <pc:docMk/>
            <pc:sldMk cId="2510036692" sldId="433"/>
            <ac:picMk id="3" creationId="{7416E1A3-4F60-4C23-8D23-2158830D5AC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296C9-27B3-4ADE-875B-074A6E96759E}" type="doc">
      <dgm:prSet loTypeId="urn:microsoft.com/office/officeart/2005/8/layout/hList7" loCatId="list" qsTypeId="urn:microsoft.com/office/officeart/2005/8/quickstyle/simple1" qsCatId="simple" csTypeId="urn:microsoft.com/office/officeart/2005/8/colors/accent1_2" csCatId="accent1" phldr="1"/>
      <dgm:spPr/>
    </dgm:pt>
    <dgm:pt modelId="{B8A6B325-EA98-49F2-99BD-6DA58AE3A097}">
      <dgm:prSet phldrT="[Text]"/>
      <dgm:spPr>
        <a:solidFill>
          <a:srgbClr val="354CA1"/>
        </a:solidFill>
      </dgm:spPr>
      <dgm:t>
        <a:bodyPr/>
        <a:lstStyle/>
        <a:p>
          <a:r>
            <a:rPr lang="en-US" dirty="0"/>
            <a:t>Drives GDP</a:t>
          </a:r>
        </a:p>
      </dgm:t>
    </dgm:pt>
    <dgm:pt modelId="{15285A37-0BE1-4AED-B3A6-613DA9572015}" type="parTrans" cxnId="{6DF1946E-4788-4584-9D6B-D61E87AFFABB}">
      <dgm:prSet/>
      <dgm:spPr/>
      <dgm:t>
        <a:bodyPr/>
        <a:lstStyle/>
        <a:p>
          <a:endParaRPr lang="en-US"/>
        </a:p>
      </dgm:t>
    </dgm:pt>
    <dgm:pt modelId="{AA353072-EDD5-4ED5-9027-FB2F47AED504}" type="sibTrans" cxnId="{6DF1946E-4788-4584-9D6B-D61E87AFFABB}">
      <dgm:prSet/>
      <dgm:spPr/>
      <dgm:t>
        <a:bodyPr/>
        <a:lstStyle/>
        <a:p>
          <a:endParaRPr lang="en-US"/>
        </a:p>
      </dgm:t>
    </dgm:pt>
    <dgm:pt modelId="{3B6EC21C-5D59-4147-9A29-E53E7C8E8040}">
      <dgm:prSet phldrT="[Text]"/>
      <dgm:spPr>
        <a:solidFill>
          <a:srgbClr val="354CA1"/>
        </a:solidFill>
      </dgm:spPr>
      <dgm:t>
        <a:bodyPr/>
        <a:lstStyle/>
        <a:p>
          <a:r>
            <a:rPr lang="en-US" dirty="0"/>
            <a:t>Determines Economic Health</a:t>
          </a:r>
        </a:p>
      </dgm:t>
    </dgm:pt>
    <dgm:pt modelId="{3354BDF7-EE1B-4448-ACC1-D16490A3F7F8}" type="parTrans" cxnId="{868C0247-C887-489F-88D7-C88347CE71BF}">
      <dgm:prSet/>
      <dgm:spPr/>
      <dgm:t>
        <a:bodyPr/>
        <a:lstStyle/>
        <a:p>
          <a:endParaRPr lang="en-US"/>
        </a:p>
      </dgm:t>
    </dgm:pt>
    <dgm:pt modelId="{802123B8-9A48-4680-AF73-359C5EB38A65}" type="sibTrans" cxnId="{868C0247-C887-489F-88D7-C88347CE71BF}">
      <dgm:prSet/>
      <dgm:spPr/>
      <dgm:t>
        <a:bodyPr/>
        <a:lstStyle/>
        <a:p>
          <a:endParaRPr lang="en-US"/>
        </a:p>
      </dgm:t>
    </dgm:pt>
    <dgm:pt modelId="{26124E15-FDEF-4206-BF6C-9B2F62C75B0E}">
      <dgm:prSet phldrT="[Text]"/>
      <dgm:spPr>
        <a:solidFill>
          <a:srgbClr val="354CA1"/>
        </a:solidFill>
      </dgm:spPr>
      <dgm:t>
        <a:bodyPr/>
        <a:lstStyle/>
        <a:p>
          <a:r>
            <a:rPr lang="en-US" dirty="0"/>
            <a:t>Captures Current Economic Trend</a:t>
          </a:r>
        </a:p>
      </dgm:t>
    </dgm:pt>
    <dgm:pt modelId="{A99BAD6B-ECB3-47F6-A728-8445B0B737A5}" type="parTrans" cxnId="{34D10268-5B0C-4BDF-AFC8-C367926933C5}">
      <dgm:prSet/>
      <dgm:spPr/>
      <dgm:t>
        <a:bodyPr/>
        <a:lstStyle/>
        <a:p>
          <a:endParaRPr lang="en-US"/>
        </a:p>
      </dgm:t>
    </dgm:pt>
    <dgm:pt modelId="{9B6194D7-0057-4CF6-AF18-7253226A896A}" type="sibTrans" cxnId="{34D10268-5B0C-4BDF-AFC8-C367926933C5}">
      <dgm:prSet/>
      <dgm:spPr/>
      <dgm:t>
        <a:bodyPr/>
        <a:lstStyle/>
        <a:p>
          <a:endParaRPr lang="en-US"/>
        </a:p>
      </dgm:t>
    </dgm:pt>
    <dgm:pt modelId="{4015C265-F651-44FC-B4BE-DC6F43360F89}" type="pres">
      <dgm:prSet presAssocID="{3DA296C9-27B3-4ADE-875B-074A6E96759E}" presName="Name0" presStyleCnt="0">
        <dgm:presLayoutVars>
          <dgm:dir/>
          <dgm:resizeHandles val="exact"/>
        </dgm:presLayoutVars>
      </dgm:prSet>
      <dgm:spPr/>
    </dgm:pt>
    <dgm:pt modelId="{0F408E5E-F096-4827-B842-52C90DC437CB}" type="pres">
      <dgm:prSet presAssocID="{3DA296C9-27B3-4ADE-875B-074A6E96759E}" presName="fgShape" presStyleLbl="fgShp" presStyleIdx="0" presStyleCnt="1" custScaleY="168407"/>
      <dgm:spPr/>
    </dgm:pt>
    <dgm:pt modelId="{EB759D6C-CA6A-487E-9BD8-E85A80446942}" type="pres">
      <dgm:prSet presAssocID="{3DA296C9-27B3-4ADE-875B-074A6E96759E}" presName="linComp" presStyleCnt="0"/>
      <dgm:spPr/>
    </dgm:pt>
    <dgm:pt modelId="{37266145-DE9C-4EC8-9A22-CF33F083BCA8}" type="pres">
      <dgm:prSet presAssocID="{B8A6B325-EA98-49F2-99BD-6DA58AE3A097}" presName="compNode" presStyleCnt="0"/>
      <dgm:spPr/>
    </dgm:pt>
    <dgm:pt modelId="{02F61951-0AEA-4DF5-8196-5F1BAC2E7B13}" type="pres">
      <dgm:prSet presAssocID="{B8A6B325-EA98-49F2-99BD-6DA58AE3A097}" presName="bkgdShape" presStyleLbl="node1" presStyleIdx="0" presStyleCnt="3"/>
      <dgm:spPr/>
    </dgm:pt>
    <dgm:pt modelId="{B5273F0A-6C5F-4EB5-891E-6DE78315B9EF}" type="pres">
      <dgm:prSet presAssocID="{B8A6B325-EA98-49F2-99BD-6DA58AE3A097}" presName="nodeTx" presStyleLbl="node1" presStyleIdx="0" presStyleCnt="3">
        <dgm:presLayoutVars>
          <dgm:bulletEnabled val="1"/>
        </dgm:presLayoutVars>
      </dgm:prSet>
      <dgm:spPr/>
    </dgm:pt>
    <dgm:pt modelId="{AB30104F-FEBD-43E0-B69D-06478D74A003}" type="pres">
      <dgm:prSet presAssocID="{B8A6B325-EA98-49F2-99BD-6DA58AE3A097}" presName="invisiNode" presStyleLbl="node1" presStyleIdx="0" presStyleCnt="3"/>
      <dgm:spPr/>
    </dgm:pt>
    <dgm:pt modelId="{81CE592B-F8AB-4CE5-B4C6-CD5D09809CBA}" type="pres">
      <dgm:prSet presAssocID="{B8A6B325-EA98-49F2-99BD-6DA58AE3A097}" presName="imagNode" presStyleLbl="fgImgPlace1" presStyleIdx="0" presStyleCnt="3" custScaleX="131902" custScaleY="13190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42DA6D6-635A-4CFC-9334-11586234E88C}" type="pres">
      <dgm:prSet presAssocID="{AA353072-EDD5-4ED5-9027-FB2F47AED504}" presName="sibTrans" presStyleLbl="sibTrans2D1" presStyleIdx="0" presStyleCnt="0"/>
      <dgm:spPr/>
    </dgm:pt>
    <dgm:pt modelId="{79646607-4771-439B-833B-61ABE34A8B1B}" type="pres">
      <dgm:prSet presAssocID="{3B6EC21C-5D59-4147-9A29-E53E7C8E8040}" presName="compNode" presStyleCnt="0"/>
      <dgm:spPr/>
    </dgm:pt>
    <dgm:pt modelId="{BCE48667-2EDA-42E4-9260-AB206EB99A38}" type="pres">
      <dgm:prSet presAssocID="{3B6EC21C-5D59-4147-9A29-E53E7C8E8040}" presName="bkgdShape" presStyleLbl="node1" presStyleIdx="1" presStyleCnt="3" custLinFactNeighborY="65"/>
      <dgm:spPr/>
    </dgm:pt>
    <dgm:pt modelId="{B0A36232-D6DA-40DF-90CD-7500E7AEEB1A}" type="pres">
      <dgm:prSet presAssocID="{3B6EC21C-5D59-4147-9A29-E53E7C8E8040}" presName="nodeTx" presStyleLbl="node1" presStyleIdx="1" presStyleCnt="3">
        <dgm:presLayoutVars>
          <dgm:bulletEnabled val="1"/>
        </dgm:presLayoutVars>
      </dgm:prSet>
      <dgm:spPr/>
    </dgm:pt>
    <dgm:pt modelId="{316DB8B3-1F45-4545-850E-346EC813B104}" type="pres">
      <dgm:prSet presAssocID="{3B6EC21C-5D59-4147-9A29-E53E7C8E8040}" presName="invisiNode" presStyleLbl="node1" presStyleIdx="1" presStyleCnt="3"/>
      <dgm:spPr/>
    </dgm:pt>
    <dgm:pt modelId="{FFA809A9-90A2-47DC-BD7E-C192FA266D26}" type="pres">
      <dgm:prSet presAssocID="{3B6EC21C-5D59-4147-9A29-E53E7C8E8040}" presName="imagNode" presStyleLbl="fgImgPlace1" presStyleIdx="1" presStyleCnt="3" custScaleX="131902" custScaleY="131902"/>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pt>
    <dgm:pt modelId="{9BAC4774-1559-472A-8FE9-5B9124E6ACB2}" type="pres">
      <dgm:prSet presAssocID="{802123B8-9A48-4680-AF73-359C5EB38A65}" presName="sibTrans" presStyleLbl="sibTrans2D1" presStyleIdx="0" presStyleCnt="0"/>
      <dgm:spPr/>
    </dgm:pt>
    <dgm:pt modelId="{2146D2C3-3653-42D6-86DE-06859C0C8E09}" type="pres">
      <dgm:prSet presAssocID="{26124E15-FDEF-4206-BF6C-9B2F62C75B0E}" presName="compNode" presStyleCnt="0"/>
      <dgm:spPr/>
    </dgm:pt>
    <dgm:pt modelId="{969F0655-0834-40CA-8733-3D072FB550EB}" type="pres">
      <dgm:prSet presAssocID="{26124E15-FDEF-4206-BF6C-9B2F62C75B0E}" presName="bkgdShape" presStyleLbl="node1" presStyleIdx="2" presStyleCnt="3"/>
      <dgm:spPr/>
    </dgm:pt>
    <dgm:pt modelId="{78694FC2-3630-4A39-9A9F-DE02D2CE9EBA}" type="pres">
      <dgm:prSet presAssocID="{26124E15-FDEF-4206-BF6C-9B2F62C75B0E}" presName="nodeTx" presStyleLbl="node1" presStyleIdx="2" presStyleCnt="3">
        <dgm:presLayoutVars>
          <dgm:bulletEnabled val="1"/>
        </dgm:presLayoutVars>
      </dgm:prSet>
      <dgm:spPr/>
    </dgm:pt>
    <dgm:pt modelId="{2704B057-49B0-4BFC-BC80-DA10842C806A}" type="pres">
      <dgm:prSet presAssocID="{26124E15-FDEF-4206-BF6C-9B2F62C75B0E}" presName="invisiNode" presStyleLbl="node1" presStyleIdx="2" presStyleCnt="3"/>
      <dgm:spPr/>
    </dgm:pt>
    <dgm:pt modelId="{55E61FFA-69C4-44C6-90AC-BC5A8BC8F868}" type="pres">
      <dgm:prSet presAssocID="{26124E15-FDEF-4206-BF6C-9B2F62C75B0E}" presName="imagNode" presStyleLbl="fgImgPlace1" presStyleIdx="2" presStyleCnt="3" custScaleX="131902" custScaleY="13190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Lst>
  <dgm:cxnLst>
    <dgm:cxn modelId="{AE7CE514-4E9B-4359-B073-29A3C652FD4B}" type="presOf" srcId="{AA353072-EDD5-4ED5-9027-FB2F47AED504}" destId="{942DA6D6-635A-4CFC-9334-11586234E88C}" srcOrd="0" destOrd="0" presId="urn:microsoft.com/office/officeart/2005/8/layout/hList7"/>
    <dgm:cxn modelId="{79BC9015-1950-416D-993B-1E70AF4FEC8E}" type="presOf" srcId="{802123B8-9A48-4680-AF73-359C5EB38A65}" destId="{9BAC4774-1559-472A-8FE9-5B9124E6ACB2}" srcOrd="0" destOrd="0" presId="urn:microsoft.com/office/officeart/2005/8/layout/hList7"/>
    <dgm:cxn modelId="{89F7A82C-07C3-41B1-856A-DA14BEB628EA}" type="presOf" srcId="{3B6EC21C-5D59-4147-9A29-E53E7C8E8040}" destId="{B0A36232-D6DA-40DF-90CD-7500E7AEEB1A}" srcOrd="1" destOrd="0" presId="urn:microsoft.com/office/officeart/2005/8/layout/hList7"/>
    <dgm:cxn modelId="{868C0247-C887-489F-88D7-C88347CE71BF}" srcId="{3DA296C9-27B3-4ADE-875B-074A6E96759E}" destId="{3B6EC21C-5D59-4147-9A29-E53E7C8E8040}" srcOrd="1" destOrd="0" parTransId="{3354BDF7-EE1B-4448-ACC1-D16490A3F7F8}" sibTransId="{802123B8-9A48-4680-AF73-359C5EB38A65}"/>
    <dgm:cxn modelId="{34D10268-5B0C-4BDF-AFC8-C367926933C5}" srcId="{3DA296C9-27B3-4ADE-875B-074A6E96759E}" destId="{26124E15-FDEF-4206-BF6C-9B2F62C75B0E}" srcOrd="2" destOrd="0" parTransId="{A99BAD6B-ECB3-47F6-A728-8445B0B737A5}" sibTransId="{9B6194D7-0057-4CF6-AF18-7253226A896A}"/>
    <dgm:cxn modelId="{6DF1946E-4788-4584-9D6B-D61E87AFFABB}" srcId="{3DA296C9-27B3-4ADE-875B-074A6E96759E}" destId="{B8A6B325-EA98-49F2-99BD-6DA58AE3A097}" srcOrd="0" destOrd="0" parTransId="{15285A37-0BE1-4AED-B3A6-613DA9572015}" sibTransId="{AA353072-EDD5-4ED5-9027-FB2F47AED504}"/>
    <dgm:cxn modelId="{BACB8275-2195-4DFC-BDCC-820EB10B04B4}" type="presOf" srcId="{26124E15-FDEF-4206-BF6C-9B2F62C75B0E}" destId="{969F0655-0834-40CA-8733-3D072FB550EB}" srcOrd="0" destOrd="0" presId="urn:microsoft.com/office/officeart/2005/8/layout/hList7"/>
    <dgm:cxn modelId="{33ADD596-3314-465B-A14F-C0A4F4831363}" type="presOf" srcId="{B8A6B325-EA98-49F2-99BD-6DA58AE3A097}" destId="{02F61951-0AEA-4DF5-8196-5F1BAC2E7B13}" srcOrd="0" destOrd="0" presId="urn:microsoft.com/office/officeart/2005/8/layout/hList7"/>
    <dgm:cxn modelId="{286A49A9-CB4C-4F17-AD4B-634FF5A6C25C}" type="presOf" srcId="{3DA296C9-27B3-4ADE-875B-074A6E96759E}" destId="{4015C265-F651-44FC-B4BE-DC6F43360F89}" srcOrd="0" destOrd="0" presId="urn:microsoft.com/office/officeart/2005/8/layout/hList7"/>
    <dgm:cxn modelId="{807C8BB1-9BE2-4571-A8C1-57B83C26CBB5}" type="presOf" srcId="{3B6EC21C-5D59-4147-9A29-E53E7C8E8040}" destId="{BCE48667-2EDA-42E4-9260-AB206EB99A38}" srcOrd="0" destOrd="0" presId="urn:microsoft.com/office/officeart/2005/8/layout/hList7"/>
    <dgm:cxn modelId="{FD642EC7-4B1C-4FB3-A4C0-0285E77D6E28}" type="presOf" srcId="{B8A6B325-EA98-49F2-99BD-6DA58AE3A097}" destId="{B5273F0A-6C5F-4EB5-891E-6DE78315B9EF}" srcOrd="1" destOrd="0" presId="urn:microsoft.com/office/officeart/2005/8/layout/hList7"/>
    <dgm:cxn modelId="{2997C4E5-8D33-4918-AD16-66A2D2F5F84C}" type="presOf" srcId="{26124E15-FDEF-4206-BF6C-9B2F62C75B0E}" destId="{78694FC2-3630-4A39-9A9F-DE02D2CE9EBA}" srcOrd="1" destOrd="0" presId="urn:microsoft.com/office/officeart/2005/8/layout/hList7"/>
    <dgm:cxn modelId="{7E0E0C2F-2833-41FD-A120-AA5E53A627FA}" type="presParOf" srcId="{4015C265-F651-44FC-B4BE-DC6F43360F89}" destId="{0F408E5E-F096-4827-B842-52C90DC437CB}" srcOrd="0" destOrd="0" presId="urn:microsoft.com/office/officeart/2005/8/layout/hList7"/>
    <dgm:cxn modelId="{F049DF39-A1D3-494E-AB72-AAE4F85BBE1B}" type="presParOf" srcId="{4015C265-F651-44FC-B4BE-DC6F43360F89}" destId="{EB759D6C-CA6A-487E-9BD8-E85A80446942}" srcOrd="1" destOrd="0" presId="urn:microsoft.com/office/officeart/2005/8/layout/hList7"/>
    <dgm:cxn modelId="{AA5C7939-C0D6-48B4-B24F-8F86F5D56386}" type="presParOf" srcId="{EB759D6C-CA6A-487E-9BD8-E85A80446942}" destId="{37266145-DE9C-4EC8-9A22-CF33F083BCA8}" srcOrd="0" destOrd="0" presId="urn:microsoft.com/office/officeart/2005/8/layout/hList7"/>
    <dgm:cxn modelId="{A5392603-2F2B-4A51-BC2D-F6CF1C5BDD6D}" type="presParOf" srcId="{37266145-DE9C-4EC8-9A22-CF33F083BCA8}" destId="{02F61951-0AEA-4DF5-8196-5F1BAC2E7B13}" srcOrd="0" destOrd="0" presId="urn:microsoft.com/office/officeart/2005/8/layout/hList7"/>
    <dgm:cxn modelId="{F915CCD4-6C87-48BD-90D0-692E5165A56B}" type="presParOf" srcId="{37266145-DE9C-4EC8-9A22-CF33F083BCA8}" destId="{B5273F0A-6C5F-4EB5-891E-6DE78315B9EF}" srcOrd="1" destOrd="0" presId="urn:microsoft.com/office/officeart/2005/8/layout/hList7"/>
    <dgm:cxn modelId="{774732A5-3233-49E4-B0D9-0A37C86991F3}" type="presParOf" srcId="{37266145-DE9C-4EC8-9A22-CF33F083BCA8}" destId="{AB30104F-FEBD-43E0-B69D-06478D74A003}" srcOrd="2" destOrd="0" presId="urn:microsoft.com/office/officeart/2005/8/layout/hList7"/>
    <dgm:cxn modelId="{8225541B-C50A-45CF-9E50-4989068C687D}" type="presParOf" srcId="{37266145-DE9C-4EC8-9A22-CF33F083BCA8}" destId="{81CE592B-F8AB-4CE5-B4C6-CD5D09809CBA}" srcOrd="3" destOrd="0" presId="urn:microsoft.com/office/officeart/2005/8/layout/hList7"/>
    <dgm:cxn modelId="{8B7165F3-C486-433C-B85F-6AC67429626E}" type="presParOf" srcId="{EB759D6C-CA6A-487E-9BD8-E85A80446942}" destId="{942DA6D6-635A-4CFC-9334-11586234E88C}" srcOrd="1" destOrd="0" presId="urn:microsoft.com/office/officeart/2005/8/layout/hList7"/>
    <dgm:cxn modelId="{A00373E8-1B1D-4243-856A-6853EF60AEB2}" type="presParOf" srcId="{EB759D6C-CA6A-487E-9BD8-E85A80446942}" destId="{79646607-4771-439B-833B-61ABE34A8B1B}" srcOrd="2" destOrd="0" presId="urn:microsoft.com/office/officeart/2005/8/layout/hList7"/>
    <dgm:cxn modelId="{2B62D0EA-B66E-4630-9F55-80935EED3718}" type="presParOf" srcId="{79646607-4771-439B-833B-61ABE34A8B1B}" destId="{BCE48667-2EDA-42E4-9260-AB206EB99A38}" srcOrd="0" destOrd="0" presId="urn:microsoft.com/office/officeart/2005/8/layout/hList7"/>
    <dgm:cxn modelId="{96EC8F99-1343-45B7-91A2-536DB6046EED}" type="presParOf" srcId="{79646607-4771-439B-833B-61ABE34A8B1B}" destId="{B0A36232-D6DA-40DF-90CD-7500E7AEEB1A}" srcOrd="1" destOrd="0" presId="urn:microsoft.com/office/officeart/2005/8/layout/hList7"/>
    <dgm:cxn modelId="{F503E2CC-E358-4E58-B94A-D3433C480075}" type="presParOf" srcId="{79646607-4771-439B-833B-61ABE34A8B1B}" destId="{316DB8B3-1F45-4545-850E-346EC813B104}" srcOrd="2" destOrd="0" presId="urn:microsoft.com/office/officeart/2005/8/layout/hList7"/>
    <dgm:cxn modelId="{A819355F-4B38-46DD-A0F4-9AB89DDDFE61}" type="presParOf" srcId="{79646607-4771-439B-833B-61ABE34A8B1B}" destId="{FFA809A9-90A2-47DC-BD7E-C192FA266D26}" srcOrd="3" destOrd="0" presId="urn:microsoft.com/office/officeart/2005/8/layout/hList7"/>
    <dgm:cxn modelId="{1E989AF8-1751-41A2-B296-CE2CB8BC14EF}" type="presParOf" srcId="{EB759D6C-CA6A-487E-9BD8-E85A80446942}" destId="{9BAC4774-1559-472A-8FE9-5B9124E6ACB2}" srcOrd="3" destOrd="0" presId="urn:microsoft.com/office/officeart/2005/8/layout/hList7"/>
    <dgm:cxn modelId="{7139A8E9-F70E-41CE-824A-4D053260800F}" type="presParOf" srcId="{EB759D6C-CA6A-487E-9BD8-E85A80446942}" destId="{2146D2C3-3653-42D6-86DE-06859C0C8E09}" srcOrd="4" destOrd="0" presId="urn:microsoft.com/office/officeart/2005/8/layout/hList7"/>
    <dgm:cxn modelId="{D1EDB0F4-4327-42A8-851D-FD4877074B46}" type="presParOf" srcId="{2146D2C3-3653-42D6-86DE-06859C0C8E09}" destId="{969F0655-0834-40CA-8733-3D072FB550EB}" srcOrd="0" destOrd="0" presId="urn:microsoft.com/office/officeart/2005/8/layout/hList7"/>
    <dgm:cxn modelId="{F43888A3-E819-4526-AF75-5BF35783B61D}" type="presParOf" srcId="{2146D2C3-3653-42D6-86DE-06859C0C8E09}" destId="{78694FC2-3630-4A39-9A9F-DE02D2CE9EBA}" srcOrd="1" destOrd="0" presId="urn:microsoft.com/office/officeart/2005/8/layout/hList7"/>
    <dgm:cxn modelId="{31741527-FC7C-4399-907C-50A9EA959DA6}" type="presParOf" srcId="{2146D2C3-3653-42D6-86DE-06859C0C8E09}" destId="{2704B057-49B0-4BFC-BC80-DA10842C806A}" srcOrd="2" destOrd="0" presId="urn:microsoft.com/office/officeart/2005/8/layout/hList7"/>
    <dgm:cxn modelId="{A592856B-64E5-46C8-AF6B-C7A35D5A8838}" type="presParOf" srcId="{2146D2C3-3653-42D6-86DE-06859C0C8E09}" destId="{55E61FFA-69C4-44C6-90AC-BC5A8BC8F86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61951-0AEA-4DF5-8196-5F1BAC2E7B13}">
      <dsp:nvSpPr>
        <dsp:cNvPr id="0" name=""/>
        <dsp:cNvSpPr/>
      </dsp:nvSpPr>
      <dsp:spPr>
        <a:xfrm>
          <a:off x="1642" y="-1295"/>
          <a:ext cx="2555527" cy="1984344"/>
        </a:xfrm>
        <a:prstGeom prst="roundRect">
          <a:avLst>
            <a:gd name="adj" fmla="val 10000"/>
          </a:avLst>
        </a:prstGeom>
        <a:solidFill>
          <a:srgbClr val="354C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Drives GDP</a:t>
          </a:r>
        </a:p>
      </dsp:txBody>
      <dsp:txXfrm>
        <a:off x="1642" y="792442"/>
        <a:ext cx="2555527" cy="793737"/>
      </dsp:txXfrm>
    </dsp:sp>
    <dsp:sp modelId="{81CE592B-F8AB-4CE5-B4C6-CD5D09809CBA}">
      <dsp:nvSpPr>
        <dsp:cNvPr id="0" name=""/>
        <dsp:cNvSpPr/>
      </dsp:nvSpPr>
      <dsp:spPr>
        <a:xfrm>
          <a:off x="843611" y="12363"/>
          <a:ext cx="871590" cy="87159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48667-2EDA-42E4-9260-AB206EB99A38}">
      <dsp:nvSpPr>
        <dsp:cNvPr id="0" name=""/>
        <dsp:cNvSpPr/>
      </dsp:nvSpPr>
      <dsp:spPr>
        <a:xfrm>
          <a:off x="2633836" y="-5"/>
          <a:ext cx="2555527" cy="1984344"/>
        </a:xfrm>
        <a:prstGeom prst="roundRect">
          <a:avLst>
            <a:gd name="adj" fmla="val 10000"/>
          </a:avLst>
        </a:prstGeom>
        <a:solidFill>
          <a:srgbClr val="354C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Determines Economic Health</a:t>
          </a:r>
        </a:p>
      </dsp:txBody>
      <dsp:txXfrm>
        <a:off x="2633836" y="793732"/>
        <a:ext cx="2555527" cy="793737"/>
      </dsp:txXfrm>
    </dsp:sp>
    <dsp:sp modelId="{FFA809A9-90A2-47DC-BD7E-C192FA266D26}">
      <dsp:nvSpPr>
        <dsp:cNvPr id="0" name=""/>
        <dsp:cNvSpPr/>
      </dsp:nvSpPr>
      <dsp:spPr>
        <a:xfrm>
          <a:off x="3475804" y="12363"/>
          <a:ext cx="871590" cy="87159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9F0655-0834-40CA-8733-3D072FB550EB}">
      <dsp:nvSpPr>
        <dsp:cNvPr id="0" name=""/>
        <dsp:cNvSpPr/>
      </dsp:nvSpPr>
      <dsp:spPr>
        <a:xfrm>
          <a:off x="5266029" y="-1295"/>
          <a:ext cx="2555527" cy="1984344"/>
        </a:xfrm>
        <a:prstGeom prst="roundRect">
          <a:avLst>
            <a:gd name="adj" fmla="val 10000"/>
          </a:avLst>
        </a:prstGeom>
        <a:solidFill>
          <a:srgbClr val="354C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Captures Current Economic Trend</a:t>
          </a:r>
        </a:p>
      </dsp:txBody>
      <dsp:txXfrm>
        <a:off x="5266029" y="792442"/>
        <a:ext cx="2555527" cy="793737"/>
      </dsp:txXfrm>
    </dsp:sp>
    <dsp:sp modelId="{55E61FFA-69C4-44C6-90AC-BC5A8BC8F868}">
      <dsp:nvSpPr>
        <dsp:cNvPr id="0" name=""/>
        <dsp:cNvSpPr/>
      </dsp:nvSpPr>
      <dsp:spPr>
        <a:xfrm>
          <a:off x="6107998" y="12363"/>
          <a:ext cx="871590" cy="87159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408E5E-F096-4827-B842-52C90DC437CB}">
      <dsp:nvSpPr>
        <dsp:cNvPr id="0" name=""/>
        <dsp:cNvSpPr/>
      </dsp:nvSpPr>
      <dsp:spPr>
        <a:xfrm>
          <a:off x="312927" y="1484372"/>
          <a:ext cx="7197344" cy="501266"/>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834396-1223-4117-8B50-40FDCD2E85B0}"/>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MSDS 6373:  Time Series Analysis</a:t>
            </a:r>
          </a:p>
        </p:txBody>
      </p:sp>
      <p:sp>
        <p:nvSpPr>
          <p:cNvPr id="3" name="Date Placeholder 2">
            <a:extLst>
              <a:ext uri="{FF2B5EF4-FFF2-40B4-BE49-F238E27FC236}">
                <a16:creationId xmlns:a16="http://schemas.microsoft.com/office/drawing/2014/main" id="{CD86804F-ED9A-4778-97BE-45F09C78CE9E}"/>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62B5890-F391-4F4B-A112-F2A8831CE683}" type="datetimeFigureOut">
              <a:rPr lang="en-US" smtClean="0"/>
              <a:t>10/21/2020</a:t>
            </a:fld>
            <a:endParaRPr lang="en-US" dirty="0"/>
          </a:p>
        </p:txBody>
      </p:sp>
      <p:sp>
        <p:nvSpPr>
          <p:cNvPr id="4" name="Footer Placeholder 3">
            <a:extLst>
              <a:ext uri="{FF2B5EF4-FFF2-40B4-BE49-F238E27FC236}">
                <a16:creationId xmlns:a16="http://schemas.microsoft.com/office/drawing/2014/main" id="{499446CA-B383-411F-B07B-E6F1B389632F}"/>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dirty="0"/>
              <a:t>Unit 1: Time Series Introduction</a:t>
            </a:r>
          </a:p>
        </p:txBody>
      </p:sp>
      <p:sp>
        <p:nvSpPr>
          <p:cNvPr id="5" name="Slide Number Placeholder 4">
            <a:extLst>
              <a:ext uri="{FF2B5EF4-FFF2-40B4-BE49-F238E27FC236}">
                <a16:creationId xmlns:a16="http://schemas.microsoft.com/office/drawing/2014/main" id="{2D81B94F-24F4-4C34-939B-C53112BED260}"/>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C3E63CD2-1002-4A9D-BF92-6D6FEDC89C70}" type="slidenum">
              <a:rPr lang="en-US" smtClean="0"/>
              <a:t>‹#›</a:t>
            </a:fld>
            <a:endParaRPr lang="en-US" dirty="0"/>
          </a:p>
        </p:txBody>
      </p:sp>
    </p:spTree>
    <p:extLst>
      <p:ext uri="{BB962C8B-B14F-4D97-AF65-F5344CB8AC3E}">
        <p14:creationId xmlns:p14="http://schemas.microsoft.com/office/powerpoint/2010/main" val="380567941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MSDS 6373:  Time Series Analysis</a:t>
            </a: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C4394E8-54F0-4A32-8D37-979E1ECE706A}" type="datetimeFigureOut">
              <a:rPr lang="en-US" smtClean="0"/>
              <a:t>10/21/2020</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dirty="0"/>
              <a:t>Unit 1: Time Series Introduction</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4A262C9-39B3-4ACD-AE4B-7C573725128C}" type="slidenum">
              <a:rPr lang="en-US" smtClean="0"/>
              <a:t>‹#›</a:t>
            </a:fld>
            <a:endParaRPr lang="en-US" dirty="0"/>
          </a:p>
        </p:txBody>
      </p:sp>
    </p:spTree>
    <p:extLst>
      <p:ext uri="{BB962C8B-B14F-4D97-AF65-F5344CB8AC3E}">
        <p14:creationId xmlns:p14="http://schemas.microsoft.com/office/powerpoint/2010/main" val="225975578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2A22-E09C-4E1B-9574-8F505F283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88621D-4BFF-4505-8CCD-7F4ED6463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2E782-060A-4C37-8DE5-71815076F585}"/>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651904A9-0161-468D-BB8B-94C1578CD9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4E9943-E608-4C07-9174-71BE173BD81C}"/>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783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C9BA-9AF4-4DD8-B46D-CB62A8C880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BB95C9-300F-4D73-B707-A5E60B0A3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52C35-514C-4F92-9336-FC17E5130E28}"/>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503EA2F4-B392-41F6-82EA-C5EC72C91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8973E8-82F6-4CBB-B353-ACF8ACA94B1F}"/>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0868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9A70C-8EEA-4A54-A2E6-7AA8F43E9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64C1B-15D9-489C-AD94-26ACC0948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B6614-51B7-433D-BC16-85DE904B215E}"/>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66F79A77-CD2F-4A23-832E-F5354BF98D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9AB70E-81D1-47F1-AC14-0C036CE2F8B0}"/>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08770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22013" y="347980"/>
            <a:ext cx="10147975" cy="430887"/>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8874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16E4-6CD4-48E3-88DE-530C16FC1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9785A-40C3-4812-94A0-BFFFAB9C6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B8C68-97D9-4762-A530-15D0DDE3DF08}"/>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C01EFC6C-9DFA-4B7C-ABE2-0C5D838CF0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36D59A-D150-4856-8C4A-ACC43D2BAE2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746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1610-BA3A-41C3-A2CB-6EB6A09D4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A5B51-8882-439B-AE59-5176838DA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8F863-3022-4011-9C08-BE9A1E08509C}"/>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704C526E-4C81-4EDB-B864-AD5B524B8D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52A06-47C4-4DA0-ADBD-9E650D310B7F}"/>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0126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B00-67C9-4E04-96DF-28B996A1E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7AA18-794C-422D-8FC1-0E4721813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E520CC-B636-4ABC-BB19-2F63961C71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D97D0-D851-4F49-90BC-CD958E08EFE7}"/>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6" name="Footer Placeholder 5">
            <a:extLst>
              <a:ext uri="{FF2B5EF4-FFF2-40B4-BE49-F238E27FC236}">
                <a16:creationId xmlns:a16="http://schemas.microsoft.com/office/drawing/2014/main" id="{F50807E1-347F-4A87-A72A-897781C795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825277-B24C-4427-B2CC-8AC71A0E394D}"/>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8992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B25E-03D8-4948-BAB2-1CBD5C0704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8E8B9-4A71-4F45-9609-D029E7720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F6062-29C4-40A7-B00E-45D37D95FC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66535-891C-4CBC-841E-B84193233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0E469-5BC2-4C93-B6A0-19EDACC674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15CC5F-5B9A-47B7-A6D2-ECB71ADA4B16}"/>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8" name="Footer Placeholder 7">
            <a:extLst>
              <a:ext uri="{FF2B5EF4-FFF2-40B4-BE49-F238E27FC236}">
                <a16:creationId xmlns:a16="http://schemas.microsoft.com/office/drawing/2014/main" id="{1B807787-5644-4179-94B0-6C167ADB98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DDB425F-E95F-4AD9-8C6D-64D42E6FBF8F}"/>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10058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50BF-B90D-4D2B-A015-D239BA0E78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04982-3E05-45F5-B60B-A1956911FF6E}"/>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4" name="Footer Placeholder 3">
            <a:extLst>
              <a:ext uri="{FF2B5EF4-FFF2-40B4-BE49-F238E27FC236}">
                <a16:creationId xmlns:a16="http://schemas.microsoft.com/office/drawing/2014/main" id="{FCF06797-E0C1-4774-95D5-75E1572E04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7A000C-9839-4C3A-9036-AD09847A2A7A}"/>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1184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9EFDE-9BA4-4F52-9C23-443040B762F4}"/>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3" name="Footer Placeholder 2">
            <a:extLst>
              <a:ext uri="{FF2B5EF4-FFF2-40B4-BE49-F238E27FC236}">
                <a16:creationId xmlns:a16="http://schemas.microsoft.com/office/drawing/2014/main" id="{E6644911-2E24-4E23-AFAE-24882ECB999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B979D0-AFF9-4AFE-968B-D2829558ADF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3639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6ED7-A69E-406B-9324-4587A1EFE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6FCDA7-D732-4274-83C5-CF50A6BFE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C01B0-7630-4E2D-87F8-86DD96E48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A6988-ECFD-4D7B-BA89-82022D379034}"/>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6" name="Footer Placeholder 5">
            <a:extLst>
              <a:ext uri="{FF2B5EF4-FFF2-40B4-BE49-F238E27FC236}">
                <a16:creationId xmlns:a16="http://schemas.microsoft.com/office/drawing/2014/main" id="{669E9630-59B8-4CD8-ACFC-11052B54A0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F6F040-D325-4809-9A90-0151FD80FA21}"/>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8975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4002-FC98-4B20-843F-68D052172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EBC4B-81CB-4E26-80FB-44EDFC895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8BC8882-2D28-4339-9DC4-5887D644D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689CF-8679-4135-AD7B-F23FF6C72D5D}"/>
              </a:ext>
            </a:extLst>
          </p:cNvPr>
          <p:cNvSpPr>
            <a:spLocks noGrp="1"/>
          </p:cNvSpPr>
          <p:nvPr>
            <p:ph type="dt" sz="half" idx="10"/>
          </p:nvPr>
        </p:nvSpPr>
        <p:spPr/>
        <p:txBody>
          <a:bodyPr/>
          <a:lstStyle/>
          <a:p>
            <a:fld id="{1D8BD707-D9CF-40AE-B4C6-C98DA3205C09}" type="datetimeFigureOut">
              <a:rPr lang="en-US" smtClean="0"/>
              <a:t>10/21/2020</a:t>
            </a:fld>
            <a:endParaRPr lang="en-US" dirty="0"/>
          </a:p>
        </p:txBody>
      </p:sp>
      <p:sp>
        <p:nvSpPr>
          <p:cNvPr id="6" name="Footer Placeholder 5">
            <a:extLst>
              <a:ext uri="{FF2B5EF4-FFF2-40B4-BE49-F238E27FC236}">
                <a16:creationId xmlns:a16="http://schemas.microsoft.com/office/drawing/2014/main" id="{F811F569-99DC-42D0-8BA2-0D38E9658B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C30B61-ACD5-4AC0-B3E5-B1DDE1872B2C}"/>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0484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00B43-BA72-4E9C-BC08-9B492EE24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3E5630-2187-4850-B575-D9E678272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E6B58-67FA-4B47-BAF9-21A2D32DF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10/21/2020</a:t>
            </a:fld>
            <a:endParaRPr lang="en-US" dirty="0"/>
          </a:p>
        </p:txBody>
      </p:sp>
      <p:sp>
        <p:nvSpPr>
          <p:cNvPr id="5" name="Footer Placeholder 4">
            <a:extLst>
              <a:ext uri="{FF2B5EF4-FFF2-40B4-BE49-F238E27FC236}">
                <a16:creationId xmlns:a16="http://schemas.microsoft.com/office/drawing/2014/main" id="{8B54A6A4-1114-494E-80FA-E6C7FFE83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E86534-5C0A-4AA7-8E17-8C8464283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8065071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975B81-981D-432F-B65D-3AC3AD5684C3}"/>
              </a:ext>
            </a:extLst>
          </p:cNvPr>
          <p:cNvSpPr>
            <a:spLocks noGrp="1"/>
          </p:cNvSpPr>
          <p:nvPr>
            <p:ph type="subTitle" idx="4"/>
          </p:nvPr>
        </p:nvSpPr>
        <p:spPr>
          <a:xfrm>
            <a:off x="433667" y="832166"/>
            <a:ext cx="10736321" cy="1347035"/>
          </a:xfrm>
        </p:spPr>
        <p:txBody>
          <a:bodyPr/>
          <a:lstStyle/>
          <a:p>
            <a:pPr marL="0" indent="0" algn="ctr">
              <a:buNone/>
            </a:pPr>
            <a:r>
              <a:rPr lang="en-US" sz="3800" b="1" i="1" dirty="0">
                <a:solidFill>
                  <a:srgbClr val="354CA1"/>
                </a:solidFill>
              </a:rPr>
              <a:t>Economic Forecasting Analysis</a:t>
            </a:r>
          </a:p>
          <a:p>
            <a:pPr marL="0" indent="0" algn="ctr">
              <a:buNone/>
            </a:pPr>
            <a:r>
              <a:rPr lang="en-US" sz="4800" b="1" i="1" cap="all" dirty="0">
                <a:solidFill>
                  <a:srgbClr val="354CA1"/>
                </a:solidFill>
              </a:rPr>
              <a:t>Predicting U.S. Consumption</a:t>
            </a:r>
          </a:p>
        </p:txBody>
      </p:sp>
      <p:pic>
        <p:nvPicPr>
          <p:cNvPr id="5" name="Picture 4">
            <a:extLst>
              <a:ext uri="{FF2B5EF4-FFF2-40B4-BE49-F238E27FC236}">
                <a16:creationId xmlns:a16="http://schemas.microsoft.com/office/drawing/2014/main" id="{E8266072-CC70-414A-B8A0-F0DB253848A3}"/>
              </a:ext>
            </a:extLst>
          </p:cNvPr>
          <p:cNvPicPr>
            <a:picLocks noChangeAspect="1"/>
          </p:cNvPicPr>
          <p:nvPr/>
        </p:nvPicPr>
        <p:blipFill>
          <a:blip r:embed="rId2">
            <a:alphaModFix amt="35000"/>
          </a:blip>
          <a:stretch>
            <a:fillRect/>
          </a:stretch>
        </p:blipFill>
        <p:spPr>
          <a:xfrm>
            <a:off x="0" y="3054450"/>
            <a:ext cx="12190630" cy="3810000"/>
          </a:xfrm>
          <a:prstGeom prst="rect">
            <a:avLst/>
          </a:prstGeom>
        </p:spPr>
      </p:pic>
      <p:sp>
        <p:nvSpPr>
          <p:cNvPr id="2" name="Title 1">
            <a:extLst>
              <a:ext uri="{FF2B5EF4-FFF2-40B4-BE49-F238E27FC236}">
                <a16:creationId xmlns:a16="http://schemas.microsoft.com/office/drawing/2014/main" id="{78378071-9836-4D9D-9F8C-136741983AEB}"/>
              </a:ext>
            </a:extLst>
          </p:cNvPr>
          <p:cNvSpPr>
            <a:spLocks noGrp="1"/>
          </p:cNvSpPr>
          <p:nvPr>
            <p:ph type="ctrTitle"/>
          </p:nvPr>
        </p:nvSpPr>
        <p:spPr>
          <a:xfrm>
            <a:off x="727839" y="2057400"/>
            <a:ext cx="10147975" cy="4127284"/>
          </a:xfrm>
        </p:spPr>
        <p:txBody>
          <a:bodyPr/>
          <a:lstStyle/>
          <a:p>
            <a:pPr algn="ctr"/>
            <a:r>
              <a:rPr lang="en-US" sz="3800" b="1" i="1" dirty="0">
                <a:solidFill>
                  <a:srgbClr val="354CA1"/>
                </a:solidFill>
                <a:latin typeface="+mn-lt"/>
              </a:rPr>
              <a:t>Slide Show Presentation</a:t>
            </a: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br>
              <a:rPr lang="en-US" sz="2000" b="1" i="1" dirty="0">
                <a:solidFill>
                  <a:srgbClr val="354CA1"/>
                </a:solidFill>
                <a:latin typeface="+mn-lt"/>
              </a:rPr>
            </a:br>
            <a:r>
              <a:rPr lang="en-US" sz="2000" b="1" i="1" dirty="0">
                <a:solidFill>
                  <a:srgbClr val="354CA1"/>
                </a:solidFill>
                <a:latin typeface="+mn-lt"/>
              </a:rPr>
              <a:t>Completed by:</a:t>
            </a:r>
            <a:br>
              <a:rPr lang="en-US" sz="2000" b="1" i="1" dirty="0">
                <a:solidFill>
                  <a:srgbClr val="354CA1"/>
                </a:solidFill>
                <a:latin typeface="+mn-lt"/>
              </a:rPr>
            </a:br>
            <a:r>
              <a:rPr lang="en-US" sz="2000" b="1" i="1" dirty="0">
                <a:solidFill>
                  <a:srgbClr val="354CA1"/>
                </a:solidFill>
                <a:latin typeface="+mn-lt"/>
              </a:rPr>
              <a:t>Maureen Stolberg</a:t>
            </a:r>
          </a:p>
        </p:txBody>
      </p:sp>
    </p:spTree>
    <p:extLst>
      <p:ext uri="{BB962C8B-B14F-4D97-AF65-F5344CB8AC3E}">
        <p14:creationId xmlns:p14="http://schemas.microsoft.com/office/powerpoint/2010/main" val="414863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C46DAD-8761-4C9C-9C50-B8352A6C1430}"/>
              </a:ext>
            </a:extLst>
          </p:cNvPr>
          <p:cNvPicPr>
            <a:picLocks noChangeAspect="1"/>
          </p:cNvPicPr>
          <p:nvPr/>
        </p:nvPicPr>
        <p:blipFill>
          <a:blip r:embed="rId2"/>
          <a:stretch>
            <a:fillRect/>
          </a:stretch>
        </p:blipFill>
        <p:spPr>
          <a:xfrm>
            <a:off x="326066" y="1173828"/>
            <a:ext cx="7543800" cy="5420882"/>
          </a:xfrm>
          <a:prstGeom prst="rect">
            <a:avLst/>
          </a:prstGeom>
        </p:spPr>
      </p:pic>
      <p:pic>
        <p:nvPicPr>
          <p:cNvPr id="4" name="Picture 3">
            <a:extLst>
              <a:ext uri="{FF2B5EF4-FFF2-40B4-BE49-F238E27FC236}">
                <a16:creationId xmlns:a16="http://schemas.microsoft.com/office/drawing/2014/main" id="{055A392D-5298-4744-983F-79370732DF0C}"/>
              </a:ext>
            </a:extLst>
          </p:cNvPr>
          <p:cNvPicPr>
            <a:picLocks noChangeAspect="1"/>
          </p:cNvPicPr>
          <p:nvPr/>
        </p:nvPicPr>
        <p:blipFill rotWithShape="1">
          <a:blip r:embed="rId3"/>
          <a:srcRect t="8607" b="11771"/>
          <a:stretch/>
        </p:blipFill>
        <p:spPr>
          <a:xfrm>
            <a:off x="6080051" y="3041797"/>
            <a:ext cx="1589567" cy="774405"/>
          </a:xfrm>
          <a:prstGeom prst="rect">
            <a:avLst/>
          </a:prstGeom>
        </p:spPr>
      </p:pic>
      <p:pic>
        <p:nvPicPr>
          <p:cNvPr id="5" name="Picture 4">
            <a:extLst>
              <a:ext uri="{FF2B5EF4-FFF2-40B4-BE49-F238E27FC236}">
                <a16:creationId xmlns:a16="http://schemas.microsoft.com/office/drawing/2014/main" id="{BC5DBADF-B841-4A23-AF79-7E7B38611B48}"/>
              </a:ext>
            </a:extLst>
          </p:cNvPr>
          <p:cNvPicPr>
            <a:picLocks noChangeAspect="1"/>
          </p:cNvPicPr>
          <p:nvPr/>
        </p:nvPicPr>
        <p:blipFill rotWithShape="1">
          <a:blip r:embed="rId4"/>
          <a:srcRect t="4772" b="9333"/>
          <a:stretch/>
        </p:blipFill>
        <p:spPr>
          <a:xfrm>
            <a:off x="6115493" y="5671766"/>
            <a:ext cx="1464385" cy="774405"/>
          </a:xfrm>
          <a:prstGeom prst="rect">
            <a:avLst/>
          </a:prstGeom>
        </p:spPr>
      </p:pic>
      <p:sp>
        <p:nvSpPr>
          <p:cNvPr id="6" name="TextBox 5">
            <a:extLst>
              <a:ext uri="{FF2B5EF4-FFF2-40B4-BE49-F238E27FC236}">
                <a16:creationId xmlns:a16="http://schemas.microsoft.com/office/drawing/2014/main" id="{5FF4DE54-4487-4943-BD0B-65860A7B72D2}"/>
              </a:ext>
            </a:extLst>
          </p:cNvPr>
          <p:cNvSpPr txBox="1"/>
          <p:nvPr/>
        </p:nvSpPr>
        <p:spPr>
          <a:xfrm>
            <a:off x="9220200" y="363569"/>
            <a:ext cx="2286000" cy="738664"/>
          </a:xfrm>
          <a:prstGeom prst="rect">
            <a:avLst/>
          </a:prstGeom>
          <a:noFill/>
        </p:spPr>
        <p:txBody>
          <a:bodyPr wrap="square" rtlCol="0">
            <a:spAutoFit/>
          </a:bodyPr>
          <a:lstStyle/>
          <a:p>
            <a:pPr algn="ctr"/>
            <a:r>
              <a:rPr lang="en-US" sz="1400" b="1" dirty="0"/>
              <a:t>ASE SCORES</a:t>
            </a:r>
          </a:p>
          <a:p>
            <a:r>
              <a:rPr lang="en-US" sz="1400" b="1" u="sng" dirty="0"/>
              <a:t>Var 1 Model</a:t>
            </a:r>
            <a:r>
              <a:rPr lang="en-US" sz="1400" b="1" dirty="0"/>
              <a:t>      </a:t>
            </a:r>
            <a:r>
              <a:rPr lang="en-US" sz="1400" b="1" u="sng" dirty="0"/>
              <a:t>VAR 2 Model </a:t>
            </a:r>
          </a:p>
          <a:p>
            <a:r>
              <a:rPr lang="en-US" sz="1400" dirty="0"/>
              <a:t>    </a:t>
            </a:r>
            <a:r>
              <a:rPr lang="en-US" sz="1400" b="1" dirty="0"/>
              <a:t>0.0925                 0.5307</a:t>
            </a:r>
          </a:p>
        </p:txBody>
      </p:sp>
      <p:sp>
        <p:nvSpPr>
          <p:cNvPr id="7" name="Rectangle 6">
            <a:extLst>
              <a:ext uri="{FF2B5EF4-FFF2-40B4-BE49-F238E27FC236}">
                <a16:creationId xmlns:a16="http://schemas.microsoft.com/office/drawing/2014/main" id="{8996AD89-56CA-4A69-AC5A-6001C21BADFC}"/>
              </a:ext>
            </a:extLst>
          </p:cNvPr>
          <p:cNvSpPr/>
          <p:nvPr/>
        </p:nvSpPr>
        <p:spPr>
          <a:xfrm>
            <a:off x="457200" y="440514"/>
            <a:ext cx="7412666"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ea typeface="+mj-ea"/>
                <a:cs typeface="+mj-cs"/>
              </a:rPr>
              <a:t>VAR Models.</a:t>
            </a:r>
          </a:p>
        </p:txBody>
      </p:sp>
      <p:sp>
        <p:nvSpPr>
          <p:cNvPr id="8" name="TextBox 7">
            <a:extLst>
              <a:ext uri="{FF2B5EF4-FFF2-40B4-BE49-F238E27FC236}">
                <a16:creationId xmlns:a16="http://schemas.microsoft.com/office/drawing/2014/main" id="{F40A1C47-F1B7-4502-8FDF-FE22B0F44280}"/>
              </a:ext>
            </a:extLst>
          </p:cNvPr>
          <p:cNvSpPr txBox="1"/>
          <p:nvPr/>
        </p:nvSpPr>
        <p:spPr>
          <a:xfrm>
            <a:off x="8077200" y="1286071"/>
            <a:ext cx="3962400" cy="4308872"/>
          </a:xfrm>
          <a:prstGeom prst="rect">
            <a:avLst/>
          </a:prstGeom>
          <a:noFill/>
        </p:spPr>
        <p:txBody>
          <a:bodyPr wrap="square" rtlCol="0">
            <a:spAutoFit/>
          </a:bodyPr>
          <a:lstStyle/>
          <a:p>
            <a:r>
              <a:rPr lang="en-US" sz="1400" b="1" dirty="0"/>
              <a:t>Model Characteristics</a:t>
            </a:r>
          </a:p>
          <a:p>
            <a:pPr marL="171450" indent="-171450">
              <a:spcAft>
                <a:spcPts val="1200"/>
              </a:spcAft>
              <a:buFont typeface="Arial" panose="020B0604020202020204" pitchFamily="34" charset="0"/>
              <a:buChar char="•"/>
            </a:pPr>
            <a:r>
              <a:rPr lang="en-US" sz="1400" dirty="0">
                <a:solidFill>
                  <a:schemeClr val="bg2">
                    <a:lumMod val="10000"/>
                  </a:schemeClr>
                </a:solidFill>
              </a:rPr>
              <a:t>Variables are treated as “endogenous”</a:t>
            </a:r>
          </a:p>
          <a:p>
            <a:pPr marL="171450" indent="-171450">
              <a:spcAft>
                <a:spcPts val="1200"/>
              </a:spcAft>
              <a:buFont typeface="Arial" panose="020B0604020202020204" pitchFamily="34" charset="0"/>
              <a:buChar char="•"/>
            </a:pPr>
            <a:r>
              <a:rPr lang="en-US" sz="1400" dirty="0">
                <a:solidFill>
                  <a:schemeClr val="bg2">
                    <a:lumMod val="10000"/>
                  </a:schemeClr>
                </a:solidFill>
              </a:rPr>
              <a:t>Including multiple coefficients can lead to large models and therefore large estimation errors</a:t>
            </a:r>
          </a:p>
          <a:p>
            <a:pPr marL="171450" indent="-171450">
              <a:spcAft>
                <a:spcPts val="1200"/>
              </a:spcAft>
              <a:buFont typeface="Arial" panose="020B0604020202020204" pitchFamily="34" charset="0"/>
              <a:buChar char="•"/>
            </a:pPr>
            <a:r>
              <a:rPr lang="en-US" sz="1400" dirty="0">
                <a:solidFill>
                  <a:schemeClr val="bg2">
                    <a:lumMod val="10000"/>
                  </a:schemeClr>
                </a:solidFill>
              </a:rPr>
              <a:t>Every variable is assumed to influence every other variable in the system which makes direct interpretation difficult</a:t>
            </a:r>
          </a:p>
          <a:p>
            <a:pPr marL="171450" indent="-171450">
              <a:spcAft>
                <a:spcPts val="1200"/>
              </a:spcAft>
              <a:buFont typeface="Arial" panose="020B0604020202020204" pitchFamily="34" charset="0"/>
              <a:buChar char="•"/>
            </a:pPr>
            <a:r>
              <a:rPr lang="en-US" sz="1400" dirty="0">
                <a:solidFill>
                  <a:schemeClr val="bg2">
                    <a:lumMod val="10000"/>
                  </a:schemeClr>
                </a:solidFill>
              </a:rPr>
              <a:t>Model execution is relatively simple, making it popular among forecasters</a:t>
            </a:r>
          </a:p>
          <a:p>
            <a:r>
              <a:rPr lang="en-US" sz="1400" b="1" dirty="0"/>
              <a:t>Unique to This Forecast</a:t>
            </a:r>
          </a:p>
          <a:p>
            <a:pPr marL="171450" indent="-171450">
              <a:spcAft>
                <a:spcPts val="1200"/>
              </a:spcAft>
              <a:buFont typeface="Arial" panose="020B0604020202020204" pitchFamily="34" charset="0"/>
              <a:buChar char="•"/>
            </a:pPr>
            <a:r>
              <a:rPr lang="en-US" sz="1400" dirty="0">
                <a:solidFill>
                  <a:schemeClr val="bg2">
                    <a:lumMod val="10000"/>
                  </a:schemeClr>
                </a:solidFill>
              </a:rPr>
              <a:t>Final model included 21 constituents; however, only 3 turned out to be significant.</a:t>
            </a:r>
          </a:p>
          <a:p>
            <a:pPr marL="171450" indent="-171450">
              <a:spcAft>
                <a:spcPts val="1200"/>
              </a:spcAft>
              <a:buFont typeface="Arial" panose="020B0604020202020204" pitchFamily="34" charset="0"/>
              <a:buChar char="•"/>
            </a:pPr>
            <a:r>
              <a:rPr lang="en-US" sz="1400" dirty="0">
                <a:solidFill>
                  <a:schemeClr val="bg2">
                    <a:lumMod val="10000"/>
                  </a:schemeClr>
                </a:solidFill>
              </a:rPr>
              <a:t>Predicted vs. Actual data values highlights how the large number of insignificant constituents detract from performance by muting the significant behavior.</a:t>
            </a:r>
          </a:p>
        </p:txBody>
      </p:sp>
      <p:sp>
        <p:nvSpPr>
          <p:cNvPr id="9" name="Rectangle 8">
            <a:extLst>
              <a:ext uri="{FF2B5EF4-FFF2-40B4-BE49-F238E27FC236}">
                <a16:creationId xmlns:a16="http://schemas.microsoft.com/office/drawing/2014/main" id="{A668E479-E682-4729-9DD6-5565555F08F3}"/>
              </a:ext>
            </a:extLst>
          </p:cNvPr>
          <p:cNvSpPr/>
          <p:nvPr/>
        </p:nvSpPr>
        <p:spPr>
          <a:xfrm>
            <a:off x="8016063" y="5571929"/>
            <a:ext cx="4023537" cy="1200329"/>
          </a:xfrm>
          <a:prstGeom prst="rect">
            <a:avLst/>
          </a:prstGeom>
        </p:spPr>
        <p:txBody>
          <a:bodyPr wrap="square">
            <a:spAutoFit/>
          </a:bodyPr>
          <a:lstStyle/>
          <a:p>
            <a:r>
              <a:rPr lang="en-US" sz="1200" b="1" dirty="0"/>
              <a:t>Final Model:</a:t>
            </a:r>
          </a:p>
          <a:p>
            <a:r>
              <a:rPr lang="en-US" sz="1200" b="1" dirty="0" err="1">
                <a:solidFill>
                  <a:schemeClr val="bg2">
                    <a:lumMod val="10000"/>
                  </a:schemeClr>
                </a:solidFill>
              </a:rPr>
              <a:t>X.l</a:t>
            </a:r>
            <a:r>
              <a:rPr lang="en-US" sz="1200" b="1" dirty="0">
                <a:solidFill>
                  <a:schemeClr val="bg2">
                    <a:lumMod val="10000"/>
                  </a:schemeClr>
                </a:solidFill>
              </a:rPr>
              <a:t>= -0.733X.l1 + 0.148X2.l1 -0.073X3.l1 -0.069X4.l1 + 0.087X5.l1 -0.291X.l2 + 0.140739X2.l2 -0.089059X3.l2 -0.098X4.l2 + 0.122X5.l2 + 0.144X.l3 + 0.013X2.l3 + 0.029X3.l3 -0.088X4.l3 + 0.388X5.l3 + 0.006X.l4 -0.069X2.l4 + 0.052X3.l4 -0.075X4.l4  + 0.274X5.l4 + 0.013const</a:t>
            </a:r>
          </a:p>
        </p:txBody>
      </p:sp>
    </p:spTree>
    <p:extLst>
      <p:ext uri="{BB962C8B-B14F-4D97-AF65-F5344CB8AC3E}">
        <p14:creationId xmlns:p14="http://schemas.microsoft.com/office/powerpoint/2010/main" val="18813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415BE-2912-4075-9946-732206C0CB1E}"/>
              </a:ext>
            </a:extLst>
          </p:cNvPr>
          <p:cNvPicPr>
            <a:picLocks noChangeAspect="1"/>
          </p:cNvPicPr>
          <p:nvPr/>
        </p:nvPicPr>
        <p:blipFill>
          <a:blip r:embed="rId2"/>
          <a:stretch>
            <a:fillRect/>
          </a:stretch>
        </p:blipFill>
        <p:spPr>
          <a:xfrm>
            <a:off x="381001" y="1371600"/>
            <a:ext cx="7543800" cy="4740600"/>
          </a:xfrm>
          <a:prstGeom prst="rect">
            <a:avLst/>
          </a:prstGeom>
        </p:spPr>
      </p:pic>
      <p:sp>
        <p:nvSpPr>
          <p:cNvPr id="4" name="TextBox 3">
            <a:extLst>
              <a:ext uri="{FF2B5EF4-FFF2-40B4-BE49-F238E27FC236}">
                <a16:creationId xmlns:a16="http://schemas.microsoft.com/office/drawing/2014/main" id="{04841E5A-4251-4C3B-9DBD-226F7B8EE6C5}"/>
              </a:ext>
            </a:extLst>
          </p:cNvPr>
          <p:cNvSpPr txBox="1"/>
          <p:nvPr/>
        </p:nvSpPr>
        <p:spPr>
          <a:xfrm>
            <a:off x="8395291" y="371886"/>
            <a:ext cx="3124200" cy="1015663"/>
          </a:xfrm>
          <a:prstGeom prst="rect">
            <a:avLst/>
          </a:prstGeom>
          <a:noFill/>
        </p:spPr>
        <p:txBody>
          <a:bodyPr wrap="square" rtlCol="0">
            <a:spAutoFit/>
          </a:bodyPr>
          <a:lstStyle/>
          <a:p>
            <a:pPr algn="ctr"/>
            <a:r>
              <a:rPr lang="en-US" sz="2000" b="1" dirty="0"/>
              <a:t>ASE SCORES</a:t>
            </a:r>
          </a:p>
          <a:p>
            <a:r>
              <a:rPr lang="en-US" sz="2000" b="1" u="sng" dirty="0"/>
              <a:t>NN1 Model</a:t>
            </a:r>
            <a:r>
              <a:rPr lang="en-US" sz="2000" b="1" dirty="0"/>
              <a:t>      </a:t>
            </a:r>
            <a:r>
              <a:rPr lang="en-US" sz="2000" b="1" u="sng" dirty="0"/>
              <a:t>NN2 Model </a:t>
            </a:r>
          </a:p>
          <a:p>
            <a:r>
              <a:rPr lang="en-US" sz="2000" dirty="0"/>
              <a:t>   </a:t>
            </a:r>
            <a:r>
              <a:rPr lang="en-US" sz="2000" b="1" dirty="0"/>
              <a:t>0.0918              0.0979</a:t>
            </a:r>
          </a:p>
        </p:txBody>
      </p:sp>
      <p:sp>
        <p:nvSpPr>
          <p:cNvPr id="5" name="Rectangle 4">
            <a:extLst>
              <a:ext uri="{FF2B5EF4-FFF2-40B4-BE49-F238E27FC236}">
                <a16:creationId xmlns:a16="http://schemas.microsoft.com/office/drawing/2014/main" id="{D8A2C3DA-A20D-4A57-AAAE-62F17CED6092}"/>
              </a:ext>
            </a:extLst>
          </p:cNvPr>
          <p:cNvSpPr/>
          <p:nvPr/>
        </p:nvSpPr>
        <p:spPr>
          <a:xfrm>
            <a:off x="533400" y="555337"/>
            <a:ext cx="7391401"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Univariate Neural Network Models</a:t>
            </a:r>
            <a:r>
              <a:rPr lang="en-US" sz="3200" b="1" dirty="0">
                <a:solidFill>
                  <a:srgbClr val="354CA1"/>
                </a:solidFill>
                <a:ea typeface="+mj-ea"/>
                <a:cs typeface="+mj-cs"/>
              </a:rPr>
              <a:t>.</a:t>
            </a:r>
          </a:p>
        </p:txBody>
      </p:sp>
      <p:sp>
        <p:nvSpPr>
          <p:cNvPr id="7" name="Rectangle 6">
            <a:extLst>
              <a:ext uri="{FF2B5EF4-FFF2-40B4-BE49-F238E27FC236}">
                <a16:creationId xmlns:a16="http://schemas.microsoft.com/office/drawing/2014/main" id="{96B725F7-F05D-4EE4-BFDE-88AF278187A1}"/>
              </a:ext>
            </a:extLst>
          </p:cNvPr>
          <p:cNvSpPr/>
          <p:nvPr/>
        </p:nvSpPr>
        <p:spPr>
          <a:xfrm>
            <a:off x="7919485" y="1611293"/>
            <a:ext cx="4104166" cy="5032147"/>
          </a:xfrm>
          <a:prstGeom prst="rect">
            <a:avLst/>
          </a:prstGeom>
        </p:spPr>
        <p:txBody>
          <a:bodyPr wrap="square">
            <a:spAutoFit/>
          </a:bodyPr>
          <a:lstStyle/>
          <a:p>
            <a:pPr lvl="0">
              <a:spcBef>
                <a:spcPts val="600"/>
              </a:spcBef>
            </a:pPr>
            <a:r>
              <a:rPr lang="en-US" sz="1400" b="1" dirty="0">
                <a:solidFill>
                  <a:srgbClr val="002060"/>
                </a:solidFill>
              </a:rPr>
              <a:t>Model Definition:</a:t>
            </a:r>
          </a:p>
          <a:p>
            <a:pPr marL="171450" lvl="0" indent="-171450">
              <a:spcAft>
                <a:spcPts val="1200"/>
              </a:spcAft>
              <a:buFont typeface="Arial" panose="020B0604020202020204" pitchFamily="34" charset="0"/>
              <a:buChar char="•"/>
            </a:pPr>
            <a:r>
              <a:rPr lang="en-US" sz="1400" b="1" dirty="0">
                <a:solidFill>
                  <a:srgbClr val="CDCFCE">
                    <a:lumMod val="10000"/>
                  </a:srgbClr>
                </a:solidFill>
              </a:rPr>
              <a:t>Neural Network Model 1:  </a:t>
            </a:r>
            <a:r>
              <a:rPr lang="en-US" sz="1400" dirty="0">
                <a:solidFill>
                  <a:srgbClr val="CDCFCE">
                    <a:lumMod val="10000"/>
                  </a:srgbClr>
                </a:solidFill>
              </a:rPr>
              <a:t>Basic MLP Model.  Allowed program to set the parameters</a:t>
            </a:r>
          </a:p>
          <a:p>
            <a:pPr marL="171450" lvl="0" indent="-171450">
              <a:spcAft>
                <a:spcPts val="1200"/>
              </a:spcAft>
              <a:buFont typeface="Arial" panose="020B0604020202020204" pitchFamily="34" charset="0"/>
              <a:buChar char="•"/>
            </a:pPr>
            <a:r>
              <a:rPr lang="en-US" sz="1400" b="1" dirty="0">
                <a:solidFill>
                  <a:srgbClr val="CDCFCE">
                    <a:lumMod val="10000"/>
                  </a:srgbClr>
                </a:solidFill>
              </a:rPr>
              <a:t>Neural Network Model 2: </a:t>
            </a:r>
            <a:r>
              <a:rPr lang="en-US" sz="1400" dirty="0">
                <a:solidFill>
                  <a:srgbClr val="CDCFCE">
                    <a:lumMod val="10000"/>
                  </a:srgbClr>
                </a:solidFill>
              </a:rPr>
              <a:t>Model includes at least one order of difference in order to allow for apples to apples comparison on the ARIMA model.</a:t>
            </a:r>
          </a:p>
          <a:p>
            <a:pPr>
              <a:spcBef>
                <a:spcPts val="600"/>
              </a:spcBef>
            </a:pPr>
            <a:r>
              <a:rPr lang="en-US" sz="1400" b="1" dirty="0">
                <a:solidFill>
                  <a:srgbClr val="002060"/>
                </a:solidFill>
              </a:rPr>
              <a:t>Model Characteristics:</a:t>
            </a:r>
          </a:p>
          <a:p>
            <a:pPr marL="169863" lvl="0" indent="-169863">
              <a:spcAft>
                <a:spcPts val="600"/>
              </a:spcAft>
              <a:buFont typeface="Arial" panose="020B0604020202020204" pitchFamily="34" charset="0"/>
              <a:buChar char="•"/>
            </a:pPr>
            <a:r>
              <a:rPr lang="en-US" sz="1400" dirty="0">
                <a:solidFill>
                  <a:srgbClr val="CDCFCE">
                    <a:lumMod val="10000"/>
                  </a:srgbClr>
                </a:solidFill>
              </a:rPr>
              <a:t>Can pick up relationships that parametric models may miss</a:t>
            </a:r>
          </a:p>
          <a:p>
            <a:pPr marL="169863" lvl="0" indent="-169863">
              <a:spcAft>
                <a:spcPts val="600"/>
              </a:spcAft>
              <a:buFont typeface="Arial" panose="020B0604020202020204" pitchFamily="34" charset="0"/>
              <a:buChar char="•"/>
            </a:pPr>
            <a:r>
              <a:rPr lang="en-US" sz="1400" dirty="0">
                <a:solidFill>
                  <a:srgbClr val="CDCFCE">
                    <a:lumMod val="10000"/>
                  </a:srgbClr>
                </a:solidFill>
              </a:rPr>
              <a:t>No Stationary Assumption</a:t>
            </a:r>
          </a:p>
          <a:p>
            <a:pPr marL="169863" lvl="0" indent="-169863">
              <a:spcAft>
                <a:spcPts val="600"/>
              </a:spcAft>
              <a:buFont typeface="Arial" panose="020B0604020202020204" pitchFamily="34" charset="0"/>
              <a:buChar char="•"/>
            </a:pPr>
            <a:r>
              <a:rPr lang="en-US" sz="1400" dirty="0">
                <a:solidFill>
                  <a:srgbClr val="CDCFCE">
                    <a:lumMod val="10000"/>
                  </a:srgbClr>
                </a:solidFill>
              </a:rPr>
              <a:t>Capable of producing nonlinear models without prior beliefs about the functional forms.</a:t>
            </a:r>
          </a:p>
          <a:p>
            <a:pPr lvl="0">
              <a:spcBef>
                <a:spcPts val="600"/>
              </a:spcBef>
            </a:pPr>
            <a:r>
              <a:rPr lang="en-US" sz="1400" b="1" dirty="0">
                <a:solidFill>
                  <a:srgbClr val="002060"/>
                </a:solidFill>
              </a:rPr>
              <a:t>Unique to this Forecast:</a:t>
            </a:r>
          </a:p>
          <a:p>
            <a:pPr marL="169863" lvl="0" indent="-169863">
              <a:spcAft>
                <a:spcPts val="600"/>
              </a:spcAft>
              <a:buFont typeface="Arial" panose="020B0604020202020204" pitchFamily="34" charset="0"/>
              <a:buChar char="•"/>
            </a:pPr>
            <a:r>
              <a:rPr lang="en-US" sz="1400" dirty="0">
                <a:solidFill>
                  <a:srgbClr val="CDCFCE">
                    <a:lumMod val="10000"/>
                  </a:srgbClr>
                </a:solidFill>
              </a:rPr>
              <a:t>The first model did a good job with identifying the size and impact of each behavior change.  </a:t>
            </a:r>
          </a:p>
          <a:p>
            <a:pPr marL="169863" lvl="0" indent="-169863">
              <a:spcBef>
                <a:spcPts val="600"/>
              </a:spcBef>
              <a:spcAft>
                <a:spcPts val="600"/>
              </a:spcAft>
              <a:buFont typeface="Arial" panose="020B0604020202020204" pitchFamily="34" charset="0"/>
              <a:buChar char="•"/>
            </a:pPr>
            <a:r>
              <a:rPr lang="en-US" sz="1400" dirty="0">
                <a:solidFill>
                  <a:srgbClr val="CDCFCE">
                    <a:lumMod val="10000"/>
                  </a:srgbClr>
                </a:solidFill>
              </a:rPr>
              <a:t>The second model has a low ASE score but performance from a behavior standpoint looks to be similar to what we have seen in the ARIMA and VAR models.</a:t>
            </a:r>
          </a:p>
        </p:txBody>
      </p:sp>
    </p:spTree>
    <p:extLst>
      <p:ext uri="{BB962C8B-B14F-4D97-AF65-F5344CB8AC3E}">
        <p14:creationId xmlns:p14="http://schemas.microsoft.com/office/powerpoint/2010/main" val="22528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CCDB11-0C3B-4D86-8767-A1589091D072}"/>
              </a:ext>
            </a:extLst>
          </p:cNvPr>
          <p:cNvPicPr>
            <a:picLocks noChangeAspect="1"/>
          </p:cNvPicPr>
          <p:nvPr/>
        </p:nvPicPr>
        <p:blipFill>
          <a:blip r:embed="rId2"/>
          <a:stretch>
            <a:fillRect/>
          </a:stretch>
        </p:blipFill>
        <p:spPr>
          <a:xfrm>
            <a:off x="381411" y="1317724"/>
            <a:ext cx="7543389" cy="4861917"/>
          </a:xfrm>
          <a:prstGeom prst="rect">
            <a:avLst/>
          </a:prstGeom>
        </p:spPr>
      </p:pic>
      <p:sp>
        <p:nvSpPr>
          <p:cNvPr id="5" name="TextBox 4">
            <a:extLst>
              <a:ext uri="{FF2B5EF4-FFF2-40B4-BE49-F238E27FC236}">
                <a16:creationId xmlns:a16="http://schemas.microsoft.com/office/drawing/2014/main" id="{D060A205-3C44-4BA6-930B-217DE3A9C223}"/>
              </a:ext>
            </a:extLst>
          </p:cNvPr>
          <p:cNvSpPr txBox="1"/>
          <p:nvPr/>
        </p:nvSpPr>
        <p:spPr>
          <a:xfrm>
            <a:off x="8540065" y="365641"/>
            <a:ext cx="3157039" cy="1292662"/>
          </a:xfrm>
          <a:prstGeom prst="rect">
            <a:avLst/>
          </a:prstGeom>
          <a:noFill/>
        </p:spPr>
        <p:txBody>
          <a:bodyPr wrap="square" rtlCol="0">
            <a:spAutoFit/>
          </a:bodyPr>
          <a:lstStyle/>
          <a:p>
            <a:pPr algn="ctr"/>
            <a:r>
              <a:rPr lang="en-US" sz="2000" b="1" dirty="0"/>
              <a:t>ASE SCORES</a:t>
            </a:r>
          </a:p>
          <a:p>
            <a:r>
              <a:rPr lang="en-US" sz="2000" b="1" u="sng" dirty="0"/>
              <a:t>NN3 Model</a:t>
            </a:r>
            <a:r>
              <a:rPr lang="en-US" sz="2000" b="1" dirty="0"/>
              <a:t>      </a:t>
            </a:r>
            <a:r>
              <a:rPr lang="en-US" sz="2000" b="1" u="sng" dirty="0"/>
              <a:t>NN4 Model </a:t>
            </a:r>
          </a:p>
          <a:p>
            <a:r>
              <a:rPr lang="en-US" sz="2000" b="1" dirty="0"/>
              <a:t>    0.1281                0.1315</a:t>
            </a:r>
          </a:p>
          <a:p>
            <a:endParaRPr lang="en-US" dirty="0">
              <a:latin typeface="Franklin Gothic Demi" panose="020B0703020102020204" pitchFamily="34" charset="0"/>
            </a:endParaRPr>
          </a:p>
        </p:txBody>
      </p:sp>
      <p:sp>
        <p:nvSpPr>
          <p:cNvPr id="6" name="Rectangle 5">
            <a:extLst>
              <a:ext uri="{FF2B5EF4-FFF2-40B4-BE49-F238E27FC236}">
                <a16:creationId xmlns:a16="http://schemas.microsoft.com/office/drawing/2014/main" id="{273AFB59-5BD3-47D9-9665-6A26974EA6FC}"/>
              </a:ext>
            </a:extLst>
          </p:cNvPr>
          <p:cNvSpPr/>
          <p:nvPr/>
        </p:nvSpPr>
        <p:spPr>
          <a:xfrm>
            <a:off x="494896" y="533400"/>
            <a:ext cx="7429904"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Multivariate Neural Network Models</a:t>
            </a:r>
            <a:r>
              <a:rPr lang="en-US" sz="3200" b="1" dirty="0">
                <a:solidFill>
                  <a:srgbClr val="354CA1"/>
                </a:solidFill>
                <a:ea typeface="+mj-ea"/>
                <a:cs typeface="+mj-cs"/>
              </a:rPr>
              <a:t>.</a:t>
            </a:r>
          </a:p>
        </p:txBody>
      </p:sp>
      <p:sp>
        <p:nvSpPr>
          <p:cNvPr id="7" name="Rectangle 6">
            <a:extLst>
              <a:ext uri="{FF2B5EF4-FFF2-40B4-BE49-F238E27FC236}">
                <a16:creationId xmlns:a16="http://schemas.microsoft.com/office/drawing/2014/main" id="{6686EFD0-3894-4673-A77D-9A07CD4E626B}"/>
              </a:ext>
            </a:extLst>
          </p:cNvPr>
          <p:cNvSpPr/>
          <p:nvPr/>
        </p:nvSpPr>
        <p:spPr>
          <a:xfrm>
            <a:off x="8077200" y="1460212"/>
            <a:ext cx="3922813" cy="5032147"/>
          </a:xfrm>
          <a:prstGeom prst="rect">
            <a:avLst/>
          </a:prstGeom>
        </p:spPr>
        <p:txBody>
          <a:bodyPr wrap="square">
            <a:spAutoFit/>
          </a:bodyPr>
          <a:lstStyle/>
          <a:p>
            <a:r>
              <a:rPr lang="en-US" sz="1400" b="1" dirty="0"/>
              <a:t>Model Characteristics:</a:t>
            </a:r>
          </a:p>
          <a:p>
            <a:pPr marL="169863" indent="-169863">
              <a:spcAft>
                <a:spcPts val="600"/>
              </a:spcAft>
              <a:buFont typeface="Arial" panose="020B0604020202020204" pitchFamily="34" charset="0"/>
              <a:buChar char="•"/>
            </a:pPr>
            <a:r>
              <a:rPr lang="en-US" sz="1400" dirty="0">
                <a:solidFill>
                  <a:schemeClr val="bg2">
                    <a:lumMod val="10000"/>
                  </a:schemeClr>
                </a:solidFill>
              </a:rPr>
              <a:t>Can pick up relationships that parametric models may miss</a:t>
            </a:r>
          </a:p>
          <a:p>
            <a:pPr marL="169863" indent="-169863">
              <a:spcAft>
                <a:spcPts val="600"/>
              </a:spcAft>
              <a:buFont typeface="Arial" panose="020B0604020202020204" pitchFamily="34" charset="0"/>
              <a:buChar char="•"/>
            </a:pPr>
            <a:r>
              <a:rPr lang="en-US" sz="1400" dirty="0">
                <a:solidFill>
                  <a:schemeClr val="bg2">
                    <a:lumMod val="10000"/>
                  </a:schemeClr>
                </a:solidFill>
              </a:rPr>
              <a:t>No Stationary Assumption</a:t>
            </a:r>
          </a:p>
          <a:p>
            <a:pPr marL="169863" indent="-169863">
              <a:spcAft>
                <a:spcPts val="600"/>
              </a:spcAft>
              <a:buFont typeface="Arial" panose="020B0604020202020204" pitchFamily="34" charset="0"/>
              <a:buChar char="•"/>
            </a:pPr>
            <a:r>
              <a:rPr lang="en-US" sz="1400" dirty="0">
                <a:solidFill>
                  <a:schemeClr val="bg2">
                    <a:lumMod val="10000"/>
                  </a:schemeClr>
                </a:solidFill>
              </a:rPr>
              <a:t>Capable of producing nonlinear models without prior beliefs about the functional forms.</a:t>
            </a:r>
          </a:p>
          <a:p>
            <a:pPr>
              <a:spcBef>
                <a:spcPts val="600"/>
              </a:spcBef>
            </a:pPr>
            <a:r>
              <a:rPr lang="en-US" sz="1400" b="1" dirty="0"/>
              <a:t>Model Definition:</a:t>
            </a:r>
          </a:p>
          <a:p>
            <a:pPr marL="171450" indent="-171450">
              <a:spcAft>
                <a:spcPts val="1200"/>
              </a:spcAft>
              <a:buFont typeface="Arial" panose="020B0604020202020204" pitchFamily="34" charset="0"/>
              <a:buChar char="•"/>
            </a:pPr>
            <a:r>
              <a:rPr lang="en-US" sz="1400" b="1" dirty="0">
                <a:solidFill>
                  <a:schemeClr val="bg2">
                    <a:lumMod val="10000"/>
                  </a:schemeClr>
                </a:solidFill>
              </a:rPr>
              <a:t>Neural Network Model 3:  </a:t>
            </a:r>
            <a:r>
              <a:rPr lang="en-US" sz="1400" dirty="0">
                <a:solidFill>
                  <a:schemeClr val="bg2">
                    <a:lumMod val="10000"/>
                  </a:schemeClr>
                </a:solidFill>
              </a:rPr>
              <a:t>Assumes that the regressors are known ahead of time.</a:t>
            </a:r>
          </a:p>
          <a:p>
            <a:pPr marL="169863" indent="-169863">
              <a:spcAft>
                <a:spcPts val="1200"/>
              </a:spcAft>
              <a:buFont typeface="Arial" panose="020B0604020202020204" pitchFamily="34" charset="0"/>
              <a:buChar char="•"/>
            </a:pPr>
            <a:r>
              <a:rPr lang="en-US" sz="1400" b="1" dirty="0">
                <a:solidFill>
                  <a:schemeClr val="bg2">
                    <a:lumMod val="10000"/>
                  </a:schemeClr>
                </a:solidFill>
              </a:rPr>
              <a:t>Neural Network Model 4: </a:t>
            </a:r>
            <a:r>
              <a:rPr lang="en-US" sz="1400" dirty="0">
                <a:solidFill>
                  <a:schemeClr val="bg2">
                    <a:lumMod val="10000"/>
                  </a:schemeClr>
                </a:solidFill>
              </a:rPr>
              <a:t>Assumes that regressors are unknown-Individual regressor forecasts are used as inputs to the final model forecast.</a:t>
            </a:r>
          </a:p>
          <a:p>
            <a:pPr>
              <a:spcBef>
                <a:spcPts val="600"/>
              </a:spcBef>
            </a:pPr>
            <a:r>
              <a:rPr lang="en-US" sz="1400" b="1" dirty="0"/>
              <a:t>Unique to this Forecast:</a:t>
            </a:r>
          </a:p>
          <a:p>
            <a:pPr marL="169863" indent="-169863">
              <a:spcAft>
                <a:spcPts val="600"/>
              </a:spcAft>
              <a:buFont typeface="Arial" panose="020B0604020202020204" pitchFamily="34" charset="0"/>
              <a:buChar char="•"/>
            </a:pPr>
            <a:r>
              <a:rPr lang="en-US" sz="1400" dirty="0">
                <a:solidFill>
                  <a:schemeClr val="bg2">
                    <a:lumMod val="10000"/>
                  </a:schemeClr>
                </a:solidFill>
              </a:rPr>
              <a:t>Both models did a good job with identifying the size and impact of each behavior change.  </a:t>
            </a:r>
          </a:p>
          <a:p>
            <a:pPr marL="169863" indent="-169863">
              <a:spcBef>
                <a:spcPts val="600"/>
              </a:spcBef>
              <a:spcAft>
                <a:spcPts val="600"/>
              </a:spcAft>
              <a:buFont typeface="Arial" panose="020B0604020202020204" pitchFamily="34" charset="0"/>
              <a:buChar char="•"/>
            </a:pPr>
            <a:r>
              <a:rPr lang="en-US" sz="1400" dirty="0">
                <a:solidFill>
                  <a:schemeClr val="bg2">
                    <a:lumMod val="10000"/>
                  </a:schemeClr>
                </a:solidFill>
              </a:rPr>
              <a:t>The last data point in forecast conflicting directional movement- something to be cautious about </a:t>
            </a:r>
          </a:p>
        </p:txBody>
      </p:sp>
    </p:spTree>
    <p:extLst>
      <p:ext uri="{BB962C8B-B14F-4D97-AF65-F5344CB8AC3E}">
        <p14:creationId xmlns:p14="http://schemas.microsoft.com/office/powerpoint/2010/main" val="22743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DEC611-76EB-4DFB-8736-1DC95A7A0B13}"/>
              </a:ext>
            </a:extLst>
          </p:cNvPr>
          <p:cNvPicPr>
            <a:picLocks noChangeAspect="1"/>
          </p:cNvPicPr>
          <p:nvPr/>
        </p:nvPicPr>
        <p:blipFill>
          <a:blip r:embed="rId2"/>
          <a:stretch>
            <a:fillRect/>
          </a:stretch>
        </p:blipFill>
        <p:spPr>
          <a:xfrm>
            <a:off x="513908" y="1182069"/>
            <a:ext cx="7410892" cy="5525097"/>
          </a:xfrm>
          <a:prstGeom prst="rect">
            <a:avLst/>
          </a:prstGeom>
        </p:spPr>
      </p:pic>
      <p:sp>
        <p:nvSpPr>
          <p:cNvPr id="4" name="TextBox 3">
            <a:extLst>
              <a:ext uri="{FF2B5EF4-FFF2-40B4-BE49-F238E27FC236}">
                <a16:creationId xmlns:a16="http://schemas.microsoft.com/office/drawing/2014/main" id="{D5FB661C-5FBB-449F-8B5C-9A514D28B354}"/>
              </a:ext>
            </a:extLst>
          </p:cNvPr>
          <p:cNvSpPr txBox="1"/>
          <p:nvPr/>
        </p:nvSpPr>
        <p:spPr>
          <a:xfrm>
            <a:off x="8267700" y="228600"/>
            <a:ext cx="3200400" cy="1292662"/>
          </a:xfrm>
          <a:prstGeom prst="rect">
            <a:avLst/>
          </a:prstGeom>
          <a:noFill/>
        </p:spPr>
        <p:txBody>
          <a:bodyPr wrap="square" rtlCol="0">
            <a:spAutoFit/>
          </a:bodyPr>
          <a:lstStyle/>
          <a:p>
            <a:pPr algn="ctr"/>
            <a:r>
              <a:rPr lang="en-US" sz="2000" b="1" dirty="0"/>
              <a:t>ASE SCORES</a:t>
            </a:r>
          </a:p>
          <a:p>
            <a:r>
              <a:rPr lang="en-US" sz="2000" b="1" u="sng" dirty="0"/>
              <a:t>Ensemble 1</a:t>
            </a:r>
            <a:r>
              <a:rPr lang="en-US" sz="2000" b="1" dirty="0"/>
              <a:t>      </a:t>
            </a:r>
            <a:r>
              <a:rPr lang="en-US" sz="2000" b="1" u="sng" dirty="0"/>
              <a:t>Ensemble 2</a:t>
            </a:r>
          </a:p>
          <a:p>
            <a:r>
              <a:rPr lang="en-US" sz="2000" b="1" dirty="0"/>
              <a:t>   0.0938               0.1036</a:t>
            </a:r>
          </a:p>
          <a:p>
            <a:endParaRPr lang="en-US" dirty="0">
              <a:latin typeface="Franklin Gothic Demi" panose="020B0703020102020204" pitchFamily="34" charset="0"/>
            </a:endParaRPr>
          </a:p>
        </p:txBody>
      </p:sp>
      <p:sp>
        <p:nvSpPr>
          <p:cNvPr id="5" name="Rectangle 4">
            <a:extLst>
              <a:ext uri="{FF2B5EF4-FFF2-40B4-BE49-F238E27FC236}">
                <a16:creationId xmlns:a16="http://schemas.microsoft.com/office/drawing/2014/main" id="{F93AA292-9E87-460F-ACA1-4816D0312E10}"/>
              </a:ext>
            </a:extLst>
          </p:cNvPr>
          <p:cNvSpPr/>
          <p:nvPr/>
        </p:nvSpPr>
        <p:spPr>
          <a:xfrm>
            <a:off x="598968" y="457200"/>
            <a:ext cx="7249632"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Ensemble Models</a:t>
            </a:r>
            <a:r>
              <a:rPr lang="en-US" sz="3200" b="1" dirty="0">
                <a:solidFill>
                  <a:srgbClr val="354CA1"/>
                </a:solidFill>
                <a:ea typeface="+mj-ea"/>
                <a:cs typeface="+mj-cs"/>
              </a:rPr>
              <a:t>.</a:t>
            </a:r>
          </a:p>
        </p:txBody>
      </p:sp>
      <p:sp>
        <p:nvSpPr>
          <p:cNvPr id="6" name="TextBox 5">
            <a:extLst>
              <a:ext uri="{FF2B5EF4-FFF2-40B4-BE49-F238E27FC236}">
                <a16:creationId xmlns:a16="http://schemas.microsoft.com/office/drawing/2014/main" id="{F799AFEF-007A-4EA3-9E45-2774C91FAE26}"/>
              </a:ext>
            </a:extLst>
          </p:cNvPr>
          <p:cNvSpPr txBox="1"/>
          <p:nvPr/>
        </p:nvSpPr>
        <p:spPr>
          <a:xfrm>
            <a:off x="7848600" y="1441760"/>
            <a:ext cx="4267200" cy="5170646"/>
          </a:xfrm>
          <a:prstGeom prst="rect">
            <a:avLst/>
          </a:prstGeom>
          <a:noFill/>
        </p:spPr>
        <p:txBody>
          <a:bodyPr wrap="square" rtlCol="0">
            <a:spAutoFit/>
          </a:bodyPr>
          <a:lstStyle/>
          <a:p>
            <a:r>
              <a:rPr lang="en-US" sz="1400" b="1" dirty="0"/>
              <a:t>Model Definition:</a:t>
            </a:r>
          </a:p>
          <a:p>
            <a:pPr marL="171450" indent="-171450">
              <a:buFont typeface="Arial" panose="020B0604020202020204" pitchFamily="34" charset="0"/>
              <a:buChar char="•"/>
            </a:pPr>
            <a:r>
              <a:rPr lang="en-US" sz="1400" b="1" dirty="0">
                <a:solidFill>
                  <a:schemeClr val="bg2">
                    <a:lumMod val="10000"/>
                  </a:schemeClr>
                </a:solidFill>
              </a:rPr>
              <a:t>Ensemble 1 Model:  </a:t>
            </a:r>
            <a:r>
              <a:rPr lang="en-US" sz="1400" dirty="0">
                <a:solidFill>
                  <a:schemeClr val="bg2">
                    <a:lumMod val="10000"/>
                  </a:schemeClr>
                </a:solidFill>
              </a:rPr>
              <a:t>(Univariate Forecast)</a:t>
            </a:r>
          </a:p>
          <a:p>
            <a:pPr marL="169863">
              <a:spcAft>
                <a:spcPts val="1200"/>
              </a:spcAft>
            </a:pPr>
            <a:r>
              <a:rPr lang="en-US" sz="1400" dirty="0">
                <a:solidFill>
                  <a:schemeClr val="bg2">
                    <a:lumMod val="10000"/>
                  </a:schemeClr>
                </a:solidFill>
              </a:rPr>
              <a:t>Comprised of ARIMIA (2,1,0) and the basic neural network model NN1.</a:t>
            </a:r>
          </a:p>
          <a:p>
            <a:pPr marL="169863" indent="-169863">
              <a:buFont typeface="Arial" panose="020B0604020202020204" pitchFamily="34" charset="0"/>
              <a:buChar char="•"/>
            </a:pPr>
            <a:r>
              <a:rPr lang="en-US" sz="1400" b="1" dirty="0">
                <a:solidFill>
                  <a:schemeClr val="bg2">
                    <a:lumMod val="10000"/>
                  </a:schemeClr>
                </a:solidFill>
              </a:rPr>
              <a:t>Ensemble 2 Model: </a:t>
            </a:r>
            <a:r>
              <a:rPr lang="en-US" sz="1400" dirty="0">
                <a:solidFill>
                  <a:schemeClr val="bg2">
                    <a:lumMod val="10000"/>
                  </a:schemeClr>
                </a:solidFill>
              </a:rPr>
              <a:t>(Multivariate Forecast)</a:t>
            </a:r>
          </a:p>
          <a:p>
            <a:pPr marL="169863">
              <a:spcAft>
                <a:spcPts val="1200"/>
              </a:spcAft>
            </a:pPr>
            <a:r>
              <a:rPr lang="en-US" sz="1400" dirty="0">
                <a:solidFill>
                  <a:schemeClr val="bg2">
                    <a:lumMod val="10000"/>
                  </a:schemeClr>
                </a:solidFill>
              </a:rPr>
              <a:t>Comprised of VAR 1 Model and the multivariate neural network with estimated regressor variables.</a:t>
            </a:r>
          </a:p>
          <a:p>
            <a:r>
              <a:rPr lang="en-US" sz="1400" b="1" dirty="0"/>
              <a:t>Model Characteristics:</a:t>
            </a:r>
          </a:p>
          <a:p>
            <a:pPr marL="285750" indent="-285750">
              <a:spcAft>
                <a:spcPts val="1200"/>
              </a:spcAft>
              <a:buFont typeface="Arial" panose="020B0604020202020204" pitchFamily="34" charset="0"/>
              <a:buChar char="•"/>
            </a:pPr>
            <a:r>
              <a:rPr lang="en-US" sz="1400" dirty="0">
                <a:solidFill>
                  <a:schemeClr val="bg2">
                    <a:lumMod val="10000"/>
                  </a:schemeClr>
                </a:solidFill>
              </a:rPr>
              <a:t>Seeks to optimize forecasting results by offsetting risk through increased diversification.  </a:t>
            </a:r>
          </a:p>
          <a:p>
            <a:pPr marL="285750" indent="-285750">
              <a:spcAft>
                <a:spcPts val="1200"/>
              </a:spcAft>
              <a:buFont typeface="Arial" panose="020B0604020202020204" pitchFamily="34" charset="0"/>
              <a:buChar char="•"/>
            </a:pPr>
            <a:r>
              <a:rPr lang="en-US" sz="1400" dirty="0">
                <a:solidFill>
                  <a:schemeClr val="bg2">
                    <a:lumMod val="10000"/>
                  </a:schemeClr>
                </a:solidFill>
              </a:rPr>
              <a:t>Models selected for inclusion are independent and diverse from one another.</a:t>
            </a:r>
          </a:p>
          <a:p>
            <a:r>
              <a:rPr lang="en-US" sz="1400" b="1" dirty="0"/>
              <a:t>Unique to this Forecast:</a:t>
            </a:r>
          </a:p>
          <a:p>
            <a:pPr marL="285750" indent="-285750">
              <a:spcAft>
                <a:spcPts val="1200"/>
              </a:spcAft>
              <a:buFont typeface="Arial" panose="020B0604020202020204" pitchFamily="34" charset="0"/>
              <a:buChar char="•"/>
            </a:pPr>
            <a:r>
              <a:rPr lang="en-US" sz="1400" dirty="0">
                <a:solidFill>
                  <a:schemeClr val="bg2">
                    <a:lumMod val="10000"/>
                  </a:schemeClr>
                </a:solidFill>
              </a:rPr>
              <a:t>Ensemble 1 Model shows muted behavior.  Mostly driven by the ARIMA component and it’s limitation with processing data nonlinearities</a:t>
            </a:r>
          </a:p>
          <a:p>
            <a:pPr marL="285750" indent="-285750">
              <a:spcAft>
                <a:spcPts val="1200"/>
              </a:spcAft>
              <a:buFont typeface="Arial" panose="020B0604020202020204" pitchFamily="34" charset="0"/>
              <a:buChar char="•"/>
            </a:pPr>
            <a:r>
              <a:rPr lang="en-US" sz="1400" dirty="0">
                <a:solidFill>
                  <a:schemeClr val="bg2">
                    <a:lumMod val="10000"/>
                  </a:schemeClr>
                </a:solidFill>
              </a:rPr>
              <a:t>Ensemble 2 Model appears to capture the behavior well.  However, forecast estimation error would be large due to the large number of constituents included in both models.</a:t>
            </a:r>
          </a:p>
        </p:txBody>
      </p:sp>
    </p:spTree>
    <p:extLst>
      <p:ext uri="{BB962C8B-B14F-4D97-AF65-F5344CB8AC3E}">
        <p14:creationId xmlns:p14="http://schemas.microsoft.com/office/powerpoint/2010/main" val="218322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3AA292-9E87-460F-ACA1-4816D0312E10}"/>
              </a:ext>
            </a:extLst>
          </p:cNvPr>
          <p:cNvSpPr/>
          <p:nvPr/>
        </p:nvSpPr>
        <p:spPr>
          <a:xfrm>
            <a:off x="598968" y="457200"/>
            <a:ext cx="10526232"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Model Comparisons</a:t>
            </a:r>
            <a:r>
              <a:rPr lang="en-US" sz="3200" b="1" dirty="0">
                <a:solidFill>
                  <a:srgbClr val="354CA1"/>
                </a:solidFill>
                <a:ea typeface="+mj-ea"/>
                <a:cs typeface="+mj-cs"/>
              </a:rPr>
              <a:t>.</a:t>
            </a:r>
          </a:p>
        </p:txBody>
      </p:sp>
      <p:pic>
        <p:nvPicPr>
          <p:cNvPr id="3" name="Picture 2">
            <a:extLst>
              <a:ext uri="{FF2B5EF4-FFF2-40B4-BE49-F238E27FC236}">
                <a16:creationId xmlns:a16="http://schemas.microsoft.com/office/drawing/2014/main" id="{9CDC6752-70B6-445E-9F27-5DA2B516575F}"/>
              </a:ext>
            </a:extLst>
          </p:cNvPr>
          <p:cNvPicPr>
            <a:picLocks noChangeAspect="1"/>
          </p:cNvPicPr>
          <p:nvPr/>
        </p:nvPicPr>
        <p:blipFill rotWithShape="1">
          <a:blip r:embed="rId2"/>
          <a:srcRect b="66562"/>
          <a:stretch/>
        </p:blipFill>
        <p:spPr>
          <a:xfrm>
            <a:off x="593652" y="1153411"/>
            <a:ext cx="3771900" cy="1742189"/>
          </a:xfrm>
          <a:prstGeom prst="rect">
            <a:avLst/>
          </a:prstGeom>
        </p:spPr>
      </p:pic>
      <p:pic>
        <p:nvPicPr>
          <p:cNvPr id="7" name="Picture 6">
            <a:extLst>
              <a:ext uri="{FF2B5EF4-FFF2-40B4-BE49-F238E27FC236}">
                <a16:creationId xmlns:a16="http://schemas.microsoft.com/office/drawing/2014/main" id="{F2468529-040C-4A41-9DA1-F1465DCB8D0D}"/>
              </a:ext>
            </a:extLst>
          </p:cNvPr>
          <p:cNvPicPr>
            <a:picLocks noChangeAspect="1"/>
          </p:cNvPicPr>
          <p:nvPr/>
        </p:nvPicPr>
        <p:blipFill rotWithShape="1">
          <a:blip r:embed="rId2"/>
          <a:srcRect t="34696" b="31866"/>
          <a:stretch/>
        </p:blipFill>
        <p:spPr>
          <a:xfrm>
            <a:off x="4438208" y="1219201"/>
            <a:ext cx="3771900" cy="1742190"/>
          </a:xfrm>
          <a:prstGeom prst="rect">
            <a:avLst/>
          </a:prstGeom>
        </p:spPr>
      </p:pic>
      <p:pic>
        <p:nvPicPr>
          <p:cNvPr id="8" name="Picture 7">
            <a:extLst>
              <a:ext uri="{FF2B5EF4-FFF2-40B4-BE49-F238E27FC236}">
                <a16:creationId xmlns:a16="http://schemas.microsoft.com/office/drawing/2014/main" id="{84C241C5-3CCC-4463-AA56-803DB2612FF7}"/>
              </a:ext>
            </a:extLst>
          </p:cNvPr>
          <p:cNvPicPr>
            <a:picLocks noChangeAspect="1"/>
          </p:cNvPicPr>
          <p:nvPr/>
        </p:nvPicPr>
        <p:blipFill rotWithShape="1">
          <a:blip r:embed="rId2"/>
          <a:srcRect t="66562"/>
          <a:stretch/>
        </p:blipFill>
        <p:spPr>
          <a:xfrm>
            <a:off x="8001000" y="1173556"/>
            <a:ext cx="3771900" cy="1742190"/>
          </a:xfrm>
          <a:prstGeom prst="rect">
            <a:avLst/>
          </a:prstGeom>
        </p:spPr>
      </p:pic>
      <p:sp>
        <p:nvSpPr>
          <p:cNvPr id="9" name="Rectangle 8">
            <a:extLst>
              <a:ext uri="{FF2B5EF4-FFF2-40B4-BE49-F238E27FC236}">
                <a16:creationId xmlns:a16="http://schemas.microsoft.com/office/drawing/2014/main" id="{CDBA3FA2-2EAD-4EAB-A58D-4B70A4E607B2}"/>
              </a:ext>
            </a:extLst>
          </p:cNvPr>
          <p:cNvSpPr/>
          <p:nvPr/>
        </p:nvSpPr>
        <p:spPr>
          <a:xfrm>
            <a:off x="4365552" y="2712645"/>
            <a:ext cx="228600" cy="294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43FB35-BC7D-425A-8CDB-ED5E94C0DD63}"/>
              </a:ext>
            </a:extLst>
          </p:cNvPr>
          <p:cNvPicPr>
            <a:picLocks noChangeAspect="1"/>
          </p:cNvPicPr>
          <p:nvPr/>
        </p:nvPicPr>
        <p:blipFill>
          <a:blip r:embed="rId3"/>
          <a:stretch>
            <a:fillRect/>
          </a:stretch>
        </p:blipFill>
        <p:spPr>
          <a:xfrm>
            <a:off x="7631334" y="3007037"/>
            <a:ext cx="4365235" cy="2829692"/>
          </a:xfrm>
          <a:prstGeom prst="rect">
            <a:avLst/>
          </a:prstGeom>
        </p:spPr>
      </p:pic>
      <p:pic>
        <p:nvPicPr>
          <p:cNvPr id="14" name="Picture 13">
            <a:extLst>
              <a:ext uri="{FF2B5EF4-FFF2-40B4-BE49-F238E27FC236}">
                <a16:creationId xmlns:a16="http://schemas.microsoft.com/office/drawing/2014/main" id="{FC515BDC-FFC3-416C-9FD6-A94C4C87B4D7}"/>
              </a:ext>
            </a:extLst>
          </p:cNvPr>
          <p:cNvPicPr>
            <a:picLocks noChangeAspect="1"/>
          </p:cNvPicPr>
          <p:nvPr/>
        </p:nvPicPr>
        <p:blipFill rotWithShape="1">
          <a:blip r:embed="rId4"/>
          <a:srcRect t="-1" b="3489"/>
          <a:stretch/>
        </p:blipFill>
        <p:spPr>
          <a:xfrm>
            <a:off x="3944369" y="3103875"/>
            <a:ext cx="4128412" cy="2743757"/>
          </a:xfrm>
          <a:prstGeom prst="rect">
            <a:avLst/>
          </a:prstGeom>
        </p:spPr>
      </p:pic>
      <p:pic>
        <p:nvPicPr>
          <p:cNvPr id="13" name="Picture 12">
            <a:extLst>
              <a:ext uri="{FF2B5EF4-FFF2-40B4-BE49-F238E27FC236}">
                <a16:creationId xmlns:a16="http://schemas.microsoft.com/office/drawing/2014/main" id="{FB6008EF-A67A-4F84-B9D5-8B48BE8CC910}"/>
              </a:ext>
            </a:extLst>
          </p:cNvPr>
          <p:cNvPicPr>
            <a:picLocks noChangeAspect="1"/>
          </p:cNvPicPr>
          <p:nvPr/>
        </p:nvPicPr>
        <p:blipFill rotWithShape="1">
          <a:blip r:embed="rId5"/>
          <a:srcRect r="1990" b="3961"/>
          <a:stretch/>
        </p:blipFill>
        <p:spPr>
          <a:xfrm>
            <a:off x="66769" y="3103875"/>
            <a:ext cx="3971831" cy="2611617"/>
          </a:xfrm>
          <a:prstGeom prst="rect">
            <a:avLst/>
          </a:prstGeom>
        </p:spPr>
      </p:pic>
    </p:spTree>
    <p:extLst>
      <p:ext uri="{BB962C8B-B14F-4D97-AF65-F5344CB8AC3E}">
        <p14:creationId xmlns:p14="http://schemas.microsoft.com/office/powerpoint/2010/main" val="57874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3AEE0-1788-4CED-9377-4D64543695F2}"/>
              </a:ext>
            </a:extLst>
          </p:cNvPr>
          <p:cNvSpPr txBox="1"/>
          <p:nvPr/>
        </p:nvSpPr>
        <p:spPr>
          <a:xfrm>
            <a:off x="672509" y="1164630"/>
            <a:ext cx="10871791" cy="707886"/>
          </a:xfrm>
          <a:prstGeom prst="rect">
            <a:avLst/>
          </a:prstGeom>
          <a:noFill/>
        </p:spPr>
        <p:txBody>
          <a:bodyPr wrap="square" rtlCol="0">
            <a:spAutoFit/>
          </a:bodyPr>
          <a:lstStyle/>
          <a:p>
            <a:r>
              <a:rPr lang="en-US" sz="2000" b="1" i="1" dirty="0">
                <a:solidFill>
                  <a:schemeClr val="accent1"/>
                </a:solidFill>
              </a:rPr>
              <a:t>Over the next 8 quarters, we are 95% confident that the quarterly change in US consumption will be between 0.4967% and 0.9180%.  Our best quarterly estimate is 0.6877%.</a:t>
            </a:r>
          </a:p>
        </p:txBody>
      </p:sp>
      <p:pic>
        <p:nvPicPr>
          <p:cNvPr id="5" name="Picture 4">
            <a:extLst>
              <a:ext uri="{FF2B5EF4-FFF2-40B4-BE49-F238E27FC236}">
                <a16:creationId xmlns:a16="http://schemas.microsoft.com/office/drawing/2014/main" id="{BF4178C2-DA45-4331-A2DA-10EDAFC07A25}"/>
              </a:ext>
            </a:extLst>
          </p:cNvPr>
          <p:cNvPicPr>
            <a:picLocks noChangeAspect="1"/>
          </p:cNvPicPr>
          <p:nvPr/>
        </p:nvPicPr>
        <p:blipFill>
          <a:blip r:embed="rId2"/>
          <a:stretch>
            <a:fillRect/>
          </a:stretch>
        </p:blipFill>
        <p:spPr>
          <a:xfrm>
            <a:off x="838200" y="2117541"/>
            <a:ext cx="10067925" cy="4295775"/>
          </a:xfrm>
          <a:prstGeom prst="rect">
            <a:avLst/>
          </a:prstGeom>
        </p:spPr>
      </p:pic>
      <p:sp>
        <p:nvSpPr>
          <p:cNvPr id="7" name="Rectangle 6">
            <a:extLst>
              <a:ext uri="{FF2B5EF4-FFF2-40B4-BE49-F238E27FC236}">
                <a16:creationId xmlns:a16="http://schemas.microsoft.com/office/drawing/2014/main" id="{A7A46126-17BF-4841-BD2E-50A68E9E1458}"/>
              </a:ext>
            </a:extLst>
          </p:cNvPr>
          <p:cNvSpPr/>
          <p:nvPr/>
        </p:nvSpPr>
        <p:spPr>
          <a:xfrm>
            <a:off x="647700" y="444684"/>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Final Model 2 Year Predictions </a:t>
            </a:r>
            <a:r>
              <a:rPr lang="en-US" sz="3200" b="1" dirty="0">
                <a:solidFill>
                  <a:srgbClr val="354CA1"/>
                </a:solidFill>
                <a:ea typeface="+mj-ea"/>
                <a:cs typeface="+mj-cs"/>
              </a:rPr>
              <a:t>.</a:t>
            </a:r>
          </a:p>
        </p:txBody>
      </p:sp>
    </p:spTree>
    <p:extLst>
      <p:ext uri="{BB962C8B-B14F-4D97-AF65-F5344CB8AC3E}">
        <p14:creationId xmlns:p14="http://schemas.microsoft.com/office/powerpoint/2010/main" val="12238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3AEE0-1788-4CED-9377-4D64543695F2}"/>
              </a:ext>
            </a:extLst>
          </p:cNvPr>
          <p:cNvSpPr txBox="1"/>
          <p:nvPr/>
        </p:nvSpPr>
        <p:spPr>
          <a:xfrm>
            <a:off x="672509" y="1164630"/>
            <a:ext cx="10871791" cy="5262979"/>
          </a:xfrm>
          <a:prstGeom prst="rect">
            <a:avLst/>
          </a:prstGeom>
          <a:noFill/>
        </p:spPr>
        <p:txBody>
          <a:bodyPr wrap="square" rtlCol="0">
            <a:spAutoFit/>
          </a:bodyPr>
          <a:lstStyle/>
          <a:p>
            <a:r>
              <a:rPr lang="en-US" sz="2400" b="1" dirty="0">
                <a:solidFill>
                  <a:schemeClr val="accent1"/>
                </a:solidFill>
              </a:rPr>
              <a:t>To learn more on how the presence of neural network models is impacting the world of economic, please find some additional references below.</a:t>
            </a:r>
          </a:p>
          <a:p>
            <a:endParaRPr lang="en-US" sz="2000" b="1" i="1" dirty="0">
              <a:solidFill>
                <a:schemeClr val="accent1"/>
              </a:solidFill>
            </a:endParaRPr>
          </a:p>
          <a:p>
            <a:endParaRPr lang="en-US" sz="2000" b="1" i="1" dirty="0">
              <a:solidFill>
                <a:schemeClr val="accent1"/>
              </a:solidFill>
            </a:endParaRPr>
          </a:p>
          <a:p>
            <a:endParaRPr lang="en-US" sz="2400" b="1" i="1" dirty="0">
              <a:solidFill>
                <a:schemeClr val="accent1"/>
              </a:solidFill>
            </a:endParaRPr>
          </a:p>
          <a:p>
            <a:r>
              <a:rPr lang="en-US" sz="2400" b="1" i="1" u="sng" dirty="0">
                <a:solidFill>
                  <a:schemeClr val="accent1"/>
                </a:solidFill>
              </a:rPr>
              <a:t>Video Lectures:</a:t>
            </a:r>
          </a:p>
          <a:p>
            <a:pPr marL="342900" indent="-342900">
              <a:buFont typeface="Arial" panose="020B0604020202020204" pitchFamily="34" charset="0"/>
              <a:buChar char="•"/>
            </a:pPr>
            <a:r>
              <a:rPr lang="en-US" sz="2000" b="1" i="1" dirty="0">
                <a:solidFill>
                  <a:schemeClr val="accent1"/>
                </a:solidFill>
              </a:rPr>
              <a:t>Modeling Multivariate Time Series in Economics </a:t>
            </a:r>
          </a:p>
          <a:p>
            <a:r>
              <a:rPr lang="en-US" sz="2000" i="1" dirty="0">
                <a:solidFill>
                  <a:schemeClr val="accent1"/>
                </a:solidFill>
              </a:rPr>
              <a:t>      Harvard CMSA</a:t>
            </a:r>
          </a:p>
          <a:p>
            <a:pPr marL="342900" indent="-342900">
              <a:buFont typeface="Arial" panose="020B0604020202020204" pitchFamily="34" charset="0"/>
              <a:buChar char="•"/>
            </a:pPr>
            <a:endParaRPr lang="en-US" sz="2000" b="1" i="1" dirty="0">
              <a:solidFill>
                <a:schemeClr val="accent1"/>
              </a:solidFill>
            </a:endParaRPr>
          </a:p>
          <a:p>
            <a:pPr marL="342900" indent="-342900">
              <a:buFont typeface="Arial" panose="020B0604020202020204" pitchFamily="34" charset="0"/>
              <a:buChar char="•"/>
            </a:pPr>
            <a:r>
              <a:rPr lang="en-US" sz="2000" b="1" i="1" dirty="0">
                <a:solidFill>
                  <a:schemeClr val="accent1"/>
                </a:solidFill>
              </a:rPr>
              <a:t>Lecture 10| Recurrent Neural Networks</a:t>
            </a:r>
          </a:p>
          <a:p>
            <a:r>
              <a:rPr lang="en-US" sz="2000" i="1" dirty="0">
                <a:solidFill>
                  <a:schemeClr val="accent1"/>
                </a:solidFill>
              </a:rPr>
              <a:t>      Stanford University </a:t>
            </a:r>
          </a:p>
          <a:p>
            <a:pPr marL="342900" indent="-342900">
              <a:buFont typeface="Arial" panose="020B0604020202020204" pitchFamily="34" charset="0"/>
              <a:buChar char="•"/>
            </a:pPr>
            <a:endParaRPr lang="en-US" sz="2000" b="1" i="1" dirty="0">
              <a:solidFill>
                <a:schemeClr val="accent1"/>
              </a:solidFill>
            </a:endParaRPr>
          </a:p>
          <a:p>
            <a:pPr marL="342900" indent="-342900">
              <a:buFont typeface="Arial" panose="020B0604020202020204" pitchFamily="34" charset="0"/>
              <a:buChar char="•"/>
            </a:pPr>
            <a:r>
              <a:rPr lang="en-US" sz="2000" b="1" i="1" dirty="0">
                <a:solidFill>
                  <a:schemeClr val="accent1"/>
                </a:solidFill>
              </a:rPr>
              <a:t>Time Series Forecasting Using Recurrent Network and Vector Autoregressive Model:  When and How</a:t>
            </a:r>
          </a:p>
          <a:p>
            <a:r>
              <a:rPr lang="en-US" sz="2000" i="1" dirty="0">
                <a:solidFill>
                  <a:schemeClr val="accent1"/>
                </a:solidFill>
              </a:rPr>
              <a:t>     (presented by Alliance Bernstein Chief Information Officer)</a:t>
            </a:r>
          </a:p>
          <a:p>
            <a:r>
              <a:rPr lang="en-US" sz="2000" i="1" dirty="0">
                <a:solidFill>
                  <a:schemeClr val="accent1"/>
                </a:solidFill>
              </a:rPr>
              <a:t>      Databricks</a:t>
            </a:r>
            <a:r>
              <a:rPr lang="en-US" sz="2000" b="1" i="1" dirty="0">
                <a:solidFill>
                  <a:schemeClr val="accent1"/>
                </a:solidFill>
              </a:rPr>
              <a:t> </a:t>
            </a:r>
            <a:r>
              <a:rPr lang="en-US" sz="2000" i="1" dirty="0">
                <a:solidFill>
                  <a:schemeClr val="accent1"/>
                </a:solidFill>
              </a:rPr>
              <a:t>Platform</a:t>
            </a:r>
          </a:p>
        </p:txBody>
      </p:sp>
      <p:sp>
        <p:nvSpPr>
          <p:cNvPr id="7" name="Rectangle 6">
            <a:extLst>
              <a:ext uri="{FF2B5EF4-FFF2-40B4-BE49-F238E27FC236}">
                <a16:creationId xmlns:a16="http://schemas.microsoft.com/office/drawing/2014/main" id="{A7A46126-17BF-4841-BD2E-50A68E9E1458}"/>
              </a:ext>
            </a:extLst>
          </p:cNvPr>
          <p:cNvSpPr/>
          <p:nvPr/>
        </p:nvSpPr>
        <p:spPr>
          <a:xfrm>
            <a:off x="647700" y="444684"/>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rPr>
              <a:t>Additional Research References</a:t>
            </a:r>
            <a:r>
              <a:rPr lang="en-US" sz="3200" b="1" dirty="0">
                <a:solidFill>
                  <a:srgbClr val="354CA1"/>
                </a:solidFill>
                <a:ea typeface="+mj-ea"/>
                <a:cs typeface="+mj-cs"/>
              </a:rPr>
              <a:t>.</a:t>
            </a:r>
          </a:p>
        </p:txBody>
      </p:sp>
      <p:pic>
        <p:nvPicPr>
          <p:cNvPr id="3" name="Picture 2">
            <a:extLst>
              <a:ext uri="{FF2B5EF4-FFF2-40B4-BE49-F238E27FC236}">
                <a16:creationId xmlns:a16="http://schemas.microsoft.com/office/drawing/2014/main" id="{802CA253-F118-4418-ABBE-FEDE88C14968}"/>
              </a:ext>
            </a:extLst>
          </p:cNvPr>
          <p:cNvPicPr>
            <a:picLocks noChangeAspect="1"/>
          </p:cNvPicPr>
          <p:nvPr/>
        </p:nvPicPr>
        <p:blipFill>
          <a:blip r:embed="rId2"/>
          <a:stretch>
            <a:fillRect/>
          </a:stretch>
        </p:blipFill>
        <p:spPr>
          <a:xfrm>
            <a:off x="4191000" y="2057400"/>
            <a:ext cx="2305050" cy="757238"/>
          </a:xfrm>
          <a:prstGeom prst="rect">
            <a:avLst/>
          </a:prstGeom>
        </p:spPr>
      </p:pic>
    </p:spTree>
    <p:extLst>
      <p:ext uri="{BB962C8B-B14F-4D97-AF65-F5344CB8AC3E}">
        <p14:creationId xmlns:p14="http://schemas.microsoft.com/office/powerpoint/2010/main" val="208346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481371" y="381000"/>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i="1" dirty="0">
                <a:solidFill>
                  <a:srgbClr val="354CA1"/>
                </a:solidFill>
                <a:ea typeface="+mj-ea"/>
                <a:cs typeface="+mj-cs"/>
              </a:rPr>
              <a:t>Next Steps:  Future Analysis</a:t>
            </a:r>
          </a:p>
        </p:txBody>
      </p:sp>
      <p:sp>
        <p:nvSpPr>
          <p:cNvPr id="10" name="Rectangle 9">
            <a:extLst>
              <a:ext uri="{FF2B5EF4-FFF2-40B4-BE49-F238E27FC236}">
                <a16:creationId xmlns:a16="http://schemas.microsoft.com/office/drawing/2014/main" id="{71AF5489-0151-4828-BD11-EF4D590AF78A}"/>
              </a:ext>
            </a:extLst>
          </p:cNvPr>
          <p:cNvSpPr/>
          <p:nvPr/>
        </p:nvSpPr>
        <p:spPr>
          <a:xfrm>
            <a:off x="575187" y="3505200"/>
            <a:ext cx="10896600" cy="584775"/>
          </a:xfrm>
          <a:prstGeom prst="rect">
            <a:avLst/>
          </a:prstGeom>
          <a:noFill/>
          <a:ln>
            <a:solidFill>
              <a:schemeClr val="bg1"/>
            </a:solidFill>
          </a:ln>
        </p:spPr>
        <p:txBody>
          <a:bodyPr wrap="square">
            <a:spAutoFit/>
          </a:bodyPr>
          <a:lstStyle/>
          <a:p>
            <a:endParaRPr lang="en-US" sz="3200" b="1" i="1" dirty="0">
              <a:solidFill>
                <a:srgbClr val="354CA1"/>
              </a:solidFill>
              <a:ea typeface="+mj-ea"/>
              <a:cs typeface="+mj-cs"/>
            </a:endParaRPr>
          </a:p>
        </p:txBody>
      </p:sp>
      <p:sp>
        <p:nvSpPr>
          <p:cNvPr id="2" name="Rectangle 1">
            <a:extLst>
              <a:ext uri="{FF2B5EF4-FFF2-40B4-BE49-F238E27FC236}">
                <a16:creationId xmlns:a16="http://schemas.microsoft.com/office/drawing/2014/main" id="{9E2032B5-647F-4ED6-A6CE-4E9A00686645}"/>
              </a:ext>
            </a:extLst>
          </p:cNvPr>
          <p:cNvSpPr/>
          <p:nvPr/>
        </p:nvSpPr>
        <p:spPr>
          <a:xfrm>
            <a:off x="685800" y="1371600"/>
            <a:ext cx="6371616" cy="4493538"/>
          </a:xfrm>
          <a:prstGeom prst="rect">
            <a:avLst/>
          </a:prstGeom>
        </p:spPr>
        <p:txBody>
          <a:bodyPr wrap="none">
            <a:spAutoFit/>
          </a:bodyPr>
          <a:lstStyle/>
          <a:p>
            <a:r>
              <a:rPr lang="en-US" sz="3000" b="1" i="1" dirty="0">
                <a:solidFill>
                  <a:srgbClr val="354CA1"/>
                </a:solidFill>
              </a:rPr>
              <a:t>Model Types that will be examined:</a:t>
            </a:r>
          </a:p>
          <a:p>
            <a:endParaRPr lang="en-US" sz="3000" b="1" i="1" dirty="0">
              <a:solidFill>
                <a:srgbClr val="354CA1"/>
              </a:solidFill>
            </a:endParaRPr>
          </a:p>
          <a:p>
            <a:r>
              <a:rPr lang="en-US" sz="3000" b="1" i="1" dirty="0">
                <a:solidFill>
                  <a:srgbClr val="354CA1"/>
                </a:solidFill>
              </a:rPr>
              <a:t>Univariate Analysis</a:t>
            </a:r>
          </a:p>
          <a:p>
            <a:pPr marL="628650" indent="-166688">
              <a:buFont typeface="Arial" panose="020B0604020202020204" pitchFamily="34" charset="0"/>
              <a:buChar char="•"/>
            </a:pPr>
            <a:r>
              <a:rPr lang="en-US" sz="2800" i="1" dirty="0">
                <a:solidFill>
                  <a:srgbClr val="354CA1"/>
                </a:solidFill>
              </a:rPr>
              <a:t>ARUMA (Quarterly)  Seasonal Analysis</a:t>
            </a:r>
          </a:p>
          <a:p>
            <a:pPr marL="628650" indent="-166688">
              <a:buFont typeface="Arial" panose="020B0604020202020204" pitchFamily="34" charset="0"/>
              <a:buChar char="•"/>
            </a:pPr>
            <a:r>
              <a:rPr lang="en-US" sz="2800" i="1" dirty="0">
                <a:solidFill>
                  <a:srgbClr val="354CA1"/>
                </a:solidFill>
              </a:rPr>
              <a:t>Signal Plus Noise Model</a:t>
            </a:r>
          </a:p>
          <a:p>
            <a:endParaRPr lang="en-US" sz="2800" i="1" dirty="0">
              <a:solidFill>
                <a:srgbClr val="354CA1"/>
              </a:solidFill>
            </a:endParaRPr>
          </a:p>
          <a:p>
            <a:r>
              <a:rPr lang="en-US" sz="2800" b="1" i="1" dirty="0">
                <a:solidFill>
                  <a:srgbClr val="354CA1"/>
                </a:solidFill>
              </a:rPr>
              <a:t>Multivariate Analysis</a:t>
            </a:r>
          </a:p>
          <a:p>
            <a:pPr marL="628650" indent="-166688">
              <a:buFont typeface="Arial" panose="020B0604020202020204" pitchFamily="34" charset="0"/>
              <a:buChar char="•"/>
            </a:pPr>
            <a:r>
              <a:rPr lang="en-US" sz="2800" i="1" dirty="0">
                <a:solidFill>
                  <a:srgbClr val="354CA1"/>
                </a:solidFill>
              </a:rPr>
              <a:t>VAR Analysis</a:t>
            </a:r>
          </a:p>
          <a:p>
            <a:pPr marL="628650" indent="-166688">
              <a:buFont typeface="Arial" panose="020B0604020202020204" pitchFamily="34" charset="0"/>
              <a:buChar char="•"/>
            </a:pPr>
            <a:r>
              <a:rPr lang="en-US" sz="2800" i="1" dirty="0">
                <a:solidFill>
                  <a:srgbClr val="354CA1"/>
                </a:solidFill>
              </a:rPr>
              <a:t>Neural Network</a:t>
            </a:r>
          </a:p>
          <a:p>
            <a:pPr marL="628650" indent="-166688">
              <a:buFont typeface="Arial" panose="020B0604020202020204" pitchFamily="34" charset="0"/>
              <a:buChar char="•"/>
            </a:pPr>
            <a:r>
              <a:rPr lang="en-US" sz="2800" i="1" dirty="0" err="1">
                <a:solidFill>
                  <a:srgbClr val="354CA1"/>
                </a:solidFill>
              </a:rPr>
              <a:t>Esemble</a:t>
            </a:r>
            <a:r>
              <a:rPr lang="en-US" sz="2800" i="1" dirty="0">
                <a:solidFill>
                  <a:srgbClr val="354CA1"/>
                </a:solidFill>
              </a:rPr>
              <a:t> Models</a:t>
            </a:r>
            <a:endParaRPr lang="en-US" sz="2800" dirty="0"/>
          </a:p>
        </p:txBody>
      </p:sp>
      <p:sp>
        <p:nvSpPr>
          <p:cNvPr id="4" name="Rectangle 3">
            <a:extLst>
              <a:ext uri="{FF2B5EF4-FFF2-40B4-BE49-F238E27FC236}">
                <a16:creationId xmlns:a16="http://schemas.microsoft.com/office/drawing/2014/main" id="{C60B4391-B408-4CF1-BAFA-3078446B48E5}"/>
              </a:ext>
            </a:extLst>
          </p:cNvPr>
          <p:cNvSpPr/>
          <p:nvPr/>
        </p:nvSpPr>
        <p:spPr>
          <a:xfrm>
            <a:off x="304800" y="152400"/>
            <a:ext cx="116586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354CA1"/>
                </a:solidFill>
                <a:latin typeface="Bradley Hand ITC" panose="03070402050302030203" pitchFamily="66" charset="0"/>
              </a:rPr>
              <a:t>Thank you for Listening!</a:t>
            </a:r>
            <a:r>
              <a:rPr lang="en-US" dirty="0"/>
              <a:t>!</a:t>
            </a:r>
          </a:p>
        </p:txBody>
      </p:sp>
    </p:spTree>
    <p:extLst>
      <p:ext uri="{BB962C8B-B14F-4D97-AF65-F5344CB8AC3E}">
        <p14:creationId xmlns:p14="http://schemas.microsoft.com/office/powerpoint/2010/main" val="7667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p:cTn id="2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353B-E34B-4FFD-9B87-DAEFF12D2608}"/>
              </a:ext>
            </a:extLst>
          </p:cNvPr>
          <p:cNvSpPr>
            <a:spLocks noGrp="1"/>
          </p:cNvSpPr>
          <p:nvPr>
            <p:ph type="title"/>
          </p:nvPr>
        </p:nvSpPr>
        <p:spPr>
          <a:xfrm>
            <a:off x="664499" y="2592884"/>
            <a:ext cx="10515600" cy="868363"/>
          </a:xfrm>
        </p:spPr>
        <p:txBody>
          <a:bodyPr>
            <a:normAutofit/>
          </a:bodyPr>
          <a:lstStyle/>
          <a:p>
            <a:pPr algn="ctr"/>
            <a:r>
              <a:rPr lang="en-US" sz="3600" b="1" dirty="0">
                <a:solidFill>
                  <a:srgbClr val="354CA1"/>
                </a:solidFill>
                <a:latin typeface="+mn-lt"/>
              </a:rPr>
              <a:t>Determinants of Consumer Spending:</a:t>
            </a:r>
          </a:p>
        </p:txBody>
      </p:sp>
      <p:pic>
        <p:nvPicPr>
          <p:cNvPr id="12" name="Picture 11">
            <a:extLst>
              <a:ext uri="{FF2B5EF4-FFF2-40B4-BE49-F238E27FC236}">
                <a16:creationId xmlns:a16="http://schemas.microsoft.com/office/drawing/2014/main" id="{936725C1-8C4F-47DB-9FE3-A59047D6243E}"/>
              </a:ext>
            </a:extLst>
          </p:cNvPr>
          <p:cNvPicPr>
            <a:picLocks noChangeAspect="1"/>
          </p:cNvPicPr>
          <p:nvPr/>
        </p:nvPicPr>
        <p:blipFill rotWithShape="1">
          <a:blip r:embed="rId2"/>
          <a:srcRect t="6364"/>
          <a:stretch/>
        </p:blipFill>
        <p:spPr>
          <a:xfrm>
            <a:off x="9158588" y="4094642"/>
            <a:ext cx="1721592" cy="1657229"/>
          </a:xfrm>
          <a:prstGeom prst="rect">
            <a:avLst/>
          </a:prstGeom>
          <a:ln>
            <a:solidFill>
              <a:schemeClr val="tx1">
                <a:lumMod val="50000"/>
                <a:lumOff val="50000"/>
              </a:schemeClr>
            </a:solidFill>
          </a:ln>
        </p:spPr>
      </p:pic>
      <p:pic>
        <p:nvPicPr>
          <p:cNvPr id="14" name="Picture 13">
            <a:extLst>
              <a:ext uri="{FF2B5EF4-FFF2-40B4-BE49-F238E27FC236}">
                <a16:creationId xmlns:a16="http://schemas.microsoft.com/office/drawing/2014/main" id="{442DE6D1-A518-41DC-AC50-3D3ED839CC28}"/>
              </a:ext>
            </a:extLst>
          </p:cNvPr>
          <p:cNvPicPr>
            <a:picLocks noChangeAspect="1"/>
          </p:cNvPicPr>
          <p:nvPr/>
        </p:nvPicPr>
        <p:blipFill>
          <a:blip r:embed="rId3"/>
          <a:stretch>
            <a:fillRect/>
          </a:stretch>
        </p:blipFill>
        <p:spPr>
          <a:xfrm>
            <a:off x="3796243" y="4072261"/>
            <a:ext cx="1721593" cy="1657230"/>
          </a:xfrm>
          <a:prstGeom prst="rect">
            <a:avLst/>
          </a:prstGeom>
          <a:ln>
            <a:solidFill>
              <a:schemeClr val="tx1">
                <a:lumMod val="50000"/>
                <a:lumOff val="50000"/>
              </a:schemeClr>
            </a:solidFill>
          </a:ln>
        </p:spPr>
      </p:pic>
      <p:pic>
        <p:nvPicPr>
          <p:cNvPr id="17" name="Picture 16">
            <a:extLst>
              <a:ext uri="{FF2B5EF4-FFF2-40B4-BE49-F238E27FC236}">
                <a16:creationId xmlns:a16="http://schemas.microsoft.com/office/drawing/2014/main" id="{352FE389-B1A6-4249-9216-21BBA24BEEB2}"/>
              </a:ext>
            </a:extLst>
          </p:cNvPr>
          <p:cNvPicPr>
            <a:picLocks noChangeAspect="1"/>
          </p:cNvPicPr>
          <p:nvPr/>
        </p:nvPicPr>
        <p:blipFill>
          <a:blip r:embed="rId4"/>
          <a:stretch>
            <a:fillRect/>
          </a:stretch>
        </p:blipFill>
        <p:spPr>
          <a:xfrm>
            <a:off x="6477416" y="4064588"/>
            <a:ext cx="1721592" cy="1657229"/>
          </a:xfrm>
          <a:prstGeom prst="rect">
            <a:avLst/>
          </a:prstGeom>
          <a:ln>
            <a:solidFill>
              <a:schemeClr val="tx1">
                <a:lumMod val="50000"/>
                <a:lumOff val="50000"/>
              </a:schemeClr>
            </a:solidFill>
          </a:ln>
        </p:spPr>
      </p:pic>
      <p:pic>
        <p:nvPicPr>
          <p:cNvPr id="18" name="Picture 17">
            <a:extLst>
              <a:ext uri="{FF2B5EF4-FFF2-40B4-BE49-F238E27FC236}">
                <a16:creationId xmlns:a16="http://schemas.microsoft.com/office/drawing/2014/main" id="{07A928F0-783C-4898-8785-B70C5B103E61}"/>
              </a:ext>
            </a:extLst>
          </p:cNvPr>
          <p:cNvPicPr>
            <a:picLocks noChangeAspect="1"/>
          </p:cNvPicPr>
          <p:nvPr/>
        </p:nvPicPr>
        <p:blipFill>
          <a:blip r:embed="rId5"/>
          <a:stretch>
            <a:fillRect/>
          </a:stretch>
        </p:blipFill>
        <p:spPr>
          <a:xfrm>
            <a:off x="846055" y="4100333"/>
            <a:ext cx="1721593" cy="1629158"/>
          </a:xfrm>
          <a:prstGeom prst="rect">
            <a:avLst/>
          </a:prstGeom>
          <a:ln>
            <a:solidFill>
              <a:schemeClr val="tx1">
                <a:lumMod val="50000"/>
                <a:lumOff val="50000"/>
              </a:schemeClr>
            </a:solidFill>
          </a:ln>
        </p:spPr>
      </p:pic>
      <p:sp>
        <p:nvSpPr>
          <p:cNvPr id="21" name="TextBox 20">
            <a:extLst>
              <a:ext uri="{FF2B5EF4-FFF2-40B4-BE49-F238E27FC236}">
                <a16:creationId xmlns:a16="http://schemas.microsoft.com/office/drawing/2014/main" id="{31DB2B17-1617-4E20-9F05-6916121756BF}"/>
              </a:ext>
            </a:extLst>
          </p:cNvPr>
          <p:cNvSpPr txBox="1"/>
          <p:nvPr/>
        </p:nvSpPr>
        <p:spPr>
          <a:xfrm>
            <a:off x="614197" y="5751871"/>
            <a:ext cx="2057400" cy="369332"/>
          </a:xfrm>
          <a:prstGeom prst="rect">
            <a:avLst/>
          </a:prstGeom>
          <a:noFill/>
        </p:spPr>
        <p:txBody>
          <a:bodyPr wrap="square" rtlCol="0">
            <a:spAutoFit/>
          </a:bodyPr>
          <a:lstStyle/>
          <a:p>
            <a:r>
              <a:rPr lang="en-US" dirty="0"/>
              <a:t>Disposable Income</a:t>
            </a:r>
          </a:p>
        </p:txBody>
      </p:sp>
      <p:sp>
        <p:nvSpPr>
          <p:cNvPr id="22" name="TextBox 21">
            <a:extLst>
              <a:ext uri="{FF2B5EF4-FFF2-40B4-BE49-F238E27FC236}">
                <a16:creationId xmlns:a16="http://schemas.microsoft.com/office/drawing/2014/main" id="{BECC19EB-1999-44BC-B316-4EAB12980357}"/>
              </a:ext>
            </a:extLst>
          </p:cNvPr>
          <p:cNvSpPr txBox="1"/>
          <p:nvPr/>
        </p:nvSpPr>
        <p:spPr>
          <a:xfrm>
            <a:off x="3460769" y="5798037"/>
            <a:ext cx="2286001" cy="646331"/>
          </a:xfrm>
          <a:prstGeom prst="rect">
            <a:avLst/>
          </a:prstGeom>
          <a:noFill/>
        </p:spPr>
        <p:txBody>
          <a:bodyPr wrap="square" rtlCol="0">
            <a:spAutoFit/>
          </a:bodyPr>
          <a:lstStyle/>
          <a:p>
            <a:pPr algn="ctr"/>
            <a:r>
              <a:rPr lang="en-US" dirty="0"/>
              <a:t>Personal Income Per Capita</a:t>
            </a:r>
          </a:p>
        </p:txBody>
      </p:sp>
      <p:sp>
        <p:nvSpPr>
          <p:cNvPr id="23" name="TextBox 22">
            <a:extLst>
              <a:ext uri="{FF2B5EF4-FFF2-40B4-BE49-F238E27FC236}">
                <a16:creationId xmlns:a16="http://schemas.microsoft.com/office/drawing/2014/main" id="{95435B27-D347-4D63-97FA-40D03320D654}"/>
              </a:ext>
            </a:extLst>
          </p:cNvPr>
          <p:cNvSpPr txBox="1"/>
          <p:nvPr/>
        </p:nvSpPr>
        <p:spPr>
          <a:xfrm>
            <a:off x="6535943" y="5843069"/>
            <a:ext cx="1777532" cy="369332"/>
          </a:xfrm>
          <a:prstGeom prst="rect">
            <a:avLst/>
          </a:prstGeom>
          <a:noFill/>
        </p:spPr>
        <p:txBody>
          <a:bodyPr wrap="square" rtlCol="0">
            <a:spAutoFit/>
          </a:bodyPr>
          <a:lstStyle/>
          <a:p>
            <a:r>
              <a:rPr lang="en-US" dirty="0"/>
              <a:t>Consumer Debt</a:t>
            </a:r>
          </a:p>
        </p:txBody>
      </p:sp>
      <p:sp>
        <p:nvSpPr>
          <p:cNvPr id="24" name="TextBox 23">
            <a:extLst>
              <a:ext uri="{FF2B5EF4-FFF2-40B4-BE49-F238E27FC236}">
                <a16:creationId xmlns:a16="http://schemas.microsoft.com/office/drawing/2014/main" id="{AA3D87BC-F3C8-4321-9C46-EB8A66AF19DD}"/>
              </a:ext>
            </a:extLst>
          </p:cNvPr>
          <p:cNvSpPr txBox="1"/>
          <p:nvPr/>
        </p:nvSpPr>
        <p:spPr>
          <a:xfrm>
            <a:off x="9059042" y="5811329"/>
            <a:ext cx="2146955" cy="646331"/>
          </a:xfrm>
          <a:prstGeom prst="rect">
            <a:avLst/>
          </a:prstGeom>
          <a:noFill/>
        </p:spPr>
        <p:txBody>
          <a:bodyPr wrap="square" rtlCol="0">
            <a:spAutoFit/>
          </a:bodyPr>
          <a:lstStyle/>
          <a:p>
            <a:pPr algn="ctr"/>
            <a:r>
              <a:rPr lang="en-US" dirty="0"/>
              <a:t>Consumer Confidence Index</a:t>
            </a:r>
          </a:p>
        </p:txBody>
      </p:sp>
      <p:sp>
        <p:nvSpPr>
          <p:cNvPr id="26" name="Title 1">
            <a:extLst>
              <a:ext uri="{FF2B5EF4-FFF2-40B4-BE49-F238E27FC236}">
                <a16:creationId xmlns:a16="http://schemas.microsoft.com/office/drawing/2014/main" id="{218257E6-DA06-4A9A-B7B0-0DB38E643780}"/>
              </a:ext>
            </a:extLst>
          </p:cNvPr>
          <p:cNvSpPr txBox="1">
            <a:spLocks/>
          </p:cNvSpPr>
          <p:nvPr/>
        </p:nvSpPr>
        <p:spPr>
          <a:xfrm>
            <a:off x="614197" y="390661"/>
            <a:ext cx="1038153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354CA1"/>
              </a:solidFill>
              <a:latin typeface="+mn-lt"/>
            </a:endParaRPr>
          </a:p>
        </p:txBody>
      </p:sp>
      <p:sp>
        <p:nvSpPr>
          <p:cNvPr id="27" name="Rectangle 26">
            <a:extLst>
              <a:ext uri="{FF2B5EF4-FFF2-40B4-BE49-F238E27FC236}">
                <a16:creationId xmlns:a16="http://schemas.microsoft.com/office/drawing/2014/main" id="{62851485-DE9C-4ABF-BB9A-9D340EC42F0E}"/>
              </a:ext>
            </a:extLst>
          </p:cNvPr>
          <p:cNvSpPr/>
          <p:nvPr/>
        </p:nvSpPr>
        <p:spPr>
          <a:xfrm>
            <a:off x="394765" y="461277"/>
            <a:ext cx="10820400" cy="646331"/>
          </a:xfrm>
          <a:prstGeom prst="rect">
            <a:avLst/>
          </a:prstGeom>
          <a:solidFill>
            <a:schemeClr val="bg1">
              <a:lumMod val="95000"/>
            </a:schemeClr>
          </a:solidFill>
          <a:ln>
            <a:solidFill>
              <a:schemeClr val="tx1">
                <a:lumMod val="50000"/>
                <a:lumOff val="50000"/>
              </a:schemeClr>
            </a:solidFill>
          </a:ln>
        </p:spPr>
        <p:txBody>
          <a:bodyPr wrap="square">
            <a:spAutoFit/>
          </a:bodyPr>
          <a:lstStyle/>
          <a:p>
            <a:pPr algn="ctr"/>
            <a:r>
              <a:rPr lang="en-US" sz="3600" b="1" i="1" dirty="0">
                <a:solidFill>
                  <a:srgbClr val="354CA1"/>
                </a:solidFill>
                <a:ea typeface="+mj-ea"/>
                <a:cs typeface="+mj-cs"/>
              </a:rPr>
              <a:t>What is Consumer Spending?</a:t>
            </a:r>
          </a:p>
        </p:txBody>
      </p:sp>
      <p:sp>
        <p:nvSpPr>
          <p:cNvPr id="29" name="Arrow: Down 28">
            <a:extLst>
              <a:ext uri="{FF2B5EF4-FFF2-40B4-BE49-F238E27FC236}">
                <a16:creationId xmlns:a16="http://schemas.microsoft.com/office/drawing/2014/main" id="{182C7A1F-3FA3-4666-82C6-39EF7FA553DA}"/>
              </a:ext>
            </a:extLst>
          </p:cNvPr>
          <p:cNvSpPr/>
          <p:nvPr/>
        </p:nvSpPr>
        <p:spPr>
          <a:xfrm rot="1975992">
            <a:off x="2415247" y="3404125"/>
            <a:ext cx="304800" cy="439508"/>
          </a:xfrm>
          <a:prstGeom prst="downArrow">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7848E0F-970D-413E-8EC5-CDCDC2207198}"/>
              </a:ext>
            </a:extLst>
          </p:cNvPr>
          <p:cNvSpPr/>
          <p:nvPr/>
        </p:nvSpPr>
        <p:spPr>
          <a:xfrm>
            <a:off x="4165995" y="3417812"/>
            <a:ext cx="304800" cy="412509"/>
          </a:xfrm>
          <a:prstGeom prst="downArrow">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7530023E-0FD6-4F18-A900-53F1A85C805B}"/>
              </a:ext>
            </a:extLst>
          </p:cNvPr>
          <p:cNvSpPr/>
          <p:nvPr/>
        </p:nvSpPr>
        <p:spPr>
          <a:xfrm>
            <a:off x="6851005" y="3443985"/>
            <a:ext cx="304800" cy="439508"/>
          </a:xfrm>
          <a:prstGeom prst="downArrow">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47B5DF4-C601-4633-BB11-7BA81BF0A333}"/>
              </a:ext>
            </a:extLst>
          </p:cNvPr>
          <p:cNvSpPr/>
          <p:nvPr/>
        </p:nvSpPr>
        <p:spPr>
          <a:xfrm rot="19459494">
            <a:off x="9123705" y="3404222"/>
            <a:ext cx="304800" cy="439508"/>
          </a:xfrm>
          <a:prstGeom prst="downArrow">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58CC95B-7025-4190-BF86-5D10CB2F1609}"/>
              </a:ext>
            </a:extLst>
          </p:cNvPr>
          <p:cNvSpPr txBox="1"/>
          <p:nvPr/>
        </p:nvSpPr>
        <p:spPr>
          <a:xfrm>
            <a:off x="394765" y="1349548"/>
            <a:ext cx="10820399" cy="1169551"/>
          </a:xfrm>
          <a:prstGeom prst="rect">
            <a:avLst/>
          </a:prstGeom>
          <a:noFill/>
        </p:spPr>
        <p:txBody>
          <a:bodyPr wrap="square" rtlCol="0">
            <a:spAutoFit/>
          </a:bodyPr>
          <a:lstStyle/>
          <a:p>
            <a:r>
              <a:rPr lang="en-US" sz="2600" b="1" i="1" dirty="0"/>
              <a:t>“Consumer spending is the total money spent on final goods and services by individuals and households for personal use and enjoyment in an economy.”</a:t>
            </a:r>
          </a:p>
          <a:p>
            <a:pPr algn="r"/>
            <a:r>
              <a:rPr lang="en-US" b="1" i="1" dirty="0"/>
              <a:t> -Investopedia</a:t>
            </a:r>
          </a:p>
        </p:txBody>
      </p:sp>
    </p:spTree>
    <p:extLst>
      <p:ext uri="{BB962C8B-B14F-4D97-AF65-F5344CB8AC3E}">
        <p14:creationId xmlns:p14="http://schemas.microsoft.com/office/powerpoint/2010/main" val="234503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barn(inVertical)">
                                      <p:cBhvr>
                                        <p:cTn id="11" dur="10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3" grpId="0"/>
      <p:bldP spid="24" grpId="0"/>
      <p:bldP spid="27" grpId="0" animBg="1"/>
      <p:bldP spid="29" grpId="0" animBg="1"/>
      <p:bldP spid="30" grpId="0" animBg="1"/>
      <p:bldP spid="31" grpId="0" animBg="1"/>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609600" y="415820"/>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i="1" dirty="0">
                <a:solidFill>
                  <a:srgbClr val="354CA1"/>
                </a:solidFill>
                <a:ea typeface="+mj-ea"/>
                <a:cs typeface="+mj-cs"/>
              </a:rPr>
              <a:t>Why do we care about Consumer Spending?</a:t>
            </a:r>
          </a:p>
        </p:txBody>
      </p:sp>
      <p:graphicFrame>
        <p:nvGraphicFramePr>
          <p:cNvPr id="9" name="Diagram 8">
            <a:extLst>
              <a:ext uri="{FF2B5EF4-FFF2-40B4-BE49-F238E27FC236}">
                <a16:creationId xmlns:a16="http://schemas.microsoft.com/office/drawing/2014/main" id="{E2106139-4E09-4684-A483-57D634C8505A}"/>
              </a:ext>
            </a:extLst>
          </p:cNvPr>
          <p:cNvGraphicFramePr/>
          <p:nvPr>
            <p:extLst>
              <p:ext uri="{D42A27DB-BD31-4B8C-83A1-F6EECF244321}">
                <p14:modId xmlns:p14="http://schemas.microsoft.com/office/powerpoint/2010/main" val="3711427450"/>
              </p:ext>
            </p:extLst>
          </p:nvPr>
        </p:nvGraphicFramePr>
        <p:xfrm>
          <a:off x="1981200" y="1258490"/>
          <a:ext cx="7823200" cy="1984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06E0C5B-2597-44B2-BCC5-2792AE2D651C}"/>
              </a:ext>
            </a:extLst>
          </p:cNvPr>
          <p:cNvSpPr txBox="1"/>
          <p:nvPr/>
        </p:nvSpPr>
        <p:spPr>
          <a:xfrm>
            <a:off x="4706332" y="2819400"/>
            <a:ext cx="2209800" cy="369332"/>
          </a:xfrm>
          <a:prstGeom prst="rect">
            <a:avLst/>
          </a:prstGeom>
          <a:noFill/>
        </p:spPr>
        <p:txBody>
          <a:bodyPr wrap="square" rtlCol="0">
            <a:spAutoFit/>
          </a:bodyPr>
          <a:lstStyle/>
          <a:p>
            <a:r>
              <a:rPr lang="en-US" b="1" dirty="0">
                <a:solidFill>
                  <a:srgbClr val="FF0000"/>
                </a:solidFill>
                <a:latin typeface="Bradley Hand ITC" panose="03070402050302030203" pitchFamily="66" charset="0"/>
              </a:rPr>
              <a:t>Economic IMPACT</a:t>
            </a:r>
          </a:p>
        </p:txBody>
      </p:sp>
      <p:sp>
        <p:nvSpPr>
          <p:cNvPr id="7" name="Rectangle 6">
            <a:extLst>
              <a:ext uri="{FF2B5EF4-FFF2-40B4-BE49-F238E27FC236}">
                <a16:creationId xmlns:a16="http://schemas.microsoft.com/office/drawing/2014/main" id="{1514FD25-AEFA-47F0-801F-A03C69FEFA75}"/>
              </a:ext>
            </a:extLst>
          </p:cNvPr>
          <p:cNvSpPr/>
          <p:nvPr/>
        </p:nvSpPr>
        <p:spPr>
          <a:xfrm>
            <a:off x="609600" y="4343399"/>
            <a:ext cx="4876800" cy="1785104"/>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b="1" i="1" dirty="0"/>
              <a:t>Consumer spending is measured several different ways.  </a:t>
            </a:r>
          </a:p>
          <a:p>
            <a:pPr marL="342900" indent="-342900">
              <a:spcAft>
                <a:spcPts val="1200"/>
              </a:spcAft>
              <a:buFont typeface="Arial" panose="020B0604020202020204" pitchFamily="34" charset="0"/>
              <a:buChar char="•"/>
            </a:pPr>
            <a:r>
              <a:rPr lang="en-US" sz="2000" b="1" i="1" dirty="0"/>
              <a:t>The most comprehensive is the U.S. Personal Consumption Expenditures Survey.</a:t>
            </a:r>
          </a:p>
        </p:txBody>
      </p:sp>
      <p:pic>
        <p:nvPicPr>
          <p:cNvPr id="8" name="Picture 7">
            <a:extLst>
              <a:ext uri="{FF2B5EF4-FFF2-40B4-BE49-F238E27FC236}">
                <a16:creationId xmlns:a16="http://schemas.microsoft.com/office/drawing/2014/main" id="{7799C089-8370-4E3F-87A1-5DAE151F907A}"/>
              </a:ext>
            </a:extLst>
          </p:cNvPr>
          <p:cNvPicPr>
            <a:picLocks noChangeAspect="1"/>
          </p:cNvPicPr>
          <p:nvPr/>
        </p:nvPicPr>
        <p:blipFill>
          <a:blip r:embed="rId7"/>
          <a:stretch>
            <a:fillRect/>
          </a:stretch>
        </p:blipFill>
        <p:spPr>
          <a:xfrm>
            <a:off x="5929671" y="4309260"/>
            <a:ext cx="4648200" cy="2464105"/>
          </a:xfrm>
          <a:prstGeom prst="rect">
            <a:avLst/>
          </a:prstGeom>
        </p:spPr>
      </p:pic>
      <p:sp>
        <p:nvSpPr>
          <p:cNvPr id="10" name="Rectangle 9">
            <a:extLst>
              <a:ext uri="{FF2B5EF4-FFF2-40B4-BE49-F238E27FC236}">
                <a16:creationId xmlns:a16="http://schemas.microsoft.com/office/drawing/2014/main" id="{71AF5489-0151-4828-BD11-EF4D590AF78A}"/>
              </a:ext>
            </a:extLst>
          </p:cNvPr>
          <p:cNvSpPr/>
          <p:nvPr/>
        </p:nvSpPr>
        <p:spPr>
          <a:xfrm>
            <a:off x="575187" y="3505200"/>
            <a:ext cx="10896600" cy="584775"/>
          </a:xfrm>
          <a:prstGeom prst="rect">
            <a:avLst/>
          </a:prstGeom>
          <a:noFill/>
          <a:ln>
            <a:solidFill>
              <a:schemeClr val="bg1"/>
            </a:solidFill>
          </a:ln>
        </p:spPr>
        <p:txBody>
          <a:bodyPr wrap="square">
            <a:spAutoFit/>
          </a:bodyPr>
          <a:lstStyle/>
          <a:p>
            <a:r>
              <a:rPr lang="en-US" sz="3200" b="1" i="1" dirty="0">
                <a:solidFill>
                  <a:srgbClr val="354CA1"/>
                </a:solidFill>
                <a:ea typeface="+mj-ea"/>
                <a:cs typeface="+mj-cs"/>
              </a:rPr>
              <a:t>How is Consumer Spending Measured?</a:t>
            </a:r>
          </a:p>
        </p:txBody>
      </p:sp>
    </p:spTree>
    <p:extLst>
      <p:ext uri="{BB962C8B-B14F-4D97-AF65-F5344CB8AC3E}">
        <p14:creationId xmlns:p14="http://schemas.microsoft.com/office/powerpoint/2010/main" val="329550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4" presetClass="entr" presetSubtype="1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AsOne/>
      </p:bldGraphic>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609600" y="415820"/>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pPr>
              <a:spcAft>
                <a:spcPts val="1200"/>
              </a:spcAft>
            </a:pPr>
            <a:r>
              <a:rPr lang="en-US" sz="3200" b="1" dirty="0">
                <a:solidFill>
                  <a:schemeClr val="accent1"/>
                </a:solidFill>
              </a:rPr>
              <a:t>The Problem. </a:t>
            </a:r>
            <a:endParaRPr lang="en-US" sz="3200" b="1" i="1" dirty="0">
              <a:solidFill>
                <a:schemeClr val="accent1"/>
              </a:solidFill>
            </a:endParaRPr>
          </a:p>
        </p:txBody>
      </p:sp>
      <p:pic>
        <p:nvPicPr>
          <p:cNvPr id="2" name="Picture 1">
            <a:extLst>
              <a:ext uri="{FF2B5EF4-FFF2-40B4-BE49-F238E27FC236}">
                <a16:creationId xmlns:a16="http://schemas.microsoft.com/office/drawing/2014/main" id="{098F54C4-87DA-42EB-8D3E-20F4ACC39C6A}"/>
              </a:ext>
            </a:extLst>
          </p:cNvPr>
          <p:cNvPicPr>
            <a:picLocks noChangeAspect="1"/>
          </p:cNvPicPr>
          <p:nvPr/>
        </p:nvPicPr>
        <p:blipFill>
          <a:blip r:embed="rId2"/>
          <a:stretch>
            <a:fillRect/>
          </a:stretch>
        </p:blipFill>
        <p:spPr>
          <a:xfrm>
            <a:off x="6235331" y="2800248"/>
            <a:ext cx="5526071" cy="2600087"/>
          </a:xfrm>
          <a:prstGeom prst="rect">
            <a:avLst/>
          </a:prstGeom>
        </p:spPr>
      </p:pic>
      <p:sp>
        <p:nvSpPr>
          <p:cNvPr id="3" name="TextBox 2">
            <a:extLst>
              <a:ext uri="{FF2B5EF4-FFF2-40B4-BE49-F238E27FC236}">
                <a16:creationId xmlns:a16="http://schemas.microsoft.com/office/drawing/2014/main" id="{506E0C5B-2597-44B2-BCC5-2792AE2D651C}"/>
              </a:ext>
            </a:extLst>
          </p:cNvPr>
          <p:cNvSpPr txBox="1"/>
          <p:nvPr/>
        </p:nvSpPr>
        <p:spPr>
          <a:xfrm>
            <a:off x="10629900" y="4095549"/>
            <a:ext cx="852129" cy="369332"/>
          </a:xfrm>
          <a:prstGeom prst="rect">
            <a:avLst/>
          </a:prstGeom>
          <a:noFill/>
        </p:spPr>
        <p:txBody>
          <a:bodyPr wrap="square" rtlCol="0">
            <a:spAutoFit/>
          </a:bodyPr>
          <a:lstStyle/>
          <a:p>
            <a:r>
              <a:rPr lang="en-US" b="1" dirty="0">
                <a:solidFill>
                  <a:srgbClr val="FF0000"/>
                </a:solidFill>
                <a:latin typeface="Bradley Hand ITC" panose="03070402050302030203" pitchFamily="66" charset="0"/>
              </a:rPr>
              <a:t>-4.0%</a:t>
            </a:r>
          </a:p>
        </p:txBody>
      </p:sp>
      <p:cxnSp>
        <p:nvCxnSpPr>
          <p:cNvPr id="6" name="Straight Arrow Connector 5">
            <a:extLst>
              <a:ext uri="{FF2B5EF4-FFF2-40B4-BE49-F238E27FC236}">
                <a16:creationId xmlns:a16="http://schemas.microsoft.com/office/drawing/2014/main" id="{2E41EC27-8CF0-4A04-99EF-732B665C8D0B}"/>
              </a:ext>
            </a:extLst>
          </p:cNvPr>
          <p:cNvCxnSpPr>
            <a:cxnSpLocks/>
          </p:cNvCxnSpPr>
          <p:nvPr/>
        </p:nvCxnSpPr>
        <p:spPr>
          <a:xfrm flipH="1">
            <a:off x="10439400" y="4404962"/>
            <a:ext cx="3810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7A72F8C-506E-4DD2-B319-95575CCD3557}"/>
              </a:ext>
            </a:extLst>
          </p:cNvPr>
          <p:cNvSpPr txBox="1"/>
          <p:nvPr/>
        </p:nvSpPr>
        <p:spPr>
          <a:xfrm>
            <a:off x="6301887" y="2203711"/>
            <a:ext cx="5370126" cy="553998"/>
          </a:xfrm>
          <a:prstGeom prst="rect">
            <a:avLst/>
          </a:prstGeom>
          <a:noFill/>
        </p:spPr>
        <p:txBody>
          <a:bodyPr wrap="square" rtlCol="0">
            <a:spAutoFit/>
          </a:bodyPr>
          <a:lstStyle/>
          <a:p>
            <a:pPr algn="ctr"/>
            <a:r>
              <a:rPr lang="en-US" sz="1400" b="1" i="1" dirty="0">
                <a:solidFill>
                  <a:schemeClr val="bg2">
                    <a:lumMod val="10000"/>
                  </a:schemeClr>
                </a:solidFill>
              </a:rPr>
              <a:t>Quarterly Changes in Disposable Income</a:t>
            </a:r>
          </a:p>
          <a:p>
            <a:pPr algn="ctr"/>
            <a:r>
              <a:rPr lang="en-US" sz="1200" i="1" dirty="0">
                <a:solidFill>
                  <a:schemeClr val="bg2">
                    <a:lumMod val="10000"/>
                  </a:schemeClr>
                </a:solidFill>
              </a:rPr>
              <a:t>(January 1991 – September 30, 2019</a:t>
            </a:r>
            <a:r>
              <a:rPr lang="en-US" sz="1600" i="1" dirty="0">
                <a:solidFill>
                  <a:schemeClr val="bg2">
                    <a:lumMod val="10000"/>
                  </a:schemeClr>
                </a:solidFill>
              </a:rPr>
              <a:t>)</a:t>
            </a:r>
          </a:p>
        </p:txBody>
      </p:sp>
      <p:sp>
        <p:nvSpPr>
          <p:cNvPr id="13" name="Rectangle 12">
            <a:extLst>
              <a:ext uri="{FF2B5EF4-FFF2-40B4-BE49-F238E27FC236}">
                <a16:creationId xmlns:a16="http://schemas.microsoft.com/office/drawing/2014/main" id="{7277CEE0-B50B-409F-9665-45491C0DFD0E}"/>
              </a:ext>
            </a:extLst>
          </p:cNvPr>
          <p:cNvSpPr/>
          <p:nvPr/>
        </p:nvSpPr>
        <p:spPr>
          <a:xfrm>
            <a:off x="586545" y="2340601"/>
            <a:ext cx="5370126" cy="2862322"/>
          </a:xfrm>
          <a:prstGeom prst="rect">
            <a:avLst/>
          </a:prstGeom>
        </p:spPr>
        <p:txBody>
          <a:bodyPr wrap="square">
            <a:spAutoFit/>
          </a:bodyPr>
          <a:lstStyle/>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In Q1 2013, personal disposable income in the U.S. economy decreased by 4.0% compared to prior period.</a:t>
            </a: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Traditional ARIMA Models, forecasted with 95% confidence that personal disposable income would change with a magnitude of -1.4% to 2.1% with a best estimate of 0.37%.</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CFF9C5A9-EDCA-421F-997E-C5A2ACDF2F05}"/>
              </a:ext>
            </a:extLst>
          </p:cNvPr>
          <p:cNvSpPr/>
          <p:nvPr/>
        </p:nvSpPr>
        <p:spPr>
          <a:xfrm>
            <a:off x="880440" y="1972878"/>
            <a:ext cx="4782335" cy="461665"/>
          </a:xfrm>
          <a:prstGeom prst="rect">
            <a:avLst/>
          </a:prstGeom>
        </p:spPr>
        <p:txBody>
          <a:bodyPr wrap="none">
            <a:spAutoFit/>
          </a:bodyPr>
          <a:lstStyle/>
          <a:p>
            <a:r>
              <a:rPr lang="en-US" sz="2400" b="1" dirty="0"/>
              <a:t>Economic forecasting is complicated</a:t>
            </a:r>
            <a:endParaRPr lang="en-US" sz="2400" dirty="0"/>
          </a:p>
        </p:txBody>
      </p:sp>
    </p:spTree>
    <p:extLst>
      <p:ext uri="{BB962C8B-B14F-4D97-AF65-F5344CB8AC3E}">
        <p14:creationId xmlns:p14="http://schemas.microsoft.com/office/powerpoint/2010/main" val="15641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609600" y="415820"/>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chemeClr val="accent1"/>
                </a:solidFill>
              </a:rPr>
              <a:t>The Problem.</a:t>
            </a:r>
          </a:p>
        </p:txBody>
      </p:sp>
      <p:sp>
        <p:nvSpPr>
          <p:cNvPr id="13" name="Rectangle 12">
            <a:extLst>
              <a:ext uri="{FF2B5EF4-FFF2-40B4-BE49-F238E27FC236}">
                <a16:creationId xmlns:a16="http://schemas.microsoft.com/office/drawing/2014/main" id="{7277CEE0-B50B-409F-9665-45491C0DFD0E}"/>
              </a:ext>
            </a:extLst>
          </p:cNvPr>
          <p:cNvSpPr/>
          <p:nvPr/>
        </p:nvSpPr>
        <p:spPr>
          <a:xfrm>
            <a:off x="533400" y="2081577"/>
            <a:ext cx="11201400" cy="4555093"/>
          </a:xfrm>
          <a:prstGeom prst="rect">
            <a:avLst/>
          </a:prstGeom>
        </p:spPr>
        <p:txBody>
          <a:bodyPr wrap="square">
            <a:spAutoFit/>
          </a:bodyPr>
          <a:lstStyle/>
          <a:p>
            <a:pPr marL="285750" indent="-285750">
              <a:spcAft>
                <a:spcPts val="1200"/>
              </a:spcAft>
              <a:buFont typeface="Arial" panose="020B0604020202020204" pitchFamily="34" charset="0"/>
              <a:buChar char="•"/>
            </a:pPr>
            <a:r>
              <a:rPr lang="en-US" sz="2000" dirty="0">
                <a:solidFill>
                  <a:srgbClr val="000000"/>
                </a:solidFill>
              </a:rPr>
              <a:t>There are several traditional linear forecasting techniques, such as AR, MA, ARIMA, and multivariate VAR have been used to effectively forecast economic time series. </a:t>
            </a:r>
          </a:p>
          <a:p>
            <a:pPr marL="742950" lvl="1" indent="-285750">
              <a:spcAft>
                <a:spcPts val="1200"/>
              </a:spcAft>
              <a:buFont typeface="Arial" panose="020B0604020202020204" pitchFamily="34" charset="0"/>
              <a:buChar char="•"/>
            </a:pPr>
            <a:r>
              <a:rPr lang="en-US" sz="2000" dirty="0">
                <a:solidFill>
                  <a:srgbClr val="000000"/>
                </a:solidFill>
              </a:rPr>
              <a:t>These traditional methods have been reasonable successful in precision and accuracy, despite the limitations that occur when nonlinearities are present in the data.</a:t>
            </a:r>
          </a:p>
          <a:p>
            <a:pPr marL="285750" indent="-285750">
              <a:spcAft>
                <a:spcPts val="1200"/>
              </a:spcAft>
              <a:buFont typeface="Arial" panose="020B0604020202020204" pitchFamily="34" charset="0"/>
              <a:buChar char="•"/>
            </a:pPr>
            <a:r>
              <a:rPr lang="en-US" sz="2000" dirty="0">
                <a:solidFill>
                  <a:srgbClr val="000000"/>
                </a:solidFill>
              </a:rPr>
              <a:t>Newer techniques, such as deep learning neural networks have been developed to forecast time series data and are being used as nonlinear forecast models</a:t>
            </a:r>
          </a:p>
          <a:p>
            <a:pPr>
              <a:spcAft>
                <a:spcPts val="1200"/>
              </a:spcAft>
            </a:pPr>
            <a:r>
              <a:rPr lang="en-US" sz="2400" b="1" dirty="0"/>
              <a:t>As the world gets more complicated, macroeconomic relationships will become more complex and the presence of data linearities will rise.  </a:t>
            </a:r>
          </a:p>
          <a:p>
            <a:pPr marL="285750" indent="-285750">
              <a:spcAft>
                <a:spcPts val="1200"/>
              </a:spcAft>
              <a:buFont typeface="Arial" panose="020B0604020202020204" pitchFamily="34" charset="0"/>
              <a:buChar char="•"/>
            </a:pPr>
            <a:r>
              <a:rPr lang="en-US" sz="2200" dirty="0">
                <a:solidFill>
                  <a:schemeClr val="bg2">
                    <a:lumMod val="10000"/>
                  </a:schemeClr>
                </a:solidFill>
              </a:rPr>
              <a:t>How will the increase in data nonlinearities impact economic forecasts?</a:t>
            </a:r>
          </a:p>
          <a:p>
            <a:pPr marL="285750" indent="-285750">
              <a:spcAft>
                <a:spcPts val="1200"/>
              </a:spcAft>
              <a:buFont typeface="Arial" panose="020B0604020202020204" pitchFamily="34" charset="0"/>
              <a:buChar char="•"/>
            </a:pPr>
            <a:r>
              <a:rPr lang="en-US" sz="2200" dirty="0">
                <a:solidFill>
                  <a:schemeClr val="bg2">
                    <a:lumMod val="10000"/>
                  </a:schemeClr>
                </a:solidFill>
              </a:rPr>
              <a:t>Will the performance of traditional models be able to keep up with the new AI models?</a:t>
            </a:r>
          </a:p>
          <a:p>
            <a:endParaRPr lang="en-US" dirty="0"/>
          </a:p>
        </p:txBody>
      </p:sp>
      <p:sp>
        <p:nvSpPr>
          <p:cNvPr id="9" name="Rectangle 8">
            <a:extLst>
              <a:ext uri="{FF2B5EF4-FFF2-40B4-BE49-F238E27FC236}">
                <a16:creationId xmlns:a16="http://schemas.microsoft.com/office/drawing/2014/main" id="{A1A1C48A-EEE1-4183-9D7E-F8BB688451CD}"/>
              </a:ext>
            </a:extLst>
          </p:cNvPr>
          <p:cNvSpPr/>
          <p:nvPr/>
        </p:nvSpPr>
        <p:spPr>
          <a:xfrm>
            <a:off x="609600" y="1203495"/>
            <a:ext cx="10442620" cy="830997"/>
          </a:xfrm>
          <a:prstGeom prst="rect">
            <a:avLst/>
          </a:prstGeom>
        </p:spPr>
        <p:txBody>
          <a:bodyPr wrap="square">
            <a:spAutoFit/>
          </a:bodyPr>
          <a:lstStyle/>
          <a:p>
            <a:r>
              <a:rPr lang="en-US" sz="2400" b="1" dirty="0"/>
              <a:t>Macroeconomic time series contain nonlinearities.</a:t>
            </a:r>
          </a:p>
          <a:p>
            <a:r>
              <a:rPr lang="en-US" sz="2400" b="1" dirty="0"/>
              <a:t>Small changes in a few variables make predictions almost impossibly complex.</a:t>
            </a:r>
          </a:p>
        </p:txBody>
      </p:sp>
    </p:spTree>
    <p:extLst>
      <p:ext uri="{BB962C8B-B14F-4D97-AF65-F5344CB8AC3E}">
        <p14:creationId xmlns:p14="http://schemas.microsoft.com/office/powerpoint/2010/main" val="28189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512135" y="350121"/>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ea typeface="+mj-ea"/>
                <a:cs typeface="+mj-cs"/>
              </a:rPr>
              <a:t>The Question of Interest.</a:t>
            </a:r>
          </a:p>
        </p:txBody>
      </p:sp>
      <p:sp>
        <p:nvSpPr>
          <p:cNvPr id="7" name="Rectangle 6">
            <a:extLst>
              <a:ext uri="{FF2B5EF4-FFF2-40B4-BE49-F238E27FC236}">
                <a16:creationId xmlns:a16="http://schemas.microsoft.com/office/drawing/2014/main" id="{1514FD25-AEFA-47F0-801F-A03C69FEFA75}"/>
              </a:ext>
            </a:extLst>
          </p:cNvPr>
          <p:cNvSpPr/>
          <p:nvPr/>
        </p:nvSpPr>
        <p:spPr>
          <a:xfrm>
            <a:off x="524541" y="1219200"/>
            <a:ext cx="10896599" cy="1200329"/>
          </a:xfrm>
          <a:prstGeom prst="rect">
            <a:avLst/>
          </a:prstGeom>
        </p:spPr>
        <p:txBody>
          <a:bodyPr wrap="square">
            <a:spAutoFit/>
          </a:bodyPr>
          <a:lstStyle/>
          <a:p>
            <a:pPr marL="285750"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The objective of this study is to compare the performance of traditional models vs. non-traditional models during periods where data nonlinearities are likely to be present.</a:t>
            </a:r>
          </a:p>
        </p:txBody>
      </p:sp>
      <p:pic>
        <p:nvPicPr>
          <p:cNvPr id="4" name="Picture 3">
            <a:extLst>
              <a:ext uri="{FF2B5EF4-FFF2-40B4-BE49-F238E27FC236}">
                <a16:creationId xmlns:a16="http://schemas.microsoft.com/office/drawing/2014/main" id="{3D7103B4-9858-411D-86D4-F5E81CDC17F4}"/>
              </a:ext>
            </a:extLst>
          </p:cNvPr>
          <p:cNvPicPr>
            <a:picLocks noChangeAspect="1"/>
          </p:cNvPicPr>
          <p:nvPr/>
        </p:nvPicPr>
        <p:blipFill>
          <a:blip r:embed="rId2"/>
          <a:stretch>
            <a:fillRect/>
          </a:stretch>
        </p:blipFill>
        <p:spPr>
          <a:xfrm>
            <a:off x="6095999" y="2667000"/>
            <a:ext cx="5312735" cy="2457140"/>
          </a:xfrm>
          <a:prstGeom prst="rect">
            <a:avLst/>
          </a:prstGeom>
        </p:spPr>
      </p:pic>
      <p:sp>
        <p:nvSpPr>
          <p:cNvPr id="8" name="Oval 7">
            <a:extLst>
              <a:ext uri="{FF2B5EF4-FFF2-40B4-BE49-F238E27FC236}">
                <a16:creationId xmlns:a16="http://schemas.microsoft.com/office/drawing/2014/main" id="{5BD6501C-75D6-428C-826B-A6A91BD44DB4}"/>
              </a:ext>
            </a:extLst>
          </p:cNvPr>
          <p:cNvSpPr/>
          <p:nvPr/>
        </p:nvSpPr>
        <p:spPr>
          <a:xfrm>
            <a:off x="10744200" y="3124200"/>
            <a:ext cx="609600" cy="990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0C708E8-D1FE-4DE6-8BEB-26EFF79B0C5A}"/>
              </a:ext>
            </a:extLst>
          </p:cNvPr>
          <p:cNvSpPr txBox="1"/>
          <p:nvPr/>
        </p:nvSpPr>
        <p:spPr>
          <a:xfrm>
            <a:off x="6301887" y="2203711"/>
            <a:ext cx="5370126" cy="553998"/>
          </a:xfrm>
          <a:prstGeom prst="rect">
            <a:avLst/>
          </a:prstGeom>
          <a:noFill/>
        </p:spPr>
        <p:txBody>
          <a:bodyPr wrap="square" rtlCol="0">
            <a:spAutoFit/>
          </a:bodyPr>
          <a:lstStyle/>
          <a:p>
            <a:pPr algn="ctr"/>
            <a:r>
              <a:rPr lang="en-US" sz="1400" b="1" i="1" dirty="0">
                <a:solidFill>
                  <a:schemeClr val="bg2">
                    <a:lumMod val="10000"/>
                  </a:schemeClr>
                </a:solidFill>
              </a:rPr>
              <a:t>Quarterly Changes in US Consumption</a:t>
            </a:r>
          </a:p>
          <a:p>
            <a:pPr algn="ctr"/>
            <a:r>
              <a:rPr lang="en-US" sz="1200" i="1" dirty="0">
                <a:solidFill>
                  <a:schemeClr val="bg2">
                    <a:lumMod val="10000"/>
                  </a:schemeClr>
                </a:solidFill>
              </a:rPr>
              <a:t>(January 1991 – September 30, 2019</a:t>
            </a:r>
            <a:r>
              <a:rPr lang="en-US" sz="1600" i="1" dirty="0">
                <a:solidFill>
                  <a:schemeClr val="bg2">
                    <a:lumMod val="10000"/>
                  </a:schemeClr>
                </a:solidFill>
              </a:rPr>
              <a:t>)</a:t>
            </a:r>
          </a:p>
        </p:txBody>
      </p:sp>
      <p:sp>
        <p:nvSpPr>
          <p:cNvPr id="15" name="Rectangle 14">
            <a:extLst>
              <a:ext uri="{FF2B5EF4-FFF2-40B4-BE49-F238E27FC236}">
                <a16:creationId xmlns:a16="http://schemas.microsoft.com/office/drawing/2014/main" id="{7481C77A-06C6-4A7C-932E-A0964FAFD159}"/>
              </a:ext>
            </a:extLst>
          </p:cNvPr>
          <p:cNvSpPr/>
          <p:nvPr/>
        </p:nvSpPr>
        <p:spPr>
          <a:xfrm>
            <a:off x="589585" y="2419529"/>
            <a:ext cx="5370126" cy="3724096"/>
          </a:xfrm>
          <a:prstGeom prst="rect">
            <a:avLst/>
          </a:prstGeom>
        </p:spPr>
        <p:txBody>
          <a:bodyPr wrap="square">
            <a:spAutoFit/>
          </a:bodyPr>
          <a:lstStyle/>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Key Economic decisions make by policymakers in 2017 increased the presence of data nonlinearities and created significant risks for the 2018 &amp; 2019 economic forecasts.  </a:t>
            </a:r>
          </a:p>
          <a:p>
            <a:pPr marL="285750" indent="-285750">
              <a:spcAft>
                <a:spcPts val="120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As a result, many industry experts failed to accurately measure the impact of these risks and therefore consequently produced muted results.</a:t>
            </a:r>
          </a:p>
          <a:p>
            <a:pPr marL="285750" indent="-285750">
              <a:spcAft>
                <a:spcPts val="120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This study will examine the ARIMA, VAR, and NNP models and compare forecasts over the same period in attempt to identify which model is more effective at picking up on the change in behavior.  </a:t>
            </a:r>
          </a:p>
        </p:txBody>
      </p:sp>
    </p:spTree>
    <p:extLst>
      <p:ext uri="{BB962C8B-B14F-4D97-AF65-F5344CB8AC3E}">
        <p14:creationId xmlns:p14="http://schemas.microsoft.com/office/powerpoint/2010/main" val="100076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22EB43-49F4-4010-A1E2-F079E64312E9}"/>
              </a:ext>
            </a:extLst>
          </p:cNvPr>
          <p:cNvSpPr/>
          <p:nvPr/>
        </p:nvSpPr>
        <p:spPr>
          <a:xfrm>
            <a:off x="609600" y="415820"/>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ea typeface="+mj-ea"/>
                <a:cs typeface="+mj-cs"/>
              </a:rPr>
              <a:t>Important Note</a:t>
            </a:r>
            <a:r>
              <a:rPr lang="en-US" sz="3200" b="1" i="1" dirty="0">
                <a:solidFill>
                  <a:srgbClr val="354CA1"/>
                </a:solidFill>
                <a:ea typeface="+mj-ea"/>
                <a:cs typeface="+mj-cs"/>
              </a:rPr>
              <a:t>.</a:t>
            </a:r>
          </a:p>
        </p:txBody>
      </p:sp>
      <p:sp>
        <p:nvSpPr>
          <p:cNvPr id="7" name="Rectangle 6">
            <a:extLst>
              <a:ext uri="{FF2B5EF4-FFF2-40B4-BE49-F238E27FC236}">
                <a16:creationId xmlns:a16="http://schemas.microsoft.com/office/drawing/2014/main" id="{1514FD25-AEFA-47F0-801F-A03C69FEFA75}"/>
              </a:ext>
            </a:extLst>
          </p:cNvPr>
          <p:cNvSpPr/>
          <p:nvPr/>
        </p:nvSpPr>
        <p:spPr>
          <a:xfrm>
            <a:off x="876300" y="1828800"/>
            <a:ext cx="10439400" cy="280076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b="1" i="1" dirty="0"/>
              <a:t>Please note that in my previous video covered many of the basics, such as Stationarity vs. Non-Stationarity , the importance of differencing the data, and definition of US Consumption.</a:t>
            </a:r>
          </a:p>
          <a:p>
            <a:pPr>
              <a:spcAft>
                <a:spcPts val="1200"/>
              </a:spcAft>
            </a:pPr>
            <a:endParaRPr lang="en-US" sz="1200" b="1" i="1" dirty="0"/>
          </a:p>
          <a:p>
            <a:pPr marL="342900" indent="-342900">
              <a:spcAft>
                <a:spcPts val="1200"/>
              </a:spcAft>
              <a:buFont typeface="Arial" panose="020B0604020202020204" pitchFamily="34" charset="0"/>
              <a:buChar char="•"/>
            </a:pPr>
            <a:r>
              <a:rPr lang="en-US" sz="2400" b="1" i="1" dirty="0"/>
              <a:t>Due to restrictions on time, I will refrain from covering those topics and ask that if you are interested in learning more about the basics to please preview my last video before proceeding any further.  Thanks!</a:t>
            </a:r>
          </a:p>
        </p:txBody>
      </p:sp>
    </p:spTree>
    <p:extLst>
      <p:ext uri="{BB962C8B-B14F-4D97-AF65-F5344CB8AC3E}">
        <p14:creationId xmlns:p14="http://schemas.microsoft.com/office/powerpoint/2010/main" val="16641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F921C234-D641-49A7-AB4A-46EC63F9DEA9}"/>
              </a:ext>
            </a:extLst>
          </p:cNvPr>
          <p:cNvSpPr/>
          <p:nvPr/>
        </p:nvSpPr>
        <p:spPr>
          <a:xfrm>
            <a:off x="228595" y="3836952"/>
            <a:ext cx="11811000" cy="2873125"/>
          </a:xfrm>
          <a:prstGeom prst="roundRect">
            <a:avLst>
              <a:gd name="adj" fmla="val 8802"/>
            </a:avLst>
          </a:prstGeom>
          <a:solidFill>
            <a:schemeClr val="tx1">
              <a:lumMod val="90000"/>
              <a:lumOff val="1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62290C3-B29A-4CB5-B521-5CBF0D62B9E1}"/>
              </a:ext>
            </a:extLst>
          </p:cNvPr>
          <p:cNvSpPr/>
          <p:nvPr/>
        </p:nvSpPr>
        <p:spPr>
          <a:xfrm>
            <a:off x="212646" y="865217"/>
            <a:ext cx="11811000" cy="2873125"/>
          </a:xfrm>
          <a:prstGeom prst="roundRect">
            <a:avLst>
              <a:gd name="adj" fmla="val 8802"/>
            </a:avLst>
          </a:prstGeom>
          <a:solidFill>
            <a:schemeClr val="tx1">
              <a:lumMod val="90000"/>
              <a:lumOff val="1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17141F-2489-4847-B9A5-A328EDF2A877}"/>
              </a:ext>
            </a:extLst>
          </p:cNvPr>
          <p:cNvPicPr>
            <a:picLocks noChangeAspect="1"/>
          </p:cNvPicPr>
          <p:nvPr/>
        </p:nvPicPr>
        <p:blipFill rotWithShape="1">
          <a:blip r:embed="rId2"/>
          <a:srcRect r="2086" b="2879"/>
          <a:stretch/>
        </p:blipFill>
        <p:spPr>
          <a:xfrm>
            <a:off x="5424499" y="1004372"/>
            <a:ext cx="6503852" cy="2594814"/>
          </a:xfrm>
          <a:prstGeom prst="rect">
            <a:avLst/>
          </a:prstGeom>
        </p:spPr>
      </p:pic>
      <p:sp>
        <p:nvSpPr>
          <p:cNvPr id="8" name="Rectangle 7">
            <a:extLst>
              <a:ext uri="{FF2B5EF4-FFF2-40B4-BE49-F238E27FC236}">
                <a16:creationId xmlns:a16="http://schemas.microsoft.com/office/drawing/2014/main" id="{ECD6E1C6-74BB-4FEB-A21C-2435FDAAE631}"/>
              </a:ext>
            </a:extLst>
          </p:cNvPr>
          <p:cNvSpPr/>
          <p:nvPr/>
        </p:nvSpPr>
        <p:spPr>
          <a:xfrm>
            <a:off x="434538" y="1306251"/>
            <a:ext cx="5058272" cy="2292935"/>
          </a:xfrm>
          <a:prstGeom prst="rect">
            <a:avLst/>
          </a:prstGeom>
        </p:spPr>
        <p:txBody>
          <a:bodyPr wrap="square">
            <a:spAutoFit/>
          </a:bodyPr>
          <a:lstStyle/>
          <a:p>
            <a:pPr>
              <a:spcAft>
                <a:spcPts val="600"/>
              </a:spcAft>
            </a:pPr>
            <a:r>
              <a:rPr lang="en-US" sz="1200" b="1" i="1" dirty="0">
                <a:solidFill>
                  <a:schemeClr val="bg1"/>
                </a:solidFill>
              </a:rPr>
              <a:t>Time Series does not appear to be stationary.</a:t>
            </a:r>
          </a:p>
          <a:p>
            <a:pPr marL="342900" indent="-342900">
              <a:spcAft>
                <a:spcPts val="1200"/>
              </a:spcAft>
              <a:buFont typeface="Arial" panose="020B0604020202020204" pitchFamily="34" charset="0"/>
              <a:buChar char="•"/>
            </a:pPr>
            <a:r>
              <a:rPr lang="en-US" sz="1200" i="1" dirty="0">
                <a:solidFill>
                  <a:schemeClr val="bg1"/>
                </a:solidFill>
              </a:rPr>
              <a:t>Realizations shows wandering behavior with a slight hint of cyclic behavior.</a:t>
            </a:r>
          </a:p>
          <a:p>
            <a:pPr marL="342900" indent="-342900">
              <a:spcAft>
                <a:spcPts val="1200"/>
              </a:spcAft>
              <a:buFont typeface="Arial" panose="020B0604020202020204" pitchFamily="34" charset="0"/>
              <a:buChar char="•"/>
            </a:pPr>
            <a:r>
              <a:rPr lang="en-US" sz="1200" i="1" dirty="0">
                <a:solidFill>
                  <a:schemeClr val="bg1"/>
                </a:solidFill>
              </a:rPr>
              <a:t>Sample Autocorrelations shows dampening with a slight indication of sinusoidal cyclic behavior. </a:t>
            </a:r>
          </a:p>
          <a:p>
            <a:pPr marL="342900" indent="-342900">
              <a:spcAft>
                <a:spcPts val="1200"/>
              </a:spcAft>
              <a:buFont typeface="Arial" panose="020B0604020202020204" pitchFamily="34" charset="0"/>
              <a:buChar char="•"/>
            </a:pPr>
            <a:r>
              <a:rPr lang="en-US" sz="1200" i="1" dirty="0">
                <a:solidFill>
                  <a:schemeClr val="bg1"/>
                </a:solidFill>
              </a:rPr>
              <a:t>Pattern differences across ACF 1 and ACF 2 suggest autocorrelation issues. </a:t>
            </a:r>
          </a:p>
          <a:p>
            <a:pPr marL="342900" indent="-342900">
              <a:spcAft>
                <a:spcPts val="1200"/>
              </a:spcAft>
              <a:buFont typeface="Arial" panose="020B0604020202020204" pitchFamily="34" charset="0"/>
              <a:buChar char="•"/>
            </a:pPr>
            <a:r>
              <a:rPr lang="en-US" sz="1200" i="1" dirty="0">
                <a:solidFill>
                  <a:schemeClr val="bg1"/>
                </a:solidFill>
              </a:rPr>
              <a:t>Spectral density indicates two peaks, one at zero and a second at 3.5, suggesting the pseudo-mix of wandering and cyclic behavior.</a:t>
            </a:r>
          </a:p>
        </p:txBody>
      </p:sp>
      <p:sp>
        <p:nvSpPr>
          <p:cNvPr id="17" name="TextBox 16">
            <a:extLst>
              <a:ext uri="{FF2B5EF4-FFF2-40B4-BE49-F238E27FC236}">
                <a16:creationId xmlns:a16="http://schemas.microsoft.com/office/drawing/2014/main" id="{D0356E08-59FB-457E-A5C6-DFCBEEAFFD91}"/>
              </a:ext>
            </a:extLst>
          </p:cNvPr>
          <p:cNvSpPr txBox="1"/>
          <p:nvPr/>
        </p:nvSpPr>
        <p:spPr>
          <a:xfrm>
            <a:off x="8001000" y="2868854"/>
            <a:ext cx="533391" cy="276999"/>
          </a:xfrm>
          <a:prstGeom prst="rect">
            <a:avLst/>
          </a:prstGeom>
          <a:noFill/>
        </p:spPr>
        <p:txBody>
          <a:bodyPr wrap="square" rtlCol="0">
            <a:spAutoFit/>
          </a:bodyPr>
          <a:lstStyle/>
          <a:p>
            <a:r>
              <a:rPr lang="en-US" sz="1200" b="1" dirty="0">
                <a:solidFill>
                  <a:srgbClr val="FF0000"/>
                </a:solidFill>
                <a:latin typeface="Bradley Hand ITC" panose="03070402050302030203" pitchFamily="66" charset="0"/>
              </a:rPr>
              <a:t>Peak</a:t>
            </a:r>
          </a:p>
        </p:txBody>
      </p:sp>
      <p:cxnSp>
        <p:nvCxnSpPr>
          <p:cNvPr id="21" name="Straight Arrow Connector 20">
            <a:extLst>
              <a:ext uri="{FF2B5EF4-FFF2-40B4-BE49-F238E27FC236}">
                <a16:creationId xmlns:a16="http://schemas.microsoft.com/office/drawing/2014/main" id="{08647C77-59E6-496D-888F-CD9EC74704CA}"/>
              </a:ext>
            </a:extLst>
          </p:cNvPr>
          <p:cNvCxnSpPr>
            <a:cxnSpLocks/>
          </p:cNvCxnSpPr>
          <p:nvPr/>
        </p:nvCxnSpPr>
        <p:spPr>
          <a:xfrm flipH="1" flipV="1">
            <a:off x="7807913" y="2738277"/>
            <a:ext cx="278864" cy="1408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2E6815-85A3-409E-AD44-D0148B0594FE}"/>
              </a:ext>
            </a:extLst>
          </p:cNvPr>
          <p:cNvSpPr txBox="1"/>
          <p:nvPr/>
        </p:nvSpPr>
        <p:spPr>
          <a:xfrm>
            <a:off x="8694935" y="2832202"/>
            <a:ext cx="533391" cy="276999"/>
          </a:xfrm>
          <a:prstGeom prst="rect">
            <a:avLst/>
          </a:prstGeom>
          <a:noFill/>
        </p:spPr>
        <p:txBody>
          <a:bodyPr wrap="square" rtlCol="0">
            <a:spAutoFit/>
          </a:bodyPr>
          <a:lstStyle/>
          <a:p>
            <a:r>
              <a:rPr lang="en-US" sz="1200" b="1" dirty="0">
                <a:solidFill>
                  <a:srgbClr val="FF0000"/>
                </a:solidFill>
              </a:rPr>
              <a:t>3.5</a:t>
            </a:r>
          </a:p>
        </p:txBody>
      </p:sp>
      <p:cxnSp>
        <p:nvCxnSpPr>
          <p:cNvPr id="19" name="Straight Arrow Connector 18">
            <a:extLst>
              <a:ext uri="{FF2B5EF4-FFF2-40B4-BE49-F238E27FC236}">
                <a16:creationId xmlns:a16="http://schemas.microsoft.com/office/drawing/2014/main" id="{F7C343DB-B06A-46A7-9976-5706F7094F46}"/>
              </a:ext>
            </a:extLst>
          </p:cNvPr>
          <p:cNvCxnSpPr>
            <a:cxnSpLocks/>
          </p:cNvCxnSpPr>
          <p:nvPr/>
        </p:nvCxnSpPr>
        <p:spPr>
          <a:xfrm>
            <a:off x="8428240" y="2980559"/>
            <a:ext cx="3015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F0A8A7-C304-4BD8-BE9B-D3B99D0695DF}"/>
              </a:ext>
            </a:extLst>
          </p:cNvPr>
          <p:cNvSpPr txBox="1"/>
          <p:nvPr/>
        </p:nvSpPr>
        <p:spPr>
          <a:xfrm>
            <a:off x="7593612" y="2531706"/>
            <a:ext cx="533391" cy="276999"/>
          </a:xfrm>
          <a:prstGeom prst="rect">
            <a:avLst/>
          </a:prstGeom>
          <a:noFill/>
        </p:spPr>
        <p:txBody>
          <a:bodyPr wrap="square" rtlCol="0">
            <a:spAutoFit/>
          </a:bodyPr>
          <a:lstStyle/>
          <a:p>
            <a:r>
              <a:rPr lang="en-US" sz="1200" b="1" dirty="0">
                <a:solidFill>
                  <a:srgbClr val="FF0000"/>
                </a:solidFill>
              </a:rPr>
              <a:t>0</a:t>
            </a:r>
          </a:p>
        </p:txBody>
      </p:sp>
      <p:sp>
        <p:nvSpPr>
          <p:cNvPr id="9" name="Rectangle 8">
            <a:extLst>
              <a:ext uri="{FF2B5EF4-FFF2-40B4-BE49-F238E27FC236}">
                <a16:creationId xmlns:a16="http://schemas.microsoft.com/office/drawing/2014/main" id="{07A94E85-18CB-41EB-915C-AD69578248D2}"/>
              </a:ext>
            </a:extLst>
          </p:cNvPr>
          <p:cNvSpPr/>
          <p:nvPr/>
        </p:nvSpPr>
        <p:spPr>
          <a:xfrm>
            <a:off x="7061457" y="4216809"/>
            <a:ext cx="4879066" cy="2185214"/>
          </a:xfrm>
          <a:prstGeom prst="rect">
            <a:avLst/>
          </a:prstGeom>
        </p:spPr>
        <p:txBody>
          <a:bodyPr wrap="square">
            <a:spAutoFit/>
          </a:bodyPr>
          <a:lstStyle/>
          <a:p>
            <a:pPr>
              <a:spcAft>
                <a:spcPts val="1200"/>
              </a:spcAft>
            </a:pPr>
            <a:r>
              <a:rPr lang="en-US" sz="1200" b="1" i="1" dirty="0">
                <a:solidFill>
                  <a:schemeClr val="bg1"/>
                </a:solidFill>
              </a:rPr>
              <a:t>Taking the difference of the data created stationarity across the time series.</a:t>
            </a:r>
          </a:p>
          <a:p>
            <a:pPr marL="342900" indent="-342900">
              <a:spcAft>
                <a:spcPts val="1200"/>
              </a:spcAft>
              <a:buFont typeface="Arial" panose="020B0604020202020204" pitchFamily="34" charset="0"/>
              <a:buChar char="•"/>
            </a:pPr>
            <a:r>
              <a:rPr lang="en-US" sz="1200" i="1" dirty="0">
                <a:solidFill>
                  <a:schemeClr val="bg1"/>
                </a:solidFill>
              </a:rPr>
              <a:t>Wandering behavior was removed.  Realization and mean behavior appear constant. </a:t>
            </a:r>
          </a:p>
          <a:p>
            <a:pPr marL="342900" indent="-342900">
              <a:spcAft>
                <a:spcPts val="1200"/>
              </a:spcAft>
              <a:buFont typeface="Arial" panose="020B0604020202020204" pitchFamily="34" charset="0"/>
              <a:buChar char="•"/>
            </a:pPr>
            <a:r>
              <a:rPr lang="en-US" sz="1200" i="1" dirty="0">
                <a:solidFill>
                  <a:schemeClr val="bg1"/>
                </a:solidFill>
              </a:rPr>
              <a:t>Sample Autocorrelations now indicative of stationary white noise </a:t>
            </a:r>
          </a:p>
          <a:p>
            <a:pPr marL="342900" indent="-342900">
              <a:spcAft>
                <a:spcPts val="1200"/>
              </a:spcAft>
              <a:buFont typeface="Arial" panose="020B0604020202020204" pitchFamily="34" charset="0"/>
              <a:buChar char="•"/>
            </a:pPr>
            <a:r>
              <a:rPr lang="en-US" sz="1200" i="1" dirty="0">
                <a:solidFill>
                  <a:schemeClr val="bg1"/>
                </a:solidFill>
              </a:rPr>
              <a:t>Pattern differences across ACF 1 and ACF 2 no longer exist.   </a:t>
            </a:r>
          </a:p>
          <a:p>
            <a:pPr marL="342900" indent="-342900">
              <a:spcAft>
                <a:spcPts val="1200"/>
              </a:spcAft>
              <a:buFont typeface="Arial" panose="020B0604020202020204" pitchFamily="34" charset="0"/>
              <a:buChar char="•"/>
            </a:pPr>
            <a:r>
              <a:rPr lang="en-US" sz="1200" i="1" dirty="0">
                <a:solidFill>
                  <a:schemeClr val="bg1"/>
                </a:solidFill>
              </a:rPr>
              <a:t>Spectral density indicates peaks at 3.5, suggesting the pseudo-mix of wandering and cyclic behavior.</a:t>
            </a:r>
          </a:p>
        </p:txBody>
      </p:sp>
      <p:pic>
        <p:nvPicPr>
          <p:cNvPr id="11" name="Picture 10">
            <a:extLst>
              <a:ext uri="{FF2B5EF4-FFF2-40B4-BE49-F238E27FC236}">
                <a16:creationId xmlns:a16="http://schemas.microsoft.com/office/drawing/2014/main" id="{6ECA9C23-00BF-4040-8FA4-C6B97E925DBE}"/>
              </a:ext>
            </a:extLst>
          </p:cNvPr>
          <p:cNvPicPr>
            <a:picLocks noChangeAspect="1"/>
          </p:cNvPicPr>
          <p:nvPr/>
        </p:nvPicPr>
        <p:blipFill rotWithShape="1">
          <a:blip r:embed="rId3"/>
          <a:srcRect l="1398" r="172" b="1299"/>
          <a:stretch/>
        </p:blipFill>
        <p:spPr>
          <a:xfrm>
            <a:off x="477590" y="4034172"/>
            <a:ext cx="6334872" cy="2550487"/>
          </a:xfrm>
          <a:prstGeom prst="rect">
            <a:avLst/>
          </a:prstGeom>
        </p:spPr>
      </p:pic>
      <p:sp>
        <p:nvSpPr>
          <p:cNvPr id="18" name="Rectangle 17">
            <a:extLst>
              <a:ext uri="{FF2B5EF4-FFF2-40B4-BE49-F238E27FC236}">
                <a16:creationId xmlns:a16="http://schemas.microsoft.com/office/drawing/2014/main" id="{1D115A46-5560-4A41-B333-F5D61EEFC6D2}"/>
              </a:ext>
            </a:extLst>
          </p:cNvPr>
          <p:cNvSpPr/>
          <p:nvPr/>
        </p:nvSpPr>
        <p:spPr>
          <a:xfrm>
            <a:off x="306938" y="128328"/>
            <a:ext cx="10896600"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ea typeface="+mj-ea"/>
                <a:cs typeface="+mj-cs"/>
              </a:rPr>
              <a:t>The Basics.</a:t>
            </a:r>
          </a:p>
        </p:txBody>
      </p:sp>
    </p:spTree>
    <p:extLst>
      <p:ext uri="{BB962C8B-B14F-4D97-AF65-F5344CB8AC3E}">
        <p14:creationId xmlns:p14="http://schemas.microsoft.com/office/powerpoint/2010/main" val="271223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7" grpId="0"/>
      <p:bldP spid="15" grpId="0"/>
      <p:bldP spid="16"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B4CEBE1-3724-41B4-82DE-69A8F4CE9565}"/>
              </a:ext>
            </a:extLst>
          </p:cNvPr>
          <p:cNvGraphicFramePr>
            <a:graphicFrameLocks noGrp="1"/>
          </p:cNvGraphicFramePr>
          <p:nvPr>
            <p:extLst>
              <p:ext uri="{D42A27DB-BD31-4B8C-83A1-F6EECF244321}">
                <p14:modId xmlns:p14="http://schemas.microsoft.com/office/powerpoint/2010/main" val="2320747411"/>
              </p:ext>
            </p:extLst>
          </p:nvPr>
        </p:nvGraphicFramePr>
        <p:xfrm>
          <a:off x="6295364" y="1371774"/>
          <a:ext cx="5406423" cy="5303520"/>
        </p:xfrm>
        <a:graphic>
          <a:graphicData uri="http://schemas.openxmlformats.org/drawingml/2006/table">
            <a:tbl>
              <a:tblPr firstRow="1" bandRow="1">
                <a:tableStyleId>{5C22544A-7EE6-4342-B048-85BDC9FD1C3A}</a:tableStyleId>
              </a:tblPr>
              <a:tblGrid>
                <a:gridCol w="5406423">
                  <a:extLst>
                    <a:ext uri="{9D8B030D-6E8A-4147-A177-3AD203B41FA5}">
                      <a16:colId xmlns:a16="http://schemas.microsoft.com/office/drawing/2014/main" val="1957240849"/>
                    </a:ext>
                  </a:extLst>
                </a:gridCol>
              </a:tblGrid>
              <a:tr h="356360">
                <a:tc>
                  <a:txBody>
                    <a:bodyPr/>
                    <a:lstStyle/>
                    <a:p>
                      <a:pPr algn="ctr"/>
                      <a:r>
                        <a:rPr lang="en-US" b="0" dirty="0">
                          <a:solidFill>
                            <a:schemeClr val="bg1"/>
                          </a:solidFill>
                        </a:rPr>
                        <a:t>Model Forecast </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354CA1"/>
                    </a:solidFill>
                  </a:tcPr>
                </a:tc>
                <a:extLst>
                  <a:ext uri="{0D108BD9-81ED-4DB2-BD59-A6C34878D82A}">
                    <a16:rowId xmlns:a16="http://schemas.microsoft.com/office/drawing/2014/main" val="2659946865"/>
                  </a:ext>
                </a:extLst>
              </a:tr>
              <a:tr h="1401234">
                <a:tc>
                  <a:txBody>
                    <a:bodyPr/>
                    <a:lstStyle/>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921969"/>
                  </a:ext>
                </a:extLst>
              </a:tr>
              <a:tr h="351366">
                <a:tc>
                  <a:txBody>
                    <a:bodyPr/>
                    <a:lstStyle/>
                    <a:p>
                      <a:pPr algn="ctr"/>
                      <a:r>
                        <a:rPr lang="en-US" dirty="0">
                          <a:solidFill>
                            <a:schemeClr val="bg1"/>
                          </a:solidFill>
                        </a:rPr>
                        <a:t>Model Vs. Real Data Comparisons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354CA1"/>
                    </a:solidFill>
                  </a:tcPr>
                </a:tc>
                <a:extLst>
                  <a:ext uri="{0D108BD9-81ED-4DB2-BD59-A6C34878D82A}">
                    <a16:rowId xmlns:a16="http://schemas.microsoft.com/office/drawing/2014/main" val="2909152320"/>
                  </a:ext>
                </a:extLst>
              </a:tr>
              <a:tr h="140123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36642125"/>
                  </a:ext>
                </a:extLst>
              </a:tr>
            </a:tbl>
          </a:graphicData>
        </a:graphic>
      </p:graphicFrame>
      <p:pic>
        <p:nvPicPr>
          <p:cNvPr id="6" name="Picture 5">
            <a:extLst>
              <a:ext uri="{FF2B5EF4-FFF2-40B4-BE49-F238E27FC236}">
                <a16:creationId xmlns:a16="http://schemas.microsoft.com/office/drawing/2014/main" id="{DA5F40B9-9017-4B46-88B9-D2760A8C0EA9}"/>
              </a:ext>
            </a:extLst>
          </p:cNvPr>
          <p:cNvPicPr>
            <a:picLocks noChangeAspect="1"/>
          </p:cNvPicPr>
          <p:nvPr/>
        </p:nvPicPr>
        <p:blipFill>
          <a:blip r:embed="rId2"/>
          <a:stretch>
            <a:fillRect/>
          </a:stretch>
        </p:blipFill>
        <p:spPr>
          <a:xfrm>
            <a:off x="6519705" y="1845557"/>
            <a:ext cx="5047363" cy="1541782"/>
          </a:xfrm>
          <a:prstGeom prst="rect">
            <a:avLst/>
          </a:prstGeom>
        </p:spPr>
      </p:pic>
      <p:graphicFrame>
        <p:nvGraphicFramePr>
          <p:cNvPr id="9" name="Table 7">
            <a:extLst>
              <a:ext uri="{FF2B5EF4-FFF2-40B4-BE49-F238E27FC236}">
                <a16:creationId xmlns:a16="http://schemas.microsoft.com/office/drawing/2014/main" id="{1317E7C4-3941-4635-AF0E-BDB64F5D2CE3}"/>
              </a:ext>
            </a:extLst>
          </p:cNvPr>
          <p:cNvGraphicFramePr>
            <a:graphicFrameLocks noGrp="1"/>
          </p:cNvGraphicFramePr>
          <p:nvPr>
            <p:extLst>
              <p:ext uri="{D42A27DB-BD31-4B8C-83A1-F6EECF244321}">
                <p14:modId xmlns:p14="http://schemas.microsoft.com/office/powerpoint/2010/main" val="3219629338"/>
              </p:ext>
            </p:extLst>
          </p:nvPr>
        </p:nvGraphicFramePr>
        <p:xfrm>
          <a:off x="315797" y="1436167"/>
          <a:ext cx="5406423" cy="5303519"/>
        </p:xfrm>
        <a:graphic>
          <a:graphicData uri="http://schemas.openxmlformats.org/drawingml/2006/table">
            <a:tbl>
              <a:tblPr firstRow="1" bandRow="1">
                <a:tableStyleId>{5C22544A-7EE6-4342-B048-85BDC9FD1C3A}</a:tableStyleId>
              </a:tblPr>
              <a:tblGrid>
                <a:gridCol w="5406423">
                  <a:extLst>
                    <a:ext uri="{9D8B030D-6E8A-4147-A177-3AD203B41FA5}">
                      <a16:colId xmlns:a16="http://schemas.microsoft.com/office/drawing/2014/main" val="1957240849"/>
                    </a:ext>
                  </a:extLst>
                </a:gridCol>
              </a:tblGrid>
              <a:tr h="380221">
                <a:tc>
                  <a:txBody>
                    <a:bodyPr/>
                    <a:lstStyle/>
                    <a:p>
                      <a:pPr algn="ctr"/>
                      <a:r>
                        <a:rPr lang="en-US" b="0" dirty="0">
                          <a:solidFill>
                            <a:schemeClr val="bg1"/>
                          </a:solidFill>
                        </a:rPr>
                        <a:t>Model Forecast </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354CA1"/>
                    </a:solidFill>
                  </a:tcPr>
                </a:tc>
                <a:extLst>
                  <a:ext uri="{0D108BD9-81ED-4DB2-BD59-A6C34878D82A}">
                    <a16:rowId xmlns:a16="http://schemas.microsoft.com/office/drawing/2014/main" val="2659946865"/>
                  </a:ext>
                </a:extLst>
              </a:tr>
              <a:tr h="1691403">
                <a:tc>
                  <a:txBody>
                    <a:bodyPr/>
                    <a:lstStyle/>
                    <a:p>
                      <a:endParaRPr lang="en-US" dirty="0"/>
                    </a:p>
                    <a:p>
                      <a:endParaRPr lang="en-US" dirty="0"/>
                    </a:p>
                    <a:p>
                      <a:endParaRPr lang="en-US"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892921969"/>
                  </a:ext>
                </a:extLst>
              </a:tr>
              <a:tr h="380221">
                <a:tc>
                  <a:txBody>
                    <a:bodyPr/>
                    <a:lstStyle/>
                    <a:p>
                      <a:pPr algn="ctr"/>
                      <a:r>
                        <a:rPr lang="en-US" dirty="0">
                          <a:solidFill>
                            <a:schemeClr val="bg1"/>
                          </a:solidFill>
                        </a:rPr>
                        <a:t>Model Vs. Real Data Comparisons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354CA1"/>
                    </a:solidFill>
                  </a:tcPr>
                </a:tc>
                <a:extLst>
                  <a:ext uri="{0D108BD9-81ED-4DB2-BD59-A6C34878D82A}">
                    <a16:rowId xmlns:a16="http://schemas.microsoft.com/office/drawing/2014/main" val="2909152320"/>
                  </a:ext>
                </a:extLst>
              </a:tr>
              <a:tr h="285167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36642125"/>
                  </a:ext>
                </a:extLst>
              </a:tr>
            </a:tbl>
          </a:graphicData>
        </a:graphic>
      </p:graphicFrame>
      <p:pic>
        <p:nvPicPr>
          <p:cNvPr id="11" name="Picture 10">
            <a:extLst>
              <a:ext uri="{FF2B5EF4-FFF2-40B4-BE49-F238E27FC236}">
                <a16:creationId xmlns:a16="http://schemas.microsoft.com/office/drawing/2014/main" id="{3D202F79-FE57-4BBE-8423-4F26CE70B21F}"/>
              </a:ext>
            </a:extLst>
          </p:cNvPr>
          <p:cNvPicPr>
            <a:picLocks noChangeAspect="1"/>
          </p:cNvPicPr>
          <p:nvPr/>
        </p:nvPicPr>
        <p:blipFill>
          <a:blip r:embed="rId2"/>
          <a:stretch>
            <a:fillRect/>
          </a:stretch>
        </p:blipFill>
        <p:spPr>
          <a:xfrm>
            <a:off x="470143" y="1933173"/>
            <a:ext cx="4983098" cy="1495827"/>
          </a:xfrm>
          <a:prstGeom prst="rect">
            <a:avLst/>
          </a:prstGeom>
        </p:spPr>
      </p:pic>
      <p:sp>
        <p:nvSpPr>
          <p:cNvPr id="12" name="Rectangle 11">
            <a:extLst>
              <a:ext uri="{FF2B5EF4-FFF2-40B4-BE49-F238E27FC236}">
                <a16:creationId xmlns:a16="http://schemas.microsoft.com/office/drawing/2014/main" id="{EF73D87B-A491-4C7E-96C6-9D527A8887C2}"/>
              </a:ext>
            </a:extLst>
          </p:cNvPr>
          <p:cNvSpPr/>
          <p:nvPr/>
        </p:nvSpPr>
        <p:spPr>
          <a:xfrm>
            <a:off x="5867233" y="1845557"/>
            <a:ext cx="428131" cy="369332"/>
          </a:xfrm>
          <a:prstGeom prst="rect">
            <a:avLst/>
          </a:prstGeom>
        </p:spPr>
        <p:txBody>
          <a:bodyPr wrap="none">
            <a:spAutoFit/>
          </a:bodyPr>
          <a:lstStyle/>
          <a:p>
            <a:r>
              <a:rPr lang="en-US" b="1" dirty="0"/>
              <a:t>VS</a:t>
            </a:r>
            <a:endParaRPr lang="en-US" dirty="0"/>
          </a:p>
        </p:txBody>
      </p:sp>
      <p:pic>
        <p:nvPicPr>
          <p:cNvPr id="13" name="Picture 12">
            <a:extLst>
              <a:ext uri="{FF2B5EF4-FFF2-40B4-BE49-F238E27FC236}">
                <a16:creationId xmlns:a16="http://schemas.microsoft.com/office/drawing/2014/main" id="{385F7729-6C62-4618-B496-BEDD5FE0FFE1}"/>
              </a:ext>
            </a:extLst>
          </p:cNvPr>
          <p:cNvPicPr>
            <a:picLocks noChangeAspect="1"/>
          </p:cNvPicPr>
          <p:nvPr/>
        </p:nvPicPr>
        <p:blipFill>
          <a:blip r:embed="rId3"/>
          <a:stretch>
            <a:fillRect/>
          </a:stretch>
        </p:blipFill>
        <p:spPr>
          <a:xfrm>
            <a:off x="6426375" y="3870713"/>
            <a:ext cx="5144399" cy="2694901"/>
          </a:xfrm>
          <a:prstGeom prst="rect">
            <a:avLst/>
          </a:prstGeom>
        </p:spPr>
      </p:pic>
      <p:pic>
        <p:nvPicPr>
          <p:cNvPr id="15" name="Picture 14">
            <a:extLst>
              <a:ext uri="{FF2B5EF4-FFF2-40B4-BE49-F238E27FC236}">
                <a16:creationId xmlns:a16="http://schemas.microsoft.com/office/drawing/2014/main" id="{F5E50A24-7B08-4600-972D-DA76F09FE29E}"/>
              </a:ext>
            </a:extLst>
          </p:cNvPr>
          <p:cNvPicPr>
            <a:picLocks noChangeAspect="1"/>
          </p:cNvPicPr>
          <p:nvPr/>
        </p:nvPicPr>
        <p:blipFill>
          <a:blip r:embed="rId4"/>
          <a:stretch>
            <a:fillRect/>
          </a:stretch>
        </p:blipFill>
        <p:spPr>
          <a:xfrm>
            <a:off x="349831" y="3926006"/>
            <a:ext cx="5264425" cy="2803677"/>
          </a:xfrm>
          <a:prstGeom prst="rect">
            <a:avLst/>
          </a:prstGeom>
        </p:spPr>
      </p:pic>
      <p:sp>
        <p:nvSpPr>
          <p:cNvPr id="18" name="Oval 17">
            <a:extLst>
              <a:ext uri="{FF2B5EF4-FFF2-40B4-BE49-F238E27FC236}">
                <a16:creationId xmlns:a16="http://schemas.microsoft.com/office/drawing/2014/main" id="{BD92D7A2-C791-4B06-B3B2-E77ADAFC9C06}"/>
              </a:ext>
            </a:extLst>
          </p:cNvPr>
          <p:cNvSpPr/>
          <p:nvPr/>
        </p:nvSpPr>
        <p:spPr>
          <a:xfrm>
            <a:off x="9906000" y="41148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999CAF6-0CFE-43BD-9EC4-734F3C451AC0}"/>
              </a:ext>
            </a:extLst>
          </p:cNvPr>
          <p:cNvSpPr/>
          <p:nvPr/>
        </p:nvSpPr>
        <p:spPr>
          <a:xfrm>
            <a:off x="4191000" y="4790757"/>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339620-4019-45D2-ADEB-A40449A58CEB}"/>
              </a:ext>
            </a:extLst>
          </p:cNvPr>
          <p:cNvSpPr/>
          <p:nvPr/>
        </p:nvSpPr>
        <p:spPr>
          <a:xfrm>
            <a:off x="349830" y="461885"/>
            <a:ext cx="8489369" cy="584775"/>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sz="3200" b="1" dirty="0">
                <a:solidFill>
                  <a:srgbClr val="354CA1"/>
                </a:solidFill>
                <a:ea typeface="+mj-ea"/>
                <a:cs typeface="+mj-cs"/>
              </a:rPr>
              <a:t>ARIMA Models.</a:t>
            </a:r>
          </a:p>
        </p:txBody>
      </p:sp>
      <p:sp>
        <p:nvSpPr>
          <p:cNvPr id="19" name="TextBox 18">
            <a:extLst>
              <a:ext uri="{FF2B5EF4-FFF2-40B4-BE49-F238E27FC236}">
                <a16:creationId xmlns:a16="http://schemas.microsoft.com/office/drawing/2014/main" id="{47B9AA9B-78EC-43EC-BA52-8E69423BF2FF}"/>
              </a:ext>
            </a:extLst>
          </p:cNvPr>
          <p:cNvSpPr txBox="1"/>
          <p:nvPr/>
        </p:nvSpPr>
        <p:spPr>
          <a:xfrm>
            <a:off x="8998574" y="226756"/>
            <a:ext cx="2971800" cy="738664"/>
          </a:xfrm>
          <a:prstGeom prst="rect">
            <a:avLst/>
          </a:prstGeom>
          <a:noFill/>
        </p:spPr>
        <p:txBody>
          <a:bodyPr wrap="square" rtlCol="0">
            <a:spAutoFit/>
          </a:bodyPr>
          <a:lstStyle/>
          <a:p>
            <a:pPr algn="ctr"/>
            <a:r>
              <a:rPr lang="en-US" sz="1400" b="1" dirty="0"/>
              <a:t>ASE SCORES</a:t>
            </a:r>
          </a:p>
          <a:p>
            <a:r>
              <a:rPr lang="en-US" sz="1400" b="1" u="sng" dirty="0"/>
              <a:t>ARIMA 1 Model</a:t>
            </a:r>
            <a:r>
              <a:rPr lang="en-US" sz="1400" b="1" dirty="0"/>
              <a:t>      </a:t>
            </a:r>
            <a:r>
              <a:rPr lang="en-US" sz="1400" b="1" u="sng" dirty="0"/>
              <a:t>ARIMA 2 Model </a:t>
            </a:r>
          </a:p>
          <a:p>
            <a:r>
              <a:rPr lang="en-US" sz="1400" dirty="0"/>
              <a:t>    </a:t>
            </a:r>
            <a:r>
              <a:rPr lang="en-US" sz="1400" b="1" dirty="0"/>
              <a:t>0.14483                 0.15764</a:t>
            </a:r>
          </a:p>
        </p:txBody>
      </p:sp>
      <p:pic>
        <p:nvPicPr>
          <p:cNvPr id="2" name="Picture 1">
            <a:extLst>
              <a:ext uri="{FF2B5EF4-FFF2-40B4-BE49-F238E27FC236}">
                <a16:creationId xmlns:a16="http://schemas.microsoft.com/office/drawing/2014/main" id="{D994475C-AA22-42AA-B24F-F9C521E625EE}"/>
              </a:ext>
            </a:extLst>
          </p:cNvPr>
          <p:cNvPicPr>
            <a:picLocks noChangeAspect="1"/>
          </p:cNvPicPr>
          <p:nvPr/>
        </p:nvPicPr>
        <p:blipFill>
          <a:blip r:embed="rId5"/>
          <a:stretch>
            <a:fillRect/>
          </a:stretch>
        </p:blipFill>
        <p:spPr>
          <a:xfrm>
            <a:off x="331756" y="1814821"/>
            <a:ext cx="784555" cy="595180"/>
          </a:xfrm>
          <a:prstGeom prst="rect">
            <a:avLst/>
          </a:prstGeom>
        </p:spPr>
      </p:pic>
      <p:pic>
        <p:nvPicPr>
          <p:cNvPr id="3" name="Picture 2">
            <a:extLst>
              <a:ext uri="{FF2B5EF4-FFF2-40B4-BE49-F238E27FC236}">
                <a16:creationId xmlns:a16="http://schemas.microsoft.com/office/drawing/2014/main" id="{7416E1A3-4F60-4C23-8D23-2158830D5ACF}"/>
              </a:ext>
            </a:extLst>
          </p:cNvPr>
          <p:cNvPicPr>
            <a:picLocks noChangeAspect="1"/>
          </p:cNvPicPr>
          <p:nvPr/>
        </p:nvPicPr>
        <p:blipFill>
          <a:blip r:embed="rId6"/>
          <a:stretch>
            <a:fillRect/>
          </a:stretch>
        </p:blipFill>
        <p:spPr>
          <a:xfrm>
            <a:off x="6331640" y="1795005"/>
            <a:ext cx="799493" cy="614995"/>
          </a:xfrm>
          <a:prstGeom prst="rect">
            <a:avLst/>
          </a:prstGeom>
        </p:spPr>
      </p:pic>
      <p:sp>
        <p:nvSpPr>
          <p:cNvPr id="16" name="TextBox 15">
            <a:extLst>
              <a:ext uri="{FF2B5EF4-FFF2-40B4-BE49-F238E27FC236}">
                <a16:creationId xmlns:a16="http://schemas.microsoft.com/office/drawing/2014/main" id="{4969C46B-9999-4CEB-9EA5-66A5519151E5}"/>
              </a:ext>
            </a:extLst>
          </p:cNvPr>
          <p:cNvSpPr txBox="1"/>
          <p:nvPr/>
        </p:nvSpPr>
        <p:spPr>
          <a:xfrm>
            <a:off x="3815538" y="1457262"/>
            <a:ext cx="3597435" cy="369332"/>
          </a:xfrm>
          <a:prstGeom prst="rect">
            <a:avLst/>
          </a:prstGeom>
          <a:noFill/>
        </p:spPr>
        <p:txBody>
          <a:bodyPr wrap="square" rtlCol="0">
            <a:spAutoFit/>
          </a:bodyPr>
          <a:lstStyle/>
          <a:p>
            <a:r>
              <a:rPr lang="en-US" b="1" dirty="0">
                <a:solidFill>
                  <a:srgbClr val="FF0000"/>
                </a:solidFill>
                <a:effectLst>
                  <a:glow rad="63500">
                    <a:schemeClr val="accent3">
                      <a:satMod val="175000"/>
                      <a:alpha val="40000"/>
                    </a:schemeClr>
                  </a:glow>
                </a:effectLst>
                <a:latin typeface="Bradley Hand ITC" panose="03070402050302030203" pitchFamily="66" charset="0"/>
              </a:rPr>
              <a:t>√ lowest AIC, BIC &amp; ASE</a:t>
            </a:r>
          </a:p>
        </p:txBody>
      </p:sp>
    </p:spTree>
    <p:extLst>
      <p:ext uri="{BB962C8B-B14F-4D97-AF65-F5344CB8AC3E}">
        <p14:creationId xmlns:p14="http://schemas.microsoft.com/office/powerpoint/2010/main" val="2510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theme/theme1.xml><?xml version="1.0" encoding="utf-8"?>
<a:theme xmlns:a="http://schemas.openxmlformats.org/drawingml/2006/main" name="Office Theme">
  <a:themeElements>
    <a:clrScheme name="CAPSTONE">
      <a:dk1>
        <a:srgbClr val="00206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11747</TotalTime>
  <Words>1491</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Bradley Hand ITC</vt:lpstr>
      <vt:lpstr>Calibri</vt:lpstr>
      <vt:lpstr>Calibri Light</vt:lpstr>
      <vt:lpstr>Franklin Gothic Demi</vt:lpstr>
      <vt:lpstr>Office Theme</vt:lpstr>
      <vt:lpstr>Slide Show Presentation            Completed by: Maureen Stolberg</vt:lpstr>
      <vt:lpstr>Determinants of Consumer Spending: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dc:creator>maureen stolberg</dc:creator>
  <cp:lastModifiedBy>maureen stolberg</cp:lastModifiedBy>
  <cp:revision>368</cp:revision>
  <cp:lastPrinted>2020-03-22T02:44:48Z</cp:lastPrinted>
  <dcterms:created xsi:type="dcterms:W3CDTF">2020-01-08T04:03:46Z</dcterms:created>
  <dcterms:modified xsi:type="dcterms:W3CDTF">2020-10-21T12:52:50Z</dcterms:modified>
</cp:coreProperties>
</file>