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62" r:id="rId4"/>
    <p:sldId id="256"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een stolberg" userId="b8bb7bd836993c47" providerId="LiveId" clId="{604A91F1-83C2-4C87-BC1D-D50C5B105F2A}"/>
    <pc:docChg chg="modSld">
      <pc:chgData name="maureen stolberg" userId="b8bb7bd836993c47" providerId="LiveId" clId="{604A91F1-83C2-4C87-BC1D-D50C5B105F2A}" dt="2020-10-21T12:39:09.184" v="32" actId="1076"/>
      <pc:docMkLst>
        <pc:docMk/>
      </pc:docMkLst>
      <pc:sldChg chg="modSp">
        <pc:chgData name="maureen stolberg" userId="b8bb7bd836993c47" providerId="LiveId" clId="{604A91F1-83C2-4C87-BC1D-D50C5B105F2A}" dt="2020-10-21T12:39:09.184" v="32" actId="1076"/>
        <pc:sldMkLst>
          <pc:docMk/>
          <pc:sldMk cId="3951576834" sldId="264"/>
        </pc:sldMkLst>
        <pc:spChg chg="mod">
          <ac:chgData name="maureen stolberg" userId="b8bb7bd836993c47" providerId="LiveId" clId="{604A91F1-83C2-4C87-BC1D-D50C5B105F2A}" dt="2020-10-21T12:39:09.184" v="32" actId="1076"/>
          <ac:spMkLst>
            <pc:docMk/>
            <pc:sldMk cId="3951576834" sldId="264"/>
            <ac:spMk id="10" creationId="{95A16B7C-8851-473C-9169-909CD113002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AppData\Local\Temp\Temp1_kick.csv.zip\kick.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wner\AppData\Local\Temp\Temp1_kick.csv.zip\kick.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wner\AppData\Local\Temp\Temp1_kick.csv.zip\kick.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wner\AppData\Local\Temp\Temp1_kick.csv.zip\kick.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wner\AppData\Local\Temp\Temp1_kick.csv.zip\kick.csv"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Owner\AppData\Local\Temp\Temp1_kick.csv.zip\kick.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8521810108857037"/>
          <c:y val="3.7348272642390289E-2"/>
          <c:w val="0.78782110011047546"/>
          <c:h val="0.92156862745098034"/>
        </c:manualLayout>
      </c:layout>
      <c:barChart>
        <c:barDir val="bar"/>
        <c:grouping val="clustered"/>
        <c:varyColors val="0"/>
        <c:ser>
          <c:idx val="0"/>
          <c:order val="0"/>
          <c:spPr>
            <a:solidFill>
              <a:schemeClr val="tx1">
                <a:lumMod val="50000"/>
                <a:lumOff val="50000"/>
              </a:schemeClr>
            </a:solidFill>
            <a:ln>
              <a:solidFill>
                <a:schemeClr val="bg2">
                  <a:lumMod val="75000"/>
                </a:schemeClr>
              </a:solidFill>
            </a:ln>
            <a:effectLst>
              <a:outerShdw blurRad="57150" dist="19050" dir="5400000" algn="ctr" rotWithShape="0">
                <a:srgbClr val="000000">
                  <a:alpha val="63000"/>
                </a:srgbClr>
              </a:outerShdw>
            </a:effectLst>
          </c:spPr>
          <c:invertIfNegative val="0"/>
          <c:dPt>
            <c:idx val="10"/>
            <c:invertIfNegative val="0"/>
            <c:bubble3D val="0"/>
            <c:spPr>
              <a:solidFill>
                <a:schemeClr val="tx1">
                  <a:lumMod val="50000"/>
                  <a:lumOff val="50000"/>
                </a:schemeClr>
              </a:solidFill>
              <a:ln w="28575">
                <a:solidFill>
                  <a:schemeClr val="accent2">
                    <a:lumMod val="75000"/>
                  </a:schemeClr>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FC6A-4036-9247-B32D8EE34B46}"/>
              </c:ext>
            </c:extLst>
          </c:dPt>
          <c:dLbls>
            <c:dLbl>
              <c:idx val="10"/>
              <c:tx>
                <c:rich>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fld id="{55BF0792-960C-4A5E-B2C8-5753C4E4BB8B}" type="VALUE">
                      <a:rPr lang="en-US" sz="1600" b="1">
                        <a:solidFill>
                          <a:srgbClr val="FF0000"/>
                        </a:solidFill>
                      </a:rPr>
                      <a:pPr>
                        <a:defRPr sz="1600" b="1"/>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C6A-4036-9247-B32D8EE34B4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Sheet5!$P$21:$P$31</c:f>
              <c:strCache>
                <c:ptCount val="11"/>
                <c:pt idx="0">
                  <c:v>Toyota</c:v>
                </c:pt>
                <c:pt idx="1">
                  <c:v>Hyundai</c:v>
                </c:pt>
                <c:pt idx="2">
                  <c:v>Honda</c:v>
                </c:pt>
                <c:pt idx="3">
                  <c:v>Kia</c:v>
                </c:pt>
                <c:pt idx="4">
                  <c:v>Mazda </c:v>
                </c:pt>
                <c:pt idx="5">
                  <c:v>Subaru </c:v>
                </c:pt>
                <c:pt idx="6">
                  <c:v>Mini</c:v>
                </c:pt>
                <c:pt idx="7">
                  <c:v>Nissan</c:v>
                </c:pt>
                <c:pt idx="8">
                  <c:v>Acura</c:v>
                </c:pt>
                <c:pt idx="9">
                  <c:v>Infiniti</c:v>
                </c:pt>
                <c:pt idx="10">
                  <c:v>Lexus</c:v>
                </c:pt>
              </c:strCache>
            </c:strRef>
          </c:cat>
          <c:val>
            <c:numRef>
              <c:f>Sheet5!$Q$21:$Q$31</c:f>
              <c:numCache>
                <c:formatCode>0.0%</c:formatCode>
                <c:ptCount val="11"/>
                <c:pt idx="0">
                  <c:v>0.1</c:v>
                </c:pt>
                <c:pt idx="1">
                  <c:v>0.10865191146881288</c:v>
                </c:pt>
                <c:pt idx="2">
                  <c:v>0.10865191146881288</c:v>
                </c:pt>
                <c:pt idx="3">
                  <c:v>0.11755233494363929</c:v>
                </c:pt>
                <c:pt idx="4">
                  <c:v>0.11941747572815534</c:v>
                </c:pt>
                <c:pt idx="5">
                  <c:v>0.14683734939759036</c:v>
                </c:pt>
                <c:pt idx="6">
                  <c:v>0.15450121654501217</c:v>
                </c:pt>
                <c:pt idx="7">
                  <c:v>0.15971223021582734</c:v>
                </c:pt>
                <c:pt idx="8">
                  <c:v>0.27272727272727271</c:v>
                </c:pt>
                <c:pt idx="9">
                  <c:v>0.33333333333333331</c:v>
                </c:pt>
                <c:pt idx="10">
                  <c:v>0.35483870967741937</c:v>
                </c:pt>
              </c:numCache>
            </c:numRef>
          </c:val>
          <c:extLst>
            <c:ext xmlns:c16="http://schemas.microsoft.com/office/drawing/2014/chart" uri="{C3380CC4-5D6E-409C-BE32-E72D297353CC}">
              <c16:uniqueId val="{00000000-FC6A-4036-9247-B32D8EE34B46}"/>
            </c:ext>
          </c:extLst>
        </c:ser>
        <c:dLbls>
          <c:showLegendKey val="0"/>
          <c:showVal val="0"/>
          <c:showCatName val="0"/>
          <c:showSerName val="0"/>
          <c:showPercent val="0"/>
          <c:showBubbleSize val="0"/>
        </c:dLbls>
        <c:gapWidth val="115"/>
        <c:overlap val="-20"/>
        <c:axId val="604062224"/>
        <c:axId val="604063208"/>
      </c:barChart>
      <c:catAx>
        <c:axId val="60406222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604063208"/>
        <c:crosses val="autoZero"/>
        <c:auto val="1"/>
        <c:lblAlgn val="ctr"/>
        <c:lblOffset val="100"/>
        <c:noMultiLvlLbl val="0"/>
      </c:catAx>
      <c:valAx>
        <c:axId val="604063208"/>
        <c:scaling>
          <c:orientation val="minMax"/>
        </c:scaling>
        <c:delete val="1"/>
        <c:axPos val="b"/>
        <c:numFmt formatCode="0.0%" sourceLinked="1"/>
        <c:majorTickMark val="none"/>
        <c:minorTickMark val="none"/>
        <c:tickLblPos val="nextTo"/>
        <c:crossAx val="60406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a:solidFill>
                  <a:schemeClr val="bg1"/>
                </a:solidFill>
              </a:rPr>
              <a:t>Variable Importance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Sheet5!$P$11:$P$14</c:f>
              <c:strCache>
                <c:ptCount val="4"/>
                <c:pt idx="0">
                  <c:v>Vehicle Age</c:v>
                </c:pt>
                <c:pt idx="1">
                  <c:v>Color unknown</c:v>
                </c:pt>
                <c:pt idx="2">
                  <c:v>Transmission unknown</c:v>
                </c:pt>
                <c:pt idx="3">
                  <c:v>Wheel Type unknown</c:v>
                </c:pt>
              </c:strCache>
            </c:strRef>
          </c:cat>
          <c:val>
            <c:numRef>
              <c:f>Sheet5!$Q$11:$Q$14</c:f>
              <c:numCache>
                <c:formatCode>General</c:formatCode>
                <c:ptCount val="4"/>
                <c:pt idx="0">
                  <c:v>0.35</c:v>
                </c:pt>
                <c:pt idx="1">
                  <c:v>0.88</c:v>
                </c:pt>
                <c:pt idx="2">
                  <c:v>0.93</c:v>
                </c:pt>
                <c:pt idx="3">
                  <c:v>0.99</c:v>
                </c:pt>
              </c:numCache>
            </c:numRef>
          </c:val>
          <c:extLst>
            <c:ext xmlns:c16="http://schemas.microsoft.com/office/drawing/2014/chart" uri="{C3380CC4-5D6E-409C-BE32-E72D297353CC}">
              <c16:uniqueId val="{00000000-C3AC-4783-B853-3696A248DEC1}"/>
            </c:ext>
          </c:extLst>
        </c:ser>
        <c:dLbls>
          <c:showLegendKey val="0"/>
          <c:showVal val="0"/>
          <c:showCatName val="0"/>
          <c:showSerName val="0"/>
          <c:showPercent val="0"/>
          <c:showBubbleSize val="0"/>
        </c:dLbls>
        <c:gapWidth val="182"/>
        <c:axId val="773040408"/>
        <c:axId val="773040080"/>
      </c:barChart>
      <c:catAx>
        <c:axId val="773040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773040080"/>
        <c:crosses val="autoZero"/>
        <c:auto val="1"/>
        <c:lblAlgn val="ctr"/>
        <c:lblOffset val="100"/>
        <c:noMultiLvlLbl val="0"/>
      </c:catAx>
      <c:valAx>
        <c:axId val="773040080"/>
        <c:scaling>
          <c:orientation val="minMax"/>
        </c:scaling>
        <c:delete val="1"/>
        <c:axPos val="b"/>
        <c:numFmt formatCode="General" sourceLinked="1"/>
        <c:majorTickMark val="none"/>
        <c:minorTickMark val="none"/>
        <c:tickLblPos val="nextTo"/>
        <c:crossAx val="7730404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5.0925925925925923E-2"/>
          <c:w val="0.93888888888888888"/>
          <c:h val="0.78578557888597256"/>
        </c:manualLayout>
      </c:layout>
      <c:barChart>
        <c:barDir val="col"/>
        <c:grouping val="stacked"/>
        <c:varyColors val="0"/>
        <c:ser>
          <c:idx val="0"/>
          <c:order val="0"/>
          <c:tx>
            <c:strRef>
              <c:f>Sheet2!$C$20</c:f>
              <c:strCache>
                <c:ptCount val="1"/>
                <c:pt idx="0">
                  <c:v>Traditional Purchases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Sheet2!$D$19:$E$19</c:f>
              <c:strCache>
                <c:ptCount val="2"/>
                <c:pt idx="0">
                  <c:v>Traditional Purchases</c:v>
                </c:pt>
                <c:pt idx="1">
                  <c:v>Data-Driven Purchases</c:v>
                </c:pt>
              </c:strCache>
            </c:strRef>
          </c:cat>
          <c:val>
            <c:numRef>
              <c:f>Sheet2!$D$20:$E$20</c:f>
              <c:numCache>
                <c:formatCode>#.0,,"MM"</c:formatCode>
                <c:ptCount val="2"/>
                <c:pt idx="0">
                  <c:v>1200000</c:v>
                </c:pt>
                <c:pt idx="1">
                  <c:v>200000</c:v>
                </c:pt>
              </c:numCache>
            </c:numRef>
          </c:val>
          <c:extLst>
            <c:ext xmlns:c16="http://schemas.microsoft.com/office/drawing/2014/chart" uri="{C3380CC4-5D6E-409C-BE32-E72D297353CC}">
              <c16:uniqueId val="{00000000-D761-4B52-A996-C46AA0F1E4D7}"/>
            </c:ext>
          </c:extLst>
        </c:ser>
        <c:dLbls>
          <c:showLegendKey val="0"/>
          <c:showVal val="0"/>
          <c:showCatName val="0"/>
          <c:showSerName val="0"/>
          <c:showPercent val="0"/>
          <c:showBubbleSize val="0"/>
        </c:dLbls>
        <c:gapWidth val="150"/>
        <c:overlap val="100"/>
        <c:axId val="799962480"/>
        <c:axId val="799968712"/>
      </c:barChart>
      <c:catAx>
        <c:axId val="79996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799968712"/>
        <c:crosses val="autoZero"/>
        <c:auto val="1"/>
        <c:lblAlgn val="ctr"/>
        <c:lblOffset val="100"/>
        <c:noMultiLvlLbl val="0"/>
      </c:catAx>
      <c:valAx>
        <c:axId val="799968712"/>
        <c:scaling>
          <c:orientation val="minMax"/>
        </c:scaling>
        <c:delete val="1"/>
        <c:axPos val="l"/>
        <c:numFmt formatCode="#.0,,&quot;MM&quot;" sourceLinked="1"/>
        <c:majorTickMark val="none"/>
        <c:minorTickMark val="none"/>
        <c:tickLblPos val="nextTo"/>
        <c:crossAx val="79996248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54399417873182E-2"/>
          <c:y val="5.2192905276788652E-2"/>
          <c:w val="0.91377956267043892"/>
          <c:h val="0.83773573204005514"/>
        </c:manualLayout>
      </c:layout>
      <c:barChart>
        <c:barDir val="col"/>
        <c:grouping val="clustered"/>
        <c:varyColors val="0"/>
        <c:ser>
          <c:idx val="0"/>
          <c:order val="0"/>
          <c:spPr>
            <a:solidFill>
              <a:schemeClr val="tx1">
                <a:lumMod val="50000"/>
                <a:lumOff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Sheet2!$N$38:$N$47</c:f>
              <c:strCache>
                <c:ptCount val="5"/>
                <c:pt idx="0">
                  <c:v>VOLVO</c:v>
                </c:pt>
                <c:pt idx="1">
                  <c:v>SUBARU</c:v>
                </c:pt>
                <c:pt idx="2">
                  <c:v>TOYOTA</c:v>
                </c:pt>
                <c:pt idx="3">
                  <c:v>SCION</c:v>
                </c:pt>
                <c:pt idx="4">
                  <c:v>HONDA</c:v>
                </c:pt>
              </c:strCache>
              <c:extLst/>
            </c:strRef>
          </c:cat>
          <c:val>
            <c:numRef>
              <c:f>Sheet2!$O$38:$O$47</c:f>
              <c:numCache>
                <c:formatCode>_("$"* #,##0_);_("$"* \(#,##0\);_("$"* "-"??_);_(@_)</c:formatCode>
                <c:ptCount val="5"/>
                <c:pt idx="0">
                  <c:v>2453.1621621621621</c:v>
                </c:pt>
                <c:pt idx="1">
                  <c:v>2050.1071428571427</c:v>
                </c:pt>
                <c:pt idx="2">
                  <c:v>1826.1700174825176</c:v>
                </c:pt>
                <c:pt idx="3">
                  <c:v>1627.2325581395348</c:v>
                </c:pt>
                <c:pt idx="4">
                  <c:v>1515.2273641851107</c:v>
                </c:pt>
              </c:numCache>
              <c:extLst/>
            </c:numRef>
          </c:val>
          <c:extLst>
            <c:ext xmlns:c16="http://schemas.microsoft.com/office/drawing/2014/chart" uri="{C3380CC4-5D6E-409C-BE32-E72D297353CC}">
              <c16:uniqueId val="{00000000-1635-4E99-AE96-3852202FEF98}"/>
            </c:ext>
          </c:extLst>
        </c:ser>
        <c:dLbls>
          <c:dLblPos val="inEnd"/>
          <c:showLegendKey val="0"/>
          <c:showVal val="1"/>
          <c:showCatName val="0"/>
          <c:showSerName val="0"/>
          <c:showPercent val="0"/>
          <c:showBubbleSize val="0"/>
        </c:dLbls>
        <c:gapWidth val="65"/>
        <c:axId val="666042552"/>
        <c:axId val="666043536"/>
      </c:barChart>
      <c:catAx>
        <c:axId val="666042552"/>
        <c:scaling>
          <c:orientation val="minMax"/>
        </c:scaling>
        <c:delete val="0"/>
        <c:axPos val="b"/>
        <c:numFmt formatCode="General" sourceLinked="1"/>
        <c:majorTickMark val="none"/>
        <c:minorTickMark val="none"/>
        <c:tickLblPos val="low"/>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n-US"/>
          </a:p>
        </c:txPr>
        <c:crossAx val="666043536"/>
        <c:crosses val="autoZero"/>
        <c:auto val="1"/>
        <c:lblAlgn val="ctr"/>
        <c:lblOffset val="100"/>
        <c:noMultiLvlLbl val="0"/>
      </c:catAx>
      <c:valAx>
        <c:axId val="666043536"/>
        <c:scaling>
          <c:orientation val="minMax"/>
        </c:scaling>
        <c:delete val="1"/>
        <c:axPos val="l"/>
        <c:numFmt formatCode="_(&quot;$&quot;* #,##0_);_(&quot;$&quot;* \(#,##0\);_(&quot;$&quot;* &quot;-&quot;??_);_(@_)" sourceLinked="1"/>
        <c:majorTickMark val="none"/>
        <c:minorTickMark val="none"/>
        <c:tickLblPos val="nextTo"/>
        <c:crossAx val="666042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lumMod val="50000"/>
                <a:lumOff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Sheet2!$N$38:$N$47</c:f>
              <c:strCache>
                <c:ptCount val="5"/>
                <c:pt idx="0">
                  <c:v>PLYMOUTH</c:v>
                </c:pt>
                <c:pt idx="1">
                  <c:v>OLDSMOBILE</c:v>
                </c:pt>
                <c:pt idx="2">
                  <c:v>INFINITI</c:v>
                </c:pt>
                <c:pt idx="3">
                  <c:v>MINI</c:v>
                </c:pt>
                <c:pt idx="4">
                  <c:v>LEXUS</c:v>
                </c:pt>
              </c:strCache>
              <c:extLst/>
            </c:strRef>
          </c:cat>
          <c:val>
            <c:numRef>
              <c:f>Sheet2!$O$38:$O$47</c:f>
              <c:numCache>
                <c:formatCode>_("$"* #,##0_);_("$"* \(#,##0\);_("$"* "-"??_);_(@_)</c:formatCode>
                <c:ptCount val="5"/>
                <c:pt idx="0">
                  <c:v>-519.75</c:v>
                </c:pt>
                <c:pt idx="1">
                  <c:v>-895.7674897119341</c:v>
                </c:pt>
                <c:pt idx="2">
                  <c:v>-1306.6071428571429</c:v>
                </c:pt>
                <c:pt idx="3">
                  <c:v>-1964.2708333333333</c:v>
                </c:pt>
                <c:pt idx="4">
                  <c:v>-2326.3064516129034</c:v>
                </c:pt>
              </c:numCache>
              <c:extLst/>
            </c:numRef>
          </c:val>
          <c:extLst>
            <c:ext xmlns:c16="http://schemas.microsoft.com/office/drawing/2014/chart" uri="{C3380CC4-5D6E-409C-BE32-E72D297353CC}">
              <c16:uniqueId val="{00000000-088C-498D-A2C6-F8D28B34985B}"/>
            </c:ext>
          </c:extLst>
        </c:ser>
        <c:dLbls>
          <c:dLblPos val="inEnd"/>
          <c:showLegendKey val="0"/>
          <c:showVal val="1"/>
          <c:showCatName val="0"/>
          <c:showSerName val="0"/>
          <c:showPercent val="0"/>
          <c:showBubbleSize val="0"/>
        </c:dLbls>
        <c:gapWidth val="65"/>
        <c:axId val="666042552"/>
        <c:axId val="666043536"/>
      </c:barChart>
      <c:catAx>
        <c:axId val="666042552"/>
        <c:scaling>
          <c:orientation val="minMax"/>
        </c:scaling>
        <c:delete val="0"/>
        <c:axPos val="b"/>
        <c:numFmt formatCode="General" sourceLinked="1"/>
        <c:majorTickMark val="none"/>
        <c:minorTickMark val="none"/>
        <c:tickLblPos val="high"/>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n-US"/>
          </a:p>
        </c:txPr>
        <c:crossAx val="666043536"/>
        <c:crosses val="autoZero"/>
        <c:auto val="1"/>
        <c:lblAlgn val="ctr"/>
        <c:lblOffset val="100"/>
        <c:noMultiLvlLbl val="0"/>
      </c:catAx>
      <c:valAx>
        <c:axId val="666043536"/>
        <c:scaling>
          <c:orientation val="minMax"/>
        </c:scaling>
        <c:delete val="1"/>
        <c:axPos val="l"/>
        <c:numFmt formatCode="_(&quot;$&quot;* #,##0_);_(&quot;$&quot;* \(#,##0\);_(&quot;$&quot;* &quot;-&quot;??_);_(@_)" sourceLinked="1"/>
        <c:majorTickMark val="none"/>
        <c:minorTickMark val="none"/>
        <c:tickLblPos val="nextTo"/>
        <c:crossAx val="666042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330549008217015E-2"/>
          <c:y val="5.0925925925925923E-2"/>
          <c:w val="0.88572544871146519"/>
          <c:h val="0.82447506561679795"/>
        </c:manualLayout>
      </c:layout>
      <c:lineChart>
        <c:grouping val="standard"/>
        <c:varyColors val="0"/>
        <c:ser>
          <c:idx val="0"/>
          <c:order val="0"/>
          <c:tx>
            <c:v>Industry Profit</c:v>
          </c:tx>
          <c:spPr>
            <a:ln w="28575" cap="rnd">
              <a:solidFill>
                <a:schemeClr val="tx1">
                  <a:lumMod val="50000"/>
                  <a:lumOff val="50000"/>
                </a:schemeClr>
              </a:solidFill>
              <a:round/>
            </a:ln>
            <a:effectLst/>
          </c:spPr>
          <c:marker>
            <c:symbol val="none"/>
          </c:marker>
          <c:dLbls>
            <c:dLbl>
              <c:idx val="8"/>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681F-4D62-90A1-5EAFE7F0AF60}"/>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Sheet4!$D$12:$D$20</c:f>
              <c:numCache>
                <c:formatCode>0%</c:formatCode>
                <c:ptCount val="9"/>
                <c:pt idx="0">
                  <c:v>0.1</c:v>
                </c:pt>
                <c:pt idx="1">
                  <c:v>0.2</c:v>
                </c:pt>
                <c:pt idx="2">
                  <c:v>0.3</c:v>
                </c:pt>
                <c:pt idx="3">
                  <c:v>0.4</c:v>
                </c:pt>
                <c:pt idx="4">
                  <c:v>0.5</c:v>
                </c:pt>
                <c:pt idx="5">
                  <c:v>0.6</c:v>
                </c:pt>
                <c:pt idx="6">
                  <c:v>0.7</c:v>
                </c:pt>
                <c:pt idx="7">
                  <c:v>0.8</c:v>
                </c:pt>
                <c:pt idx="8">
                  <c:v>0.87</c:v>
                </c:pt>
              </c:numCache>
            </c:numRef>
          </c:cat>
          <c:val>
            <c:numRef>
              <c:f>Sheet4!$D$24:$D$32</c:f>
              <c:numCache>
                <c:formatCode>"$"#,###.0,,,"B"</c:formatCode>
                <c:ptCount val="9"/>
                <c:pt idx="0">
                  <c:v>360000000</c:v>
                </c:pt>
                <c:pt idx="1">
                  <c:v>720000000</c:v>
                </c:pt>
                <c:pt idx="2">
                  <c:v>1080000000</c:v>
                </c:pt>
                <c:pt idx="3">
                  <c:v>1440000000</c:v>
                </c:pt>
                <c:pt idx="4">
                  <c:v>1800000000</c:v>
                </c:pt>
                <c:pt idx="5">
                  <c:v>2160000000</c:v>
                </c:pt>
                <c:pt idx="6">
                  <c:v>2520000000</c:v>
                </c:pt>
                <c:pt idx="7">
                  <c:v>2880000000</c:v>
                </c:pt>
                <c:pt idx="8">
                  <c:v>3132000000</c:v>
                </c:pt>
              </c:numCache>
            </c:numRef>
          </c:val>
          <c:smooth val="0"/>
          <c:extLst>
            <c:ext xmlns:c16="http://schemas.microsoft.com/office/drawing/2014/chart" uri="{C3380CC4-5D6E-409C-BE32-E72D297353CC}">
              <c16:uniqueId val="{00000000-681F-4D62-90A1-5EAFE7F0AF60}"/>
            </c:ext>
          </c:extLst>
        </c:ser>
        <c:dLbls>
          <c:showLegendKey val="0"/>
          <c:showVal val="0"/>
          <c:showCatName val="0"/>
          <c:showSerName val="0"/>
          <c:showPercent val="0"/>
          <c:showBubbleSize val="0"/>
        </c:dLbls>
        <c:smooth val="0"/>
        <c:axId val="539992072"/>
        <c:axId val="539990104"/>
      </c:lineChart>
      <c:catAx>
        <c:axId val="5399920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539990104"/>
        <c:crosses val="autoZero"/>
        <c:auto val="1"/>
        <c:lblAlgn val="ctr"/>
        <c:lblOffset val="100"/>
        <c:noMultiLvlLbl val="0"/>
      </c:catAx>
      <c:valAx>
        <c:axId val="539990104"/>
        <c:scaling>
          <c:orientation val="minMax"/>
        </c:scaling>
        <c:delete val="0"/>
        <c:axPos val="l"/>
        <c:numFmt formatCode="&quot;$&quot;#,###.0,,,&quot;B&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39992072"/>
        <c:crosses val="autoZero"/>
        <c:crossBetween val="between"/>
      </c:valAx>
      <c:spPr>
        <a:gradFill flip="none" rotWithShape="1">
          <a:gsLst>
            <a:gs pos="1000">
              <a:schemeClr val="tx2">
                <a:lumMod val="75000"/>
                <a:lumOff val="25000"/>
              </a:schemeClr>
            </a:gs>
            <a:gs pos="38000">
              <a:schemeClr val="bg2">
                <a:lumMod val="25000"/>
              </a:schemeClr>
            </a:gs>
            <a:gs pos="100000">
              <a:srgbClr val="000000"/>
            </a:gs>
          </a:gsLst>
          <a:path path="circle">
            <a:fillToRect l="50000" t="50000" r="50000" b="50000"/>
          </a:path>
          <a:tileRect/>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Sheet2!$C$15:$F$15</cx:f>
        <cx:lvl ptCount="4">
          <cx:pt idx="0">Salvage Value</cx:pt>
          <cx:pt idx="1">Vehicle Purchase Cost</cx:pt>
          <cx:pt idx="2">Warranty Cost</cx:pt>
          <cx:pt idx="3">Average Loss</cx:pt>
        </cx:lvl>
      </cx:strDim>
      <cx:numDim type="val">
        <cx:f dir="row">Sheet2!$C$16:$F$16</cx:f>
        <cx:lvl ptCount="4" formatCode="_(&quot;$&quot;* #,##0.00_);_(&quot;$&quot;* \(#,##0.00\);_(&quot;$&quot;* &quot;-&quot;??_);_(@_)">
          <cx:pt idx="0">4387.6099999999997</cx:pt>
          <cx:pt idx="1">-6128</cx:pt>
          <cx:pt idx="2">-1276</cx:pt>
          <cx:pt idx="3">-3016.3900000000003</cx:pt>
        </cx:lvl>
      </cx:numDim>
    </cx:data>
  </cx:chartData>
  <cx:chart>
    <cx:plotArea>
      <cx:plotAreaRegion>
        <cx:series layoutId="waterfall" uniqueId="{4D932894-11FA-4F78-ADE7-AF27D8D35AE2}">
          <cx:dataPt idx="0">
            <cx:spPr>
              <a:solidFill>
                <a:srgbClr val="00B050"/>
              </a:solidFill>
            </cx:spPr>
          </cx:dataPt>
          <cx:dataPt idx="3">
            <cx:spPr>
              <a:solidFill>
                <a:srgbClr val="002060">
                  <a:lumMod val="50000"/>
                  <a:lumOff val="50000"/>
                </a:srgbClr>
              </a:solidFill>
            </cx:spPr>
          </cx:dataPt>
          <cx:dataLabels>
            <cx:txPr>
              <a:bodyPr spcFirstLastPara="1" vertOverflow="ellipsis" horzOverflow="overflow" wrap="square" lIns="0" tIns="0" rIns="0" bIns="0" anchor="ctr" anchorCtr="1"/>
              <a:lstStyle/>
              <a:p>
                <a:pPr algn="ctr" rtl="0">
                  <a:defRPr sz="1200">
                    <a:solidFill>
                      <a:schemeClr val="bg1"/>
                    </a:solidFill>
                  </a:defRPr>
                </a:pPr>
                <a:endParaRPr lang="en-US" sz="1200" b="0" i="0" u="none" strike="noStrike" baseline="0">
                  <a:solidFill>
                    <a:schemeClr val="bg1"/>
                  </a:solidFill>
                  <a:latin typeface="Calibri" panose="020F0502020204030204"/>
                </a:endParaRPr>
              </a:p>
            </cx:txPr>
          </cx:dataLabels>
          <cx:dataId val="0"/>
          <cx:layoutPr>
            <cx:subtotals/>
          </cx:layoutPr>
        </cx:series>
      </cx:plotAreaRegion>
      <cx:axis id="0">
        <cx:catScaling gapWidth="0.5"/>
        <cx:tickLabels/>
        <cx:txPr>
          <a:bodyPr spcFirstLastPara="1" vertOverflow="ellipsis" horzOverflow="overflow" wrap="square" lIns="0" tIns="0" rIns="0" bIns="0" anchor="ctr" anchorCtr="1"/>
          <a:lstStyle/>
          <a:p>
            <a:pPr algn="ctr" rtl="0">
              <a:defRPr sz="1100">
                <a:solidFill>
                  <a:schemeClr val="bg1"/>
                </a:solidFill>
              </a:defRPr>
            </a:pPr>
            <a:endParaRPr lang="en-US" sz="1100" b="0" i="0" u="none" strike="noStrike" baseline="0">
              <a:solidFill>
                <a:schemeClr val="bg1"/>
              </a:solidFill>
              <a:latin typeface="Calibri" panose="020F0502020204030204"/>
            </a:endParaRPr>
          </a:p>
        </cx:txPr>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D43F5-31DC-4EEB-8CAB-9D8309222EFC}"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42A599D4-769B-4C94-A056-5C357F9C7F41}">
      <dgm:prSet phldrT="[Text]"/>
      <dgm:spPr/>
      <dgm:t>
        <a:bodyPr/>
        <a:lstStyle/>
        <a:p>
          <a:endParaRPr lang="en-US" dirty="0"/>
        </a:p>
      </dgm:t>
    </dgm:pt>
    <dgm:pt modelId="{5BAE0ABC-16C2-4E71-97F2-20D3471E34A1}" type="parTrans" cxnId="{AD71D4DF-C80D-4F17-ABAD-DB243BD4FD4A}">
      <dgm:prSet/>
      <dgm:spPr/>
      <dgm:t>
        <a:bodyPr/>
        <a:lstStyle/>
        <a:p>
          <a:endParaRPr lang="en-US"/>
        </a:p>
      </dgm:t>
    </dgm:pt>
    <dgm:pt modelId="{904097E1-C4F7-4289-97C2-F6F26D31524E}" type="sibTrans" cxnId="{AD71D4DF-C80D-4F17-ABAD-DB243BD4FD4A}">
      <dgm:prSet/>
      <dgm:spPr/>
      <dgm:t>
        <a:bodyPr/>
        <a:lstStyle/>
        <a:p>
          <a:endParaRPr lang="en-US"/>
        </a:p>
      </dgm:t>
    </dgm:pt>
    <dgm:pt modelId="{E3608210-05F1-4180-ACBA-820AA35FDC5A}">
      <dgm:prSet phldrT="[Text]"/>
      <dgm:spPr>
        <a:solidFill>
          <a:schemeClr val="bg2">
            <a:lumMod val="75000"/>
          </a:schemeClr>
        </a:solidFill>
      </dgm:spPr>
      <dgm:t>
        <a:bodyPr/>
        <a:lstStyle/>
        <a:p>
          <a:endParaRPr lang="en-US" dirty="0"/>
        </a:p>
      </dgm:t>
    </dgm:pt>
    <dgm:pt modelId="{DF5CA715-553C-46BC-8DC1-718B1A6CB001}" type="parTrans" cxnId="{B291C3D1-229A-4029-B2FF-5C676DD6E015}">
      <dgm:prSet/>
      <dgm:spPr/>
      <dgm:t>
        <a:bodyPr/>
        <a:lstStyle/>
        <a:p>
          <a:endParaRPr lang="en-US"/>
        </a:p>
      </dgm:t>
    </dgm:pt>
    <dgm:pt modelId="{46BD6D0E-4C6F-41CA-8717-0214E38A747E}" type="sibTrans" cxnId="{B291C3D1-229A-4029-B2FF-5C676DD6E015}">
      <dgm:prSet/>
      <dgm:spPr/>
      <dgm:t>
        <a:bodyPr/>
        <a:lstStyle/>
        <a:p>
          <a:endParaRPr lang="en-US"/>
        </a:p>
      </dgm:t>
    </dgm:pt>
    <dgm:pt modelId="{79B45210-C4C0-40AF-9FAB-DEB903A6C686}">
      <dgm:prSet phldrT="[Text]" custT="1"/>
      <dgm:spPr>
        <a:solidFill>
          <a:schemeClr val="tx1">
            <a:lumMod val="50000"/>
            <a:lumOff val="50000"/>
          </a:schemeClr>
        </a:solidFill>
      </dgm:spPr>
      <dgm:t>
        <a:bodyPr/>
        <a:lstStyle/>
        <a:p>
          <a:endParaRPr lang="en-US" sz="1000" dirty="0"/>
        </a:p>
        <a:p>
          <a:endParaRPr lang="en-US" sz="1000" dirty="0"/>
        </a:p>
      </dgm:t>
    </dgm:pt>
    <dgm:pt modelId="{3AB5E210-6F6D-46A2-A7F0-EBE6B71A716C}" type="parTrans" cxnId="{966B89E0-B618-4DD1-B93A-69439D7320D5}">
      <dgm:prSet/>
      <dgm:spPr/>
      <dgm:t>
        <a:bodyPr/>
        <a:lstStyle/>
        <a:p>
          <a:endParaRPr lang="en-US"/>
        </a:p>
      </dgm:t>
    </dgm:pt>
    <dgm:pt modelId="{942BC97D-8C93-4D2F-9FC4-7AD9CECE7285}" type="sibTrans" cxnId="{966B89E0-B618-4DD1-B93A-69439D7320D5}">
      <dgm:prSet/>
      <dgm:spPr/>
      <dgm:t>
        <a:bodyPr/>
        <a:lstStyle/>
        <a:p>
          <a:endParaRPr lang="en-US"/>
        </a:p>
      </dgm:t>
    </dgm:pt>
    <dgm:pt modelId="{83D8AD03-8CBF-4A80-9ABA-010B01203D82}" type="pres">
      <dgm:prSet presAssocID="{011D43F5-31DC-4EEB-8CAB-9D8309222EFC}" presName="Name0" presStyleCnt="0">
        <dgm:presLayoutVars>
          <dgm:chMax val="7"/>
          <dgm:resizeHandles val="exact"/>
        </dgm:presLayoutVars>
      </dgm:prSet>
      <dgm:spPr/>
    </dgm:pt>
    <dgm:pt modelId="{867AE72F-011F-4EEA-89D4-D3D79FD85F19}" type="pres">
      <dgm:prSet presAssocID="{011D43F5-31DC-4EEB-8CAB-9D8309222EFC}" presName="comp1" presStyleCnt="0"/>
      <dgm:spPr/>
    </dgm:pt>
    <dgm:pt modelId="{E48A413A-2725-4F26-8CD1-A0F0686446E6}" type="pres">
      <dgm:prSet presAssocID="{011D43F5-31DC-4EEB-8CAB-9D8309222EFC}" presName="circle1" presStyleLbl="node1" presStyleIdx="0" presStyleCnt="3"/>
      <dgm:spPr/>
    </dgm:pt>
    <dgm:pt modelId="{F8F76AAE-B7BC-4550-82EE-AEC2A3CD33A0}" type="pres">
      <dgm:prSet presAssocID="{011D43F5-31DC-4EEB-8CAB-9D8309222EFC}" presName="c1text" presStyleLbl="node1" presStyleIdx="0" presStyleCnt="3">
        <dgm:presLayoutVars>
          <dgm:bulletEnabled val="1"/>
        </dgm:presLayoutVars>
      </dgm:prSet>
      <dgm:spPr/>
    </dgm:pt>
    <dgm:pt modelId="{08CF1E87-F808-4A5D-A052-4BB38872629F}" type="pres">
      <dgm:prSet presAssocID="{011D43F5-31DC-4EEB-8CAB-9D8309222EFC}" presName="comp2" presStyleCnt="0"/>
      <dgm:spPr/>
    </dgm:pt>
    <dgm:pt modelId="{32B270D4-8E97-4868-9102-65F7EF646DE4}" type="pres">
      <dgm:prSet presAssocID="{011D43F5-31DC-4EEB-8CAB-9D8309222EFC}" presName="circle2" presStyleLbl="node1" presStyleIdx="1" presStyleCnt="3"/>
      <dgm:spPr/>
    </dgm:pt>
    <dgm:pt modelId="{C927984A-499D-4099-818F-664FAF2B7E51}" type="pres">
      <dgm:prSet presAssocID="{011D43F5-31DC-4EEB-8CAB-9D8309222EFC}" presName="c2text" presStyleLbl="node1" presStyleIdx="1" presStyleCnt="3">
        <dgm:presLayoutVars>
          <dgm:bulletEnabled val="1"/>
        </dgm:presLayoutVars>
      </dgm:prSet>
      <dgm:spPr/>
    </dgm:pt>
    <dgm:pt modelId="{20E2029C-0364-4629-9A6C-2888636627F4}" type="pres">
      <dgm:prSet presAssocID="{011D43F5-31DC-4EEB-8CAB-9D8309222EFC}" presName="comp3" presStyleCnt="0"/>
      <dgm:spPr/>
    </dgm:pt>
    <dgm:pt modelId="{D38D132C-A831-4FD6-A7AB-20C5259BF571}" type="pres">
      <dgm:prSet presAssocID="{011D43F5-31DC-4EEB-8CAB-9D8309222EFC}" presName="circle3" presStyleLbl="node1" presStyleIdx="2" presStyleCnt="3" custScaleY="71309" custLinFactNeighborX="1511" custLinFactNeighborY="1025"/>
      <dgm:spPr/>
    </dgm:pt>
    <dgm:pt modelId="{B71DB233-D47F-4F80-B8CB-343318C3CB7E}" type="pres">
      <dgm:prSet presAssocID="{011D43F5-31DC-4EEB-8CAB-9D8309222EFC}" presName="c3text" presStyleLbl="node1" presStyleIdx="2" presStyleCnt="3">
        <dgm:presLayoutVars>
          <dgm:bulletEnabled val="1"/>
        </dgm:presLayoutVars>
      </dgm:prSet>
      <dgm:spPr/>
    </dgm:pt>
  </dgm:ptLst>
  <dgm:cxnLst>
    <dgm:cxn modelId="{0D767A34-95A9-4239-8361-CFD895BA0262}" type="presOf" srcId="{42A599D4-769B-4C94-A056-5C357F9C7F41}" destId="{F8F76AAE-B7BC-4550-82EE-AEC2A3CD33A0}" srcOrd="1" destOrd="0" presId="urn:microsoft.com/office/officeart/2005/8/layout/venn2"/>
    <dgm:cxn modelId="{98F1A94F-1ADA-4537-B44C-7E30BDE64F55}" type="presOf" srcId="{011D43F5-31DC-4EEB-8CAB-9D8309222EFC}" destId="{83D8AD03-8CBF-4A80-9ABA-010B01203D82}" srcOrd="0" destOrd="0" presId="urn:microsoft.com/office/officeart/2005/8/layout/venn2"/>
    <dgm:cxn modelId="{96609570-222C-4E81-ADCE-82B96990F34D}" type="presOf" srcId="{E3608210-05F1-4180-ACBA-820AA35FDC5A}" destId="{32B270D4-8E97-4868-9102-65F7EF646DE4}" srcOrd="0" destOrd="0" presId="urn:microsoft.com/office/officeart/2005/8/layout/venn2"/>
    <dgm:cxn modelId="{34202C5A-2088-46F0-A5D2-437F05197DDB}" type="presOf" srcId="{79B45210-C4C0-40AF-9FAB-DEB903A6C686}" destId="{D38D132C-A831-4FD6-A7AB-20C5259BF571}" srcOrd="0" destOrd="0" presId="urn:microsoft.com/office/officeart/2005/8/layout/venn2"/>
    <dgm:cxn modelId="{6519578A-1D78-458B-B087-D4FDB515C13A}" type="presOf" srcId="{E3608210-05F1-4180-ACBA-820AA35FDC5A}" destId="{C927984A-499D-4099-818F-664FAF2B7E51}" srcOrd="1" destOrd="0" presId="urn:microsoft.com/office/officeart/2005/8/layout/venn2"/>
    <dgm:cxn modelId="{6534D3B7-D391-4AA4-962C-A95E7C481D34}" type="presOf" srcId="{42A599D4-769B-4C94-A056-5C357F9C7F41}" destId="{E48A413A-2725-4F26-8CD1-A0F0686446E6}" srcOrd="0" destOrd="0" presId="urn:microsoft.com/office/officeart/2005/8/layout/venn2"/>
    <dgm:cxn modelId="{41A218C2-ACD7-4A29-BF89-A2DC7E5E7164}" type="presOf" srcId="{79B45210-C4C0-40AF-9FAB-DEB903A6C686}" destId="{B71DB233-D47F-4F80-B8CB-343318C3CB7E}" srcOrd="1" destOrd="0" presId="urn:microsoft.com/office/officeart/2005/8/layout/venn2"/>
    <dgm:cxn modelId="{B291C3D1-229A-4029-B2FF-5C676DD6E015}" srcId="{011D43F5-31DC-4EEB-8CAB-9D8309222EFC}" destId="{E3608210-05F1-4180-ACBA-820AA35FDC5A}" srcOrd="1" destOrd="0" parTransId="{DF5CA715-553C-46BC-8DC1-718B1A6CB001}" sibTransId="{46BD6D0E-4C6F-41CA-8717-0214E38A747E}"/>
    <dgm:cxn modelId="{AD71D4DF-C80D-4F17-ABAD-DB243BD4FD4A}" srcId="{011D43F5-31DC-4EEB-8CAB-9D8309222EFC}" destId="{42A599D4-769B-4C94-A056-5C357F9C7F41}" srcOrd="0" destOrd="0" parTransId="{5BAE0ABC-16C2-4E71-97F2-20D3471E34A1}" sibTransId="{904097E1-C4F7-4289-97C2-F6F26D31524E}"/>
    <dgm:cxn modelId="{966B89E0-B618-4DD1-B93A-69439D7320D5}" srcId="{011D43F5-31DC-4EEB-8CAB-9D8309222EFC}" destId="{79B45210-C4C0-40AF-9FAB-DEB903A6C686}" srcOrd="2" destOrd="0" parTransId="{3AB5E210-6F6D-46A2-A7F0-EBE6B71A716C}" sibTransId="{942BC97D-8C93-4D2F-9FC4-7AD9CECE7285}"/>
    <dgm:cxn modelId="{D2F990D3-F30C-4F72-BA0E-E733D3DFE1E1}" type="presParOf" srcId="{83D8AD03-8CBF-4A80-9ABA-010B01203D82}" destId="{867AE72F-011F-4EEA-89D4-D3D79FD85F19}" srcOrd="0" destOrd="0" presId="urn:microsoft.com/office/officeart/2005/8/layout/venn2"/>
    <dgm:cxn modelId="{0BAB2BF4-0BD5-4790-96FF-1E809626532C}" type="presParOf" srcId="{867AE72F-011F-4EEA-89D4-D3D79FD85F19}" destId="{E48A413A-2725-4F26-8CD1-A0F0686446E6}" srcOrd="0" destOrd="0" presId="urn:microsoft.com/office/officeart/2005/8/layout/venn2"/>
    <dgm:cxn modelId="{187AAF96-B1CD-48D6-AFC3-74A055B823CC}" type="presParOf" srcId="{867AE72F-011F-4EEA-89D4-D3D79FD85F19}" destId="{F8F76AAE-B7BC-4550-82EE-AEC2A3CD33A0}" srcOrd="1" destOrd="0" presId="urn:microsoft.com/office/officeart/2005/8/layout/venn2"/>
    <dgm:cxn modelId="{189388DE-6AAC-4946-B7FE-C7C0D16BB6F5}" type="presParOf" srcId="{83D8AD03-8CBF-4A80-9ABA-010B01203D82}" destId="{08CF1E87-F808-4A5D-A052-4BB38872629F}" srcOrd="1" destOrd="0" presId="urn:microsoft.com/office/officeart/2005/8/layout/venn2"/>
    <dgm:cxn modelId="{F9F04E35-7A3F-4E70-AAD0-6A660930A8B4}" type="presParOf" srcId="{08CF1E87-F808-4A5D-A052-4BB38872629F}" destId="{32B270D4-8E97-4868-9102-65F7EF646DE4}" srcOrd="0" destOrd="0" presId="urn:microsoft.com/office/officeart/2005/8/layout/venn2"/>
    <dgm:cxn modelId="{E12CEB14-C2EC-40E8-AA08-D5A014A890F6}" type="presParOf" srcId="{08CF1E87-F808-4A5D-A052-4BB38872629F}" destId="{C927984A-499D-4099-818F-664FAF2B7E51}" srcOrd="1" destOrd="0" presId="urn:microsoft.com/office/officeart/2005/8/layout/venn2"/>
    <dgm:cxn modelId="{33C27F9C-BCF5-43B7-8B7A-75EC960CD66C}" type="presParOf" srcId="{83D8AD03-8CBF-4A80-9ABA-010B01203D82}" destId="{20E2029C-0364-4629-9A6C-2888636627F4}" srcOrd="2" destOrd="0" presId="urn:microsoft.com/office/officeart/2005/8/layout/venn2"/>
    <dgm:cxn modelId="{B865C093-BB62-4D5D-B13D-9F4CBAE86E5E}" type="presParOf" srcId="{20E2029C-0364-4629-9A6C-2888636627F4}" destId="{D38D132C-A831-4FD6-A7AB-20C5259BF571}" srcOrd="0" destOrd="0" presId="urn:microsoft.com/office/officeart/2005/8/layout/venn2"/>
    <dgm:cxn modelId="{1E9C8A61-F0C3-4406-A966-D566547C2B07}" type="presParOf" srcId="{20E2029C-0364-4629-9A6C-2888636627F4}" destId="{B71DB233-D47F-4F80-B8CB-343318C3CB7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A413A-2725-4F26-8CD1-A0F0686446E6}">
      <dsp:nvSpPr>
        <dsp:cNvPr id="0" name=""/>
        <dsp:cNvSpPr/>
      </dsp:nvSpPr>
      <dsp:spPr>
        <a:xfrm>
          <a:off x="1136490" y="0"/>
          <a:ext cx="4524694" cy="4524694"/>
        </a:xfrm>
        <a:prstGeom prst="ellipse">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2608147" y="226234"/>
        <a:ext cx="1581380" cy="678704"/>
      </dsp:txXfrm>
    </dsp:sp>
    <dsp:sp modelId="{32B270D4-8E97-4868-9102-65F7EF646DE4}">
      <dsp:nvSpPr>
        <dsp:cNvPr id="0" name=""/>
        <dsp:cNvSpPr/>
      </dsp:nvSpPr>
      <dsp:spPr>
        <a:xfrm>
          <a:off x="1702077" y="1131173"/>
          <a:ext cx="3393520" cy="3393520"/>
        </a:xfrm>
        <a:prstGeom prst="ellipse">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608147" y="1343268"/>
        <a:ext cx="1581380" cy="636285"/>
      </dsp:txXfrm>
    </dsp:sp>
    <dsp:sp modelId="{D38D132C-A831-4FD6-A7AB-20C5259BF571}">
      <dsp:nvSpPr>
        <dsp:cNvPr id="0" name=""/>
        <dsp:cNvSpPr/>
      </dsp:nvSpPr>
      <dsp:spPr>
        <a:xfrm>
          <a:off x="2301848" y="2610081"/>
          <a:ext cx="2262347" cy="1613257"/>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endParaRPr lang="en-US" sz="1000" kern="1200" dirty="0"/>
        </a:p>
      </dsp:txBody>
      <dsp:txXfrm>
        <a:off x="2633161" y="3013395"/>
        <a:ext cx="1599720" cy="80662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97DC-DFE2-40AA-85A9-BB7815FA9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8DBCED-A6F8-4D04-A279-F4B6DA922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55FFA-D8C2-46DB-A43F-99FA096BE476}"/>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FF1FEF73-33F1-4B4C-893B-47F4875A0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70C6F-8799-420D-9186-16154852677D}"/>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38675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8F8F-C138-4D11-ADA2-90D16C2D8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AD698-0193-4E09-845E-29CE575DE7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9C3C6-B24F-49C8-8D9D-1F7D0D3E6C3B}"/>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31E3C8FB-051C-45F4-8D98-900DB6A62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3E8EA-FCE6-4979-94D9-9A4A8ACDF7C0}"/>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233939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C813C-8875-42A6-9029-1B1CDF4B7D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85AE66-4791-4D1B-9513-7E0940BB0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5738C-69EA-4B03-B99F-5C082B60EEF7}"/>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187AE910-610D-45E7-BB33-473090852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72B7D-F973-43DF-851F-5CF7420DF1D5}"/>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352408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E4B6-258A-47D0-976F-10DD06735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65287-3799-476D-B2F2-A9AD8C506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E507D-84CF-43AB-AEB3-F64FB0DA7E28}"/>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82BD08FF-8699-4E01-BF72-7BCCA152F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06702-60BD-472F-901E-494069BB0672}"/>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276225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2F80-BC4F-4F85-9CF1-3D9C8211A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80F28D-3C1F-4E34-AFAE-11C9715CD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566DEE-C549-425E-A372-93249F2465A3}"/>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615BF7F0-2341-423E-A13C-639565087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714B-2422-4D21-8DC8-EFDBC1A6F976}"/>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288319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2CB3-D95B-4237-8623-F702BAAF0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75FB6-B46C-492C-AF5B-C88C2F909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95131-1F47-4623-A98B-F3E035A0D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05F91-5E0E-40B3-9941-6FE41C9D122F}"/>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6" name="Footer Placeholder 5">
            <a:extLst>
              <a:ext uri="{FF2B5EF4-FFF2-40B4-BE49-F238E27FC236}">
                <a16:creationId xmlns:a16="http://schemas.microsoft.com/office/drawing/2014/main" id="{FC10842C-8456-4398-B374-179082D70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292FC-516D-433A-BF8A-12E56065F222}"/>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40132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27E2-B04A-47E0-B890-1DDCBB91E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F551BA-834A-4FE8-A1FF-57A46976F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401D4-8AF5-450F-9A42-577C584A7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8142EF-B07E-4EA9-8F20-A18D6608F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D0BD4A-5CD3-4FA4-9077-60980E4BE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4FB91-5EB9-48CF-943B-4ED4659A9C1D}"/>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8" name="Footer Placeholder 7">
            <a:extLst>
              <a:ext uri="{FF2B5EF4-FFF2-40B4-BE49-F238E27FC236}">
                <a16:creationId xmlns:a16="http://schemas.microsoft.com/office/drawing/2014/main" id="{46357FD8-D58E-4C0D-BE12-40180C17FA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40346-9939-4C14-84E8-78212AD7197D}"/>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252648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B3A-155E-4A9D-8428-99BEE2DDF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E4B0FC-789F-444D-A13C-5975893ED1E7}"/>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4" name="Footer Placeholder 3">
            <a:extLst>
              <a:ext uri="{FF2B5EF4-FFF2-40B4-BE49-F238E27FC236}">
                <a16:creationId xmlns:a16="http://schemas.microsoft.com/office/drawing/2014/main" id="{0D6925AC-367E-4972-81FC-DF02CD07F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93D32-6FF2-43DD-830F-94C2E0820547}"/>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78324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BA6A8-6AB0-44D6-B169-2CF7EAC2EC78}"/>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3" name="Footer Placeholder 2">
            <a:extLst>
              <a:ext uri="{FF2B5EF4-FFF2-40B4-BE49-F238E27FC236}">
                <a16:creationId xmlns:a16="http://schemas.microsoft.com/office/drawing/2014/main" id="{18D876CD-2D13-4743-99A1-2801FB6CF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AD2AC8-A17B-4706-80DB-1F147C8B3071}"/>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367485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ECE9-0AAC-4166-B15E-8BE6CB10C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3B69D1-A634-4DC2-A6D7-36E2F89DF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5A292-2B29-4593-9D0A-FC4127C2B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C98C1-1E1C-415B-9064-46CFADE3070C}"/>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6" name="Footer Placeholder 5">
            <a:extLst>
              <a:ext uri="{FF2B5EF4-FFF2-40B4-BE49-F238E27FC236}">
                <a16:creationId xmlns:a16="http://schemas.microsoft.com/office/drawing/2014/main" id="{08B76753-07B7-407E-BB48-D41796A69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EB858-3820-414A-86A9-76CD8A7C7362}"/>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37413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1B8A-7C52-4CDC-9D9A-C86D4104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D645D-5E86-49AC-99F1-EFDB41362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2A596-007F-4AEC-BAC9-B96CE6382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C1E27-F1CC-43E5-895E-68608C7A2095}"/>
              </a:ext>
            </a:extLst>
          </p:cNvPr>
          <p:cNvSpPr>
            <a:spLocks noGrp="1"/>
          </p:cNvSpPr>
          <p:nvPr>
            <p:ph type="dt" sz="half" idx="10"/>
          </p:nvPr>
        </p:nvSpPr>
        <p:spPr/>
        <p:txBody>
          <a:bodyPr/>
          <a:lstStyle/>
          <a:p>
            <a:fld id="{CC4DADDA-B47A-40F3-88ED-F3E763AC6112}" type="datetimeFigureOut">
              <a:rPr lang="en-US" smtClean="0"/>
              <a:t>10/21/2020</a:t>
            </a:fld>
            <a:endParaRPr lang="en-US"/>
          </a:p>
        </p:txBody>
      </p:sp>
      <p:sp>
        <p:nvSpPr>
          <p:cNvPr id="6" name="Footer Placeholder 5">
            <a:extLst>
              <a:ext uri="{FF2B5EF4-FFF2-40B4-BE49-F238E27FC236}">
                <a16:creationId xmlns:a16="http://schemas.microsoft.com/office/drawing/2014/main" id="{BD7E3337-2305-44B3-A2CD-B8AE171EA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07944-F0B1-4784-9517-6F6CA8A5E3C2}"/>
              </a:ext>
            </a:extLst>
          </p:cNvPr>
          <p:cNvSpPr>
            <a:spLocks noGrp="1"/>
          </p:cNvSpPr>
          <p:nvPr>
            <p:ph type="sldNum" sz="quarter" idx="12"/>
          </p:nvPr>
        </p:nvSpPr>
        <p:spPr/>
        <p:txBody>
          <a:bodyPr/>
          <a:lstStyle/>
          <a:p>
            <a:fld id="{4164756F-6094-4D24-959D-AAD768AD5DF7}" type="slidenum">
              <a:rPr lang="en-US" smtClean="0"/>
              <a:t>‹#›</a:t>
            </a:fld>
            <a:endParaRPr lang="en-US"/>
          </a:p>
        </p:txBody>
      </p:sp>
    </p:spTree>
    <p:extLst>
      <p:ext uri="{BB962C8B-B14F-4D97-AF65-F5344CB8AC3E}">
        <p14:creationId xmlns:p14="http://schemas.microsoft.com/office/powerpoint/2010/main" val="23451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84453-F045-4B62-8D20-D442FB657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72211-7C02-4D15-B943-402189E50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F24B9-DF1C-4861-AD4F-E340DDF53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DADDA-B47A-40F3-88ED-F3E763AC6112}" type="datetimeFigureOut">
              <a:rPr lang="en-US" smtClean="0"/>
              <a:t>10/21/2020</a:t>
            </a:fld>
            <a:endParaRPr lang="en-US"/>
          </a:p>
        </p:txBody>
      </p:sp>
      <p:sp>
        <p:nvSpPr>
          <p:cNvPr id="5" name="Footer Placeholder 4">
            <a:extLst>
              <a:ext uri="{FF2B5EF4-FFF2-40B4-BE49-F238E27FC236}">
                <a16:creationId xmlns:a16="http://schemas.microsoft.com/office/drawing/2014/main" id="{FA6FAF63-D505-4BA7-88CB-B3AD205E4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62D44-62CF-4A99-8989-01C96A1F6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4756F-6094-4D24-959D-AAD768AD5DF7}" type="slidenum">
              <a:rPr lang="en-US" smtClean="0"/>
              <a:t>‹#›</a:t>
            </a:fld>
            <a:endParaRPr lang="en-US"/>
          </a:p>
        </p:txBody>
      </p:sp>
    </p:spTree>
    <p:extLst>
      <p:ext uri="{BB962C8B-B14F-4D97-AF65-F5344CB8AC3E}">
        <p14:creationId xmlns:p14="http://schemas.microsoft.com/office/powerpoint/2010/main" val="202480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microsoft.com/office/2014/relationships/chartEx" Target="../charts/chartEx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A16B7C-8851-473C-9169-909CD1130021}"/>
              </a:ext>
            </a:extLst>
          </p:cNvPr>
          <p:cNvSpPr txBox="1"/>
          <p:nvPr/>
        </p:nvSpPr>
        <p:spPr>
          <a:xfrm>
            <a:off x="5579706" y="4299477"/>
            <a:ext cx="5425348" cy="1261884"/>
          </a:xfrm>
          <a:prstGeom prst="rect">
            <a:avLst/>
          </a:prstGeom>
          <a:noFill/>
        </p:spPr>
        <p:txBody>
          <a:bodyPr wrap="square" rtlCol="0">
            <a:spAutoFit/>
          </a:bodyPr>
          <a:lstStyle/>
          <a:p>
            <a:r>
              <a:rPr lang="en-US" sz="4000" dirty="0">
                <a:solidFill>
                  <a:schemeClr val="tx1">
                    <a:lumMod val="50000"/>
                    <a:lumOff val="50000"/>
                  </a:schemeClr>
                </a:solidFill>
              </a:rPr>
              <a:t>Slide Show Presentation</a:t>
            </a:r>
          </a:p>
          <a:p>
            <a:r>
              <a:rPr lang="en-US" dirty="0">
                <a:solidFill>
                  <a:schemeClr val="tx1">
                    <a:lumMod val="50000"/>
                    <a:lumOff val="50000"/>
                  </a:schemeClr>
                </a:solidFill>
              </a:rPr>
              <a:t>Presented by </a:t>
            </a:r>
          </a:p>
          <a:p>
            <a:r>
              <a:rPr lang="en-US" dirty="0">
                <a:solidFill>
                  <a:schemeClr val="tx1">
                    <a:lumMod val="50000"/>
                    <a:lumOff val="50000"/>
                  </a:schemeClr>
                </a:solidFill>
              </a:rPr>
              <a:t>Maureen Stolberg, CIPM.</a:t>
            </a:r>
          </a:p>
        </p:txBody>
      </p:sp>
      <p:sp>
        <p:nvSpPr>
          <p:cNvPr id="9" name="TextBox 8">
            <a:extLst>
              <a:ext uri="{FF2B5EF4-FFF2-40B4-BE49-F238E27FC236}">
                <a16:creationId xmlns:a16="http://schemas.microsoft.com/office/drawing/2014/main" id="{6C52155D-91D0-41BC-AC12-2FD94186BD68}"/>
              </a:ext>
            </a:extLst>
          </p:cNvPr>
          <p:cNvSpPr txBox="1"/>
          <p:nvPr/>
        </p:nvSpPr>
        <p:spPr>
          <a:xfrm>
            <a:off x="440497" y="413356"/>
            <a:ext cx="11311006" cy="1061829"/>
          </a:xfrm>
          <a:prstGeom prst="rect">
            <a:avLst/>
          </a:prstGeom>
          <a:noFill/>
        </p:spPr>
        <p:txBody>
          <a:bodyPr wrap="square" rtlCol="0">
            <a:spAutoFit/>
          </a:bodyPr>
          <a:lstStyle/>
          <a:p>
            <a:pPr>
              <a:spcAft>
                <a:spcPts val="600"/>
              </a:spcAft>
            </a:pPr>
            <a:r>
              <a:rPr lang="en-US" sz="3400" dirty="0">
                <a:solidFill>
                  <a:schemeClr val="bg1"/>
                </a:solidFill>
              </a:rPr>
              <a:t>Predict before you purchase.</a:t>
            </a:r>
          </a:p>
          <a:p>
            <a:r>
              <a:rPr lang="en-US" sz="2400" dirty="0">
                <a:solidFill>
                  <a:schemeClr val="bg1"/>
                </a:solidFill>
              </a:rPr>
              <a:t>Using Prediction Models to Reduce Defective Inventory Levels.</a:t>
            </a:r>
          </a:p>
        </p:txBody>
      </p:sp>
    </p:spTree>
    <p:extLst>
      <p:ext uri="{BB962C8B-B14F-4D97-AF65-F5344CB8AC3E}">
        <p14:creationId xmlns:p14="http://schemas.microsoft.com/office/powerpoint/2010/main" val="39515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394045" y="245692"/>
            <a:ext cx="11311006" cy="615553"/>
          </a:xfrm>
          <a:prstGeom prst="rect">
            <a:avLst/>
          </a:prstGeom>
          <a:noFill/>
        </p:spPr>
        <p:txBody>
          <a:bodyPr wrap="square" rtlCol="0">
            <a:spAutoFit/>
          </a:bodyPr>
          <a:lstStyle/>
          <a:p>
            <a:r>
              <a:rPr lang="en-US" sz="3400" dirty="0">
                <a:solidFill>
                  <a:schemeClr val="bg1"/>
                </a:solidFill>
              </a:rPr>
              <a:t>The Market Today. </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394045" y="978302"/>
            <a:ext cx="11218103" cy="923330"/>
          </a:xfrm>
          <a:prstGeom prst="rect">
            <a:avLst/>
          </a:prstGeom>
          <a:noFill/>
        </p:spPr>
        <p:txBody>
          <a:bodyPr wrap="square" rtlCol="0">
            <a:spAutoFit/>
          </a:bodyPr>
          <a:lstStyle/>
          <a:p>
            <a:r>
              <a:rPr lang="en-US" dirty="0">
                <a:solidFill>
                  <a:schemeClr val="bg1"/>
                </a:solidFill>
              </a:rPr>
              <a:t>Defective cars often result when there are tampered odometers, mechanical issues the dealer is not able to</a:t>
            </a:r>
          </a:p>
          <a:p>
            <a:r>
              <a:rPr lang="en-US" dirty="0">
                <a:solidFill>
                  <a:schemeClr val="bg1"/>
                </a:solidFill>
              </a:rPr>
              <a:t>address, issues with getting the vehicle title from the seller, or some other unforeseen problem. This is because many auctions do not allow the buyer to inspect the vehicle prior to purchase. </a:t>
            </a:r>
          </a:p>
        </p:txBody>
      </p:sp>
      <p:graphicFrame>
        <p:nvGraphicFramePr>
          <p:cNvPr id="2" name="Diagram 1">
            <a:extLst>
              <a:ext uri="{FF2B5EF4-FFF2-40B4-BE49-F238E27FC236}">
                <a16:creationId xmlns:a16="http://schemas.microsoft.com/office/drawing/2014/main" id="{310D9930-6983-4E6C-A379-0516FD129550}"/>
              </a:ext>
            </a:extLst>
          </p:cNvPr>
          <p:cNvGraphicFramePr/>
          <p:nvPr>
            <p:extLst>
              <p:ext uri="{D42A27DB-BD31-4B8C-83A1-F6EECF244321}">
                <p14:modId xmlns:p14="http://schemas.microsoft.com/office/powerpoint/2010/main" val="344896144"/>
              </p:ext>
            </p:extLst>
          </p:nvPr>
        </p:nvGraphicFramePr>
        <p:xfrm>
          <a:off x="5188087" y="1884035"/>
          <a:ext cx="6797675" cy="4524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314BFDB-619F-4CEC-A7B6-B4648A4B78DF}"/>
              </a:ext>
            </a:extLst>
          </p:cNvPr>
          <p:cNvSpPr txBox="1"/>
          <p:nvPr/>
        </p:nvSpPr>
        <p:spPr>
          <a:xfrm>
            <a:off x="7442854" y="4962875"/>
            <a:ext cx="2288140" cy="677108"/>
          </a:xfrm>
          <a:prstGeom prst="rect">
            <a:avLst/>
          </a:prstGeom>
          <a:noFill/>
        </p:spPr>
        <p:txBody>
          <a:bodyPr wrap="square" rtlCol="0">
            <a:spAutoFit/>
          </a:bodyPr>
          <a:lstStyle/>
          <a:p>
            <a:pPr algn="ctr"/>
            <a:r>
              <a:rPr lang="en-US" sz="1400" b="1" dirty="0">
                <a:solidFill>
                  <a:schemeClr val="bg1"/>
                </a:solidFill>
              </a:rPr>
              <a:t>Defective Vehicle Resale:</a:t>
            </a:r>
          </a:p>
          <a:p>
            <a:pPr algn="ctr"/>
            <a:r>
              <a:rPr lang="en-US" sz="1200" dirty="0">
                <a:solidFill>
                  <a:schemeClr val="bg1"/>
                </a:solidFill>
              </a:rPr>
              <a:t>1.2 million Cars</a:t>
            </a:r>
          </a:p>
          <a:p>
            <a:pPr algn="ctr"/>
            <a:r>
              <a:rPr lang="en-US" sz="1200" dirty="0">
                <a:solidFill>
                  <a:schemeClr val="bg1"/>
                </a:solidFill>
              </a:rPr>
              <a:t>3% Market Share</a:t>
            </a:r>
          </a:p>
        </p:txBody>
      </p:sp>
      <p:sp>
        <p:nvSpPr>
          <p:cNvPr id="11" name="TextBox 10">
            <a:extLst>
              <a:ext uri="{FF2B5EF4-FFF2-40B4-BE49-F238E27FC236}">
                <a16:creationId xmlns:a16="http://schemas.microsoft.com/office/drawing/2014/main" id="{5DDAE87B-C40F-4A48-86D1-4DBD89EAB6EA}"/>
              </a:ext>
            </a:extLst>
          </p:cNvPr>
          <p:cNvSpPr txBox="1"/>
          <p:nvPr/>
        </p:nvSpPr>
        <p:spPr>
          <a:xfrm>
            <a:off x="7239137" y="3601531"/>
            <a:ext cx="2695574" cy="677108"/>
          </a:xfrm>
          <a:prstGeom prst="rect">
            <a:avLst/>
          </a:prstGeom>
          <a:noFill/>
        </p:spPr>
        <p:txBody>
          <a:bodyPr wrap="square" rtlCol="0">
            <a:spAutoFit/>
          </a:bodyPr>
          <a:lstStyle/>
          <a:p>
            <a:pPr algn="ctr"/>
            <a:r>
              <a:rPr lang="en-US" sz="1400" b="1" dirty="0">
                <a:solidFill>
                  <a:schemeClr val="bg1"/>
                </a:solidFill>
              </a:rPr>
              <a:t>Wholesale Auction Car Resale</a:t>
            </a:r>
            <a:r>
              <a:rPr lang="en-US" sz="1200" dirty="0">
                <a:solidFill>
                  <a:schemeClr val="bg1"/>
                </a:solidFill>
              </a:rPr>
              <a:t>:</a:t>
            </a:r>
          </a:p>
          <a:p>
            <a:pPr algn="ctr"/>
            <a:r>
              <a:rPr lang="en-US" sz="1200" dirty="0">
                <a:solidFill>
                  <a:schemeClr val="bg1"/>
                </a:solidFill>
              </a:rPr>
              <a:t>9.9 million Cars</a:t>
            </a:r>
          </a:p>
          <a:p>
            <a:pPr algn="ctr"/>
            <a:r>
              <a:rPr lang="en-US" sz="1200" dirty="0">
                <a:solidFill>
                  <a:schemeClr val="bg1"/>
                </a:solidFill>
              </a:rPr>
              <a:t>25% market Share</a:t>
            </a:r>
          </a:p>
        </p:txBody>
      </p:sp>
      <p:sp>
        <p:nvSpPr>
          <p:cNvPr id="12" name="TextBox 11">
            <a:extLst>
              <a:ext uri="{FF2B5EF4-FFF2-40B4-BE49-F238E27FC236}">
                <a16:creationId xmlns:a16="http://schemas.microsoft.com/office/drawing/2014/main" id="{5C430E14-8986-47AE-BD7E-0E21EBFE13C0}"/>
              </a:ext>
            </a:extLst>
          </p:cNvPr>
          <p:cNvSpPr txBox="1"/>
          <p:nvPr/>
        </p:nvSpPr>
        <p:spPr>
          <a:xfrm>
            <a:off x="7609678" y="1901632"/>
            <a:ext cx="2121177" cy="1015663"/>
          </a:xfrm>
          <a:prstGeom prst="rect">
            <a:avLst/>
          </a:prstGeom>
          <a:noFill/>
        </p:spPr>
        <p:txBody>
          <a:bodyPr wrap="square" rtlCol="0">
            <a:spAutoFit/>
          </a:bodyPr>
          <a:lstStyle/>
          <a:p>
            <a:pPr algn="ctr"/>
            <a:endParaRPr lang="en-US" sz="1200" dirty="0">
              <a:solidFill>
                <a:schemeClr val="bg1"/>
              </a:solidFill>
            </a:endParaRPr>
          </a:p>
          <a:p>
            <a:pPr algn="ctr"/>
            <a:endParaRPr lang="en-US" sz="1000" dirty="0">
              <a:solidFill>
                <a:schemeClr val="bg1"/>
              </a:solidFill>
            </a:endParaRPr>
          </a:p>
          <a:p>
            <a:pPr algn="ctr"/>
            <a:r>
              <a:rPr lang="en-US" sz="1400" b="1" dirty="0">
                <a:solidFill>
                  <a:schemeClr val="bg1"/>
                </a:solidFill>
              </a:rPr>
              <a:t>Used Car Resale Industry:</a:t>
            </a:r>
          </a:p>
          <a:p>
            <a:pPr algn="ctr"/>
            <a:r>
              <a:rPr lang="en-US" sz="1200" dirty="0">
                <a:solidFill>
                  <a:schemeClr val="bg1"/>
                </a:solidFill>
              </a:rPr>
              <a:t>40 million Cars</a:t>
            </a:r>
          </a:p>
          <a:p>
            <a:pPr algn="ctr"/>
            <a:r>
              <a:rPr lang="en-US" sz="1200" dirty="0">
                <a:solidFill>
                  <a:schemeClr val="bg1"/>
                </a:solidFill>
              </a:rPr>
              <a:t>Total Market Share</a:t>
            </a:r>
          </a:p>
        </p:txBody>
      </p:sp>
      <p:sp>
        <p:nvSpPr>
          <p:cNvPr id="13" name="TextBox 12">
            <a:extLst>
              <a:ext uri="{FF2B5EF4-FFF2-40B4-BE49-F238E27FC236}">
                <a16:creationId xmlns:a16="http://schemas.microsoft.com/office/drawing/2014/main" id="{9B4031A2-ABF7-4C8F-87B1-2EB1C92A2ACA}"/>
              </a:ext>
            </a:extLst>
          </p:cNvPr>
          <p:cNvSpPr txBox="1"/>
          <p:nvPr/>
        </p:nvSpPr>
        <p:spPr>
          <a:xfrm>
            <a:off x="520080" y="2211224"/>
            <a:ext cx="5880720" cy="1200329"/>
          </a:xfrm>
          <a:prstGeom prst="rect">
            <a:avLst/>
          </a:prstGeom>
          <a:noFill/>
        </p:spPr>
        <p:txBody>
          <a:bodyPr wrap="square" rtlCol="0">
            <a:spAutoFit/>
          </a:bodyPr>
          <a:lstStyle/>
          <a:p>
            <a:r>
              <a:rPr lang="en-US" dirty="0">
                <a:solidFill>
                  <a:schemeClr val="tx1">
                    <a:lumMod val="50000"/>
                    <a:lumOff val="50000"/>
                  </a:schemeClr>
                </a:solidFill>
              </a:rPr>
              <a:t>Based on these conditions, approximately 12% or 1.2 million vehicles sold at auto auctions are classified as “defective”.</a:t>
            </a:r>
          </a:p>
          <a:p>
            <a:br>
              <a:rPr lang="en-US" b="1" dirty="0"/>
            </a:br>
            <a:endParaRPr lang="en-US" dirty="0">
              <a:solidFill>
                <a:schemeClr val="tx1">
                  <a:lumMod val="50000"/>
                  <a:lumOff val="50000"/>
                </a:schemeClr>
              </a:solidFill>
            </a:endParaRPr>
          </a:p>
        </p:txBody>
      </p:sp>
    </p:spTree>
    <p:extLst>
      <p:ext uri="{BB962C8B-B14F-4D97-AF65-F5344CB8AC3E}">
        <p14:creationId xmlns:p14="http://schemas.microsoft.com/office/powerpoint/2010/main" val="396262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7" y="442466"/>
            <a:ext cx="11311006" cy="615553"/>
          </a:xfrm>
          <a:prstGeom prst="rect">
            <a:avLst/>
          </a:prstGeom>
          <a:noFill/>
        </p:spPr>
        <p:txBody>
          <a:bodyPr wrap="square" rtlCol="0">
            <a:spAutoFit/>
          </a:bodyPr>
          <a:lstStyle/>
          <a:p>
            <a:r>
              <a:rPr lang="en-US" sz="3400" dirty="0">
                <a:solidFill>
                  <a:schemeClr val="bg1"/>
                </a:solidFill>
              </a:rPr>
              <a:t>Why does this matter? </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440497" y="1099855"/>
            <a:ext cx="11218103" cy="2677656"/>
          </a:xfrm>
          <a:prstGeom prst="rect">
            <a:avLst/>
          </a:prstGeom>
          <a:noFill/>
        </p:spPr>
        <p:txBody>
          <a:bodyPr wrap="square" rtlCol="0">
            <a:spAutoFit/>
          </a:bodyPr>
          <a:lstStyle/>
          <a:p>
            <a:r>
              <a:rPr lang="en-US" sz="2400" dirty="0">
                <a:solidFill>
                  <a:schemeClr val="bg1"/>
                </a:solidFill>
              </a:rPr>
              <a:t>Defective car purchases can be costly and hurt the bottom line</a:t>
            </a:r>
            <a:r>
              <a:rPr lang="en-US" dirty="0">
                <a:solidFill>
                  <a:schemeClr val="bg1"/>
                </a:solidFill>
              </a:rPr>
              <a:t>.</a:t>
            </a:r>
          </a:p>
          <a:p>
            <a:endParaRPr lang="en-US" dirty="0">
              <a:solidFill>
                <a:schemeClr val="bg1"/>
              </a:solidFill>
            </a:endParaRPr>
          </a:p>
          <a:p>
            <a:r>
              <a:rPr lang="en-US" dirty="0">
                <a:solidFill>
                  <a:schemeClr val="bg1"/>
                </a:solidFill>
              </a:rPr>
              <a:t>Defective cars are declared unsellable and must be sold at salvage value.</a:t>
            </a:r>
          </a:p>
          <a:p>
            <a:endParaRPr lang="en-US" dirty="0">
              <a:solidFill>
                <a:schemeClr val="tx1">
                  <a:lumMod val="50000"/>
                  <a:lumOff val="50000"/>
                </a:schemeClr>
              </a:solidFill>
            </a:endParaRPr>
          </a:p>
          <a:p>
            <a:r>
              <a:rPr lang="en-US" dirty="0">
                <a:solidFill>
                  <a:schemeClr val="tx1">
                    <a:lumMod val="50000"/>
                    <a:lumOff val="50000"/>
                  </a:schemeClr>
                </a:solidFill>
              </a:rPr>
              <a:t>The average loss for each defective car purchased is $3000.00</a:t>
            </a:r>
          </a:p>
          <a:p>
            <a:r>
              <a:rPr lang="en-US" dirty="0">
                <a:solidFill>
                  <a:schemeClr val="tx1">
                    <a:lumMod val="50000"/>
                    <a:lumOff val="50000"/>
                  </a:schemeClr>
                </a:solidFill>
              </a:rPr>
              <a:t>Total industry loss exceeds by more than $3.6 Billion Dollars.</a:t>
            </a:r>
          </a:p>
          <a:p>
            <a:endParaRPr lang="en-US" dirty="0">
              <a:solidFill>
                <a:schemeClr val="bg1"/>
              </a:solidFill>
            </a:endParaRPr>
          </a:p>
          <a:p>
            <a:br>
              <a:rPr lang="en-US" b="1" dirty="0"/>
            </a:br>
            <a:endParaRPr lang="en-US" dirty="0">
              <a:solidFill>
                <a:schemeClr val="tx1">
                  <a:lumMod val="50000"/>
                  <a:lumOff val="50000"/>
                </a:schemeClr>
              </a:solidFill>
            </a:endParaRP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5780BD9D-60E8-414F-9704-BDD47F768473}"/>
                  </a:ext>
                </a:extLst>
              </p:cNvPr>
              <p:cNvGraphicFramePr/>
              <p:nvPr>
                <p:extLst>
                  <p:ext uri="{D42A27DB-BD31-4B8C-83A1-F6EECF244321}">
                    <p14:modId xmlns:p14="http://schemas.microsoft.com/office/powerpoint/2010/main" val="2755870966"/>
                  </p:ext>
                </p:extLst>
              </p:nvPr>
            </p:nvGraphicFramePr>
            <p:xfrm>
              <a:off x="6372226" y="2911852"/>
              <a:ext cx="5133974" cy="31146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5780BD9D-60E8-414F-9704-BDD47F768473}"/>
                  </a:ext>
                </a:extLst>
              </p:cNvPr>
              <p:cNvPicPr>
                <a:picLocks noGrp="1" noRot="1" noChangeAspect="1" noMove="1" noResize="1" noEditPoints="1" noAdjustHandles="1" noChangeArrowheads="1" noChangeShapeType="1"/>
              </p:cNvPicPr>
              <p:nvPr/>
            </p:nvPicPr>
            <p:blipFill>
              <a:blip r:embed="rId4"/>
              <a:stretch>
                <a:fillRect/>
              </a:stretch>
            </p:blipFill>
            <p:spPr>
              <a:xfrm>
                <a:off x="6372226" y="2911852"/>
                <a:ext cx="5133974" cy="3114675"/>
              </a:xfrm>
              <a:prstGeom prst="rect">
                <a:avLst/>
              </a:prstGeom>
            </p:spPr>
          </p:pic>
        </mc:Fallback>
      </mc:AlternateContent>
    </p:spTree>
    <p:extLst>
      <p:ext uri="{BB962C8B-B14F-4D97-AF65-F5344CB8AC3E}">
        <p14:creationId xmlns:p14="http://schemas.microsoft.com/office/powerpoint/2010/main" val="236465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7" y="442466"/>
            <a:ext cx="11311006" cy="615553"/>
          </a:xfrm>
          <a:prstGeom prst="rect">
            <a:avLst/>
          </a:prstGeom>
          <a:noFill/>
        </p:spPr>
        <p:txBody>
          <a:bodyPr wrap="square" rtlCol="0">
            <a:spAutoFit/>
          </a:bodyPr>
          <a:lstStyle/>
          <a:p>
            <a:r>
              <a:rPr lang="en-US" sz="3400" dirty="0">
                <a:solidFill>
                  <a:schemeClr val="bg1"/>
                </a:solidFill>
                <a:latin typeface="Arial" panose="020B0604020202020204" pitchFamily="34" charset="0"/>
                <a:cs typeface="Arial" panose="020B0604020202020204" pitchFamily="34" charset="0"/>
              </a:rPr>
              <a:t>Being a car expert isn’t enough to identify defective cars.</a:t>
            </a:r>
            <a:endParaRPr lang="en-US" sz="4000" dirty="0">
              <a:solidFill>
                <a:schemeClr val="bg1"/>
              </a:solidFill>
              <a:latin typeface="Franklin Gothic Medium" panose="020B0603020102020204" pitchFamily="34" charset="0"/>
            </a:endParaRPr>
          </a:p>
        </p:txBody>
      </p:sp>
      <p:graphicFrame>
        <p:nvGraphicFramePr>
          <p:cNvPr id="9" name="Chart 8">
            <a:extLst>
              <a:ext uri="{FF2B5EF4-FFF2-40B4-BE49-F238E27FC236}">
                <a16:creationId xmlns:a16="http://schemas.microsoft.com/office/drawing/2014/main" id="{0F1E1E2A-DFF9-4EFB-8145-3F903F9B4CBD}"/>
              </a:ext>
            </a:extLst>
          </p:cNvPr>
          <p:cNvGraphicFramePr>
            <a:graphicFrameLocks/>
          </p:cNvGraphicFramePr>
          <p:nvPr>
            <p:extLst>
              <p:ext uri="{D42A27DB-BD31-4B8C-83A1-F6EECF244321}">
                <p14:modId xmlns:p14="http://schemas.microsoft.com/office/powerpoint/2010/main" val="3440188666"/>
              </p:ext>
            </p:extLst>
          </p:nvPr>
        </p:nvGraphicFramePr>
        <p:xfrm>
          <a:off x="4340917" y="1803045"/>
          <a:ext cx="6762750" cy="389876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5A16B7C-8851-473C-9169-909CD1130021}"/>
              </a:ext>
            </a:extLst>
          </p:cNvPr>
          <p:cNvSpPr txBox="1"/>
          <p:nvPr/>
        </p:nvSpPr>
        <p:spPr>
          <a:xfrm>
            <a:off x="440497" y="1099855"/>
            <a:ext cx="8998778" cy="369332"/>
          </a:xfrm>
          <a:prstGeom prst="rect">
            <a:avLst/>
          </a:prstGeom>
          <a:noFill/>
        </p:spPr>
        <p:txBody>
          <a:bodyPr wrap="square" rtlCol="0">
            <a:spAutoFit/>
          </a:bodyPr>
          <a:lstStyle/>
          <a:p>
            <a:r>
              <a:rPr lang="en-US" dirty="0">
                <a:solidFill>
                  <a:schemeClr val="tx1">
                    <a:lumMod val="50000"/>
                    <a:lumOff val="50000"/>
                  </a:schemeClr>
                </a:solidFill>
              </a:rPr>
              <a:t>Defective rates of US Consumer Report-J.D. Power’s Top Most Reliable Cars</a:t>
            </a:r>
          </a:p>
        </p:txBody>
      </p:sp>
      <p:sp>
        <p:nvSpPr>
          <p:cNvPr id="11" name="TextBox 10">
            <a:extLst>
              <a:ext uri="{FF2B5EF4-FFF2-40B4-BE49-F238E27FC236}">
                <a16:creationId xmlns:a16="http://schemas.microsoft.com/office/drawing/2014/main" id="{F1DE3B96-31AC-44FA-8D1B-703F00F3B0FB}"/>
              </a:ext>
            </a:extLst>
          </p:cNvPr>
          <p:cNvSpPr txBox="1"/>
          <p:nvPr/>
        </p:nvSpPr>
        <p:spPr>
          <a:xfrm>
            <a:off x="4048125" y="5818238"/>
            <a:ext cx="7817678" cy="646331"/>
          </a:xfrm>
          <a:prstGeom prst="rect">
            <a:avLst/>
          </a:prstGeom>
          <a:noFill/>
        </p:spPr>
        <p:txBody>
          <a:bodyPr wrap="square" rtlCol="0">
            <a:spAutoFit/>
          </a:bodyPr>
          <a:lstStyle/>
          <a:p>
            <a:r>
              <a:rPr lang="en-US" dirty="0">
                <a:solidFill>
                  <a:srgbClr val="FF0000"/>
                </a:solidFill>
              </a:rPr>
              <a:t>Lexus achieved the highest defective rate across all 31 brands, despite having remained at the top of JD Power’s Most Reliable list for 6 straight years.</a:t>
            </a:r>
          </a:p>
        </p:txBody>
      </p:sp>
      <p:sp>
        <p:nvSpPr>
          <p:cNvPr id="12" name="TextBox 11">
            <a:extLst>
              <a:ext uri="{FF2B5EF4-FFF2-40B4-BE49-F238E27FC236}">
                <a16:creationId xmlns:a16="http://schemas.microsoft.com/office/drawing/2014/main" id="{84164729-E33C-404F-B86E-D51ACC0A6CEE}"/>
              </a:ext>
            </a:extLst>
          </p:cNvPr>
          <p:cNvSpPr txBox="1"/>
          <p:nvPr/>
        </p:nvSpPr>
        <p:spPr>
          <a:xfrm>
            <a:off x="4819650" y="1926490"/>
            <a:ext cx="714375" cy="369332"/>
          </a:xfrm>
          <a:prstGeom prst="rect">
            <a:avLst/>
          </a:prstGeom>
          <a:solidFill>
            <a:srgbClr val="000000"/>
          </a:solidFill>
        </p:spPr>
        <p:txBody>
          <a:bodyPr wrap="square" rtlCol="0">
            <a:spAutoFit/>
          </a:bodyPr>
          <a:lstStyle/>
          <a:p>
            <a:r>
              <a:rPr lang="en-US" dirty="0">
                <a:solidFill>
                  <a:srgbClr val="FF0000"/>
                </a:solidFill>
              </a:rPr>
              <a:t>Lexus</a:t>
            </a:r>
          </a:p>
        </p:txBody>
      </p:sp>
    </p:spTree>
    <p:extLst>
      <p:ext uri="{BB962C8B-B14F-4D97-AF65-F5344CB8AC3E}">
        <p14:creationId xmlns:p14="http://schemas.microsoft.com/office/powerpoint/2010/main" val="322382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7" y="442466"/>
            <a:ext cx="11311006" cy="615553"/>
          </a:xfrm>
          <a:prstGeom prst="rect">
            <a:avLst/>
          </a:prstGeom>
          <a:noFill/>
        </p:spPr>
        <p:txBody>
          <a:bodyPr wrap="square" rtlCol="0">
            <a:spAutoFit/>
          </a:bodyPr>
          <a:lstStyle/>
          <a:p>
            <a:r>
              <a:rPr lang="en-US" sz="3400" dirty="0">
                <a:solidFill>
                  <a:schemeClr val="bg1"/>
                </a:solidFill>
              </a:rPr>
              <a:t>Cosmetic Changes can distract and mislead buyers.</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666749" y="1099855"/>
            <a:ext cx="9734551" cy="369332"/>
          </a:xfrm>
          <a:prstGeom prst="rect">
            <a:avLst/>
          </a:prstGeom>
          <a:noFill/>
        </p:spPr>
        <p:txBody>
          <a:bodyPr wrap="square" rtlCol="0">
            <a:spAutoFit/>
          </a:bodyPr>
          <a:lstStyle/>
          <a:p>
            <a:r>
              <a:rPr lang="en-US" dirty="0">
                <a:solidFill>
                  <a:schemeClr val="tx1">
                    <a:lumMod val="50000"/>
                    <a:lumOff val="50000"/>
                  </a:schemeClr>
                </a:solidFill>
              </a:rPr>
              <a:t>Many times the most important features  for determining whether a car is defective are not available.</a:t>
            </a:r>
          </a:p>
        </p:txBody>
      </p:sp>
      <p:graphicFrame>
        <p:nvGraphicFramePr>
          <p:cNvPr id="14" name="Chart 13">
            <a:extLst>
              <a:ext uri="{FF2B5EF4-FFF2-40B4-BE49-F238E27FC236}">
                <a16:creationId xmlns:a16="http://schemas.microsoft.com/office/drawing/2014/main" id="{9F471B1B-ABF7-4206-89CA-101D10CD92F6}"/>
              </a:ext>
            </a:extLst>
          </p:cNvPr>
          <p:cNvGraphicFramePr>
            <a:graphicFrameLocks/>
          </p:cNvGraphicFramePr>
          <p:nvPr>
            <p:extLst>
              <p:ext uri="{D42A27DB-BD31-4B8C-83A1-F6EECF244321}">
                <p14:modId xmlns:p14="http://schemas.microsoft.com/office/powerpoint/2010/main" val="250397906"/>
              </p:ext>
            </p:extLst>
          </p:nvPr>
        </p:nvGraphicFramePr>
        <p:xfrm>
          <a:off x="5141118" y="2266949"/>
          <a:ext cx="6079332" cy="3491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322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7" y="442466"/>
            <a:ext cx="11311006" cy="615553"/>
          </a:xfrm>
          <a:prstGeom prst="rect">
            <a:avLst/>
          </a:prstGeom>
          <a:noFill/>
        </p:spPr>
        <p:txBody>
          <a:bodyPr wrap="square" rtlCol="0">
            <a:spAutoFit/>
          </a:bodyPr>
          <a:lstStyle/>
          <a:p>
            <a:r>
              <a:rPr lang="en-US" sz="3400" dirty="0">
                <a:solidFill>
                  <a:schemeClr val="bg1"/>
                </a:solidFill>
              </a:rPr>
              <a:t>The Solution. </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486947" y="876494"/>
            <a:ext cx="11218103" cy="2123658"/>
          </a:xfrm>
          <a:prstGeom prst="rect">
            <a:avLst/>
          </a:prstGeom>
          <a:noFill/>
        </p:spPr>
        <p:txBody>
          <a:bodyPr wrap="square" rtlCol="0">
            <a:spAutoFit/>
          </a:bodyPr>
          <a:lstStyle/>
          <a:p>
            <a:r>
              <a:rPr lang="en-US" sz="2400" dirty="0">
                <a:solidFill>
                  <a:schemeClr val="bg1"/>
                </a:solidFill>
              </a:rPr>
              <a:t>Predict before you purchase.  </a:t>
            </a:r>
          </a:p>
          <a:p>
            <a:endParaRPr lang="en-US" b="1" dirty="0">
              <a:solidFill>
                <a:schemeClr val="bg1"/>
              </a:solidFill>
            </a:endParaRPr>
          </a:p>
          <a:p>
            <a:r>
              <a:rPr lang="en-US" dirty="0">
                <a:solidFill>
                  <a:schemeClr val="bg1"/>
                </a:solidFill>
              </a:rPr>
              <a:t>Auto dealerships can reduce the likelihood of making bad, costly purchases, at wholesale auctions by using machine learning methods to predict which cars have a higher risk of being classified as defective before an auction takes place.</a:t>
            </a:r>
          </a:p>
          <a:p>
            <a:endParaRPr lang="en-US" dirty="0">
              <a:solidFill>
                <a:schemeClr val="tx1">
                  <a:lumMod val="50000"/>
                  <a:lumOff val="50000"/>
                </a:schemeClr>
              </a:solidFill>
            </a:endParaRPr>
          </a:p>
          <a:p>
            <a:br>
              <a:rPr lang="en-US" b="1" dirty="0"/>
            </a:br>
            <a:endParaRPr lang="en-US" dirty="0">
              <a:solidFill>
                <a:schemeClr val="tx1">
                  <a:lumMod val="50000"/>
                  <a:lumOff val="50000"/>
                </a:schemeClr>
              </a:solidFill>
            </a:endParaRPr>
          </a:p>
        </p:txBody>
      </p:sp>
      <p:graphicFrame>
        <p:nvGraphicFramePr>
          <p:cNvPr id="11" name="Chart 10">
            <a:extLst>
              <a:ext uri="{FF2B5EF4-FFF2-40B4-BE49-F238E27FC236}">
                <a16:creationId xmlns:a16="http://schemas.microsoft.com/office/drawing/2014/main" id="{73909073-6F29-4FD5-9FB9-2C95D01819F2}"/>
              </a:ext>
            </a:extLst>
          </p:cNvPr>
          <p:cNvGraphicFramePr>
            <a:graphicFrameLocks/>
          </p:cNvGraphicFramePr>
          <p:nvPr>
            <p:extLst>
              <p:ext uri="{D42A27DB-BD31-4B8C-83A1-F6EECF244321}">
                <p14:modId xmlns:p14="http://schemas.microsoft.com/office/powerpoint/2010/main" val="1667235661"/>
              </p:ext>
            </p:extLst>
          </p:nvPr>
        </p:nvGraphicFramePr>
        <p:xfrm>
          <a:off x="5067299" y="3095625"/>
          <a:ext cx="53816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F9DB7DE-CF2B-4479-9A2F-53B2856B4A1B}"/>
              </a:ext>
            </a:extLst>
          </p:cNvPr>
          <p:cNvSpPr txBox="1"/>
          <p:nvPr/>
        </p:nvSpPr>
        <p:spPr>
          <a:xfrm>
            <a:off x="5834649" y="2627248"/>
            <a:ext cx="4400550" cy="646331"/>
          </a:xfrm>
          <a:prstGeom prst="rect">
            <a:avLst/>
          </a:prstGeom>
          <a:noFill/>
        </p:spPr>
        <p:txBody>
          <a:bodyPr wrap="square" rtlCol="0">
            <a:spAutoFit/>
          </a:bodyPr>
          <a:lstStyle/>
          <a:p>
            <a:r>
              <a:rPr lang="en-US" dirty="0">
                <a:solidFill>
                  <a:schemeClr val="tx1">
                    <a:lumMod val="50000"/>
                    <a:lumOff val="50000"/>
                  </a:schemeClr>
                </a:solidFill>
              </a:rPr>
              <a:t>Reduce defective inventory levels by 87%</a:t>
            </a:r>
          </a:p>
          <a:p>
            <a:endParaRPr lang="en-US" dirty="0"/>
          </a:p>
        </p:txBody>
      </p:sp>
    </p:spTree>
    <p:extLst>
      <p:ext uri="{BB962C8B-B14F-4D97-AF65-F5344CB8AC3E}">
        <p14:creationId xmlns:p14="http://schemas.microsoft.com/office/powerpoint/2010/main" val="18452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8" y="397280"/>
            <a:ext cx="11311006" cy="615553"/>
          </a:xfrm>
          <a:prstGeom prst="rect">
            <a:avLst/>
          </a:prstGeom>
          <a:noFill/>
        </p:spPr>
        <p:txBody>
          <a:bodyPr wrap="square" rtlCol="0">
            <a:spAutoFit/>
          </a:bodyPr>
          <a:lstStyle/>
          <a:p>
            <a:r>
              <a:rPr lang="en-US" sz="3400" dirty="0">
                <a:solidFill>
                  <a:schemeClr val="bg1"/>
                </a:solidFill>
              </a:rPr>
              <a:t>The Solution. </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440497" y="914325"/>
            <a:ext cx="4779203" cy="2154436"/>
          </a:xfrm>
          <a:prstGeom prst="rect">
            <a:avLst/>
          </a:prstGeom>
          <a:noFill/>
        </p:spPr>
        <p:txBody>
          <a:bodyPr wrap="square" rtlCol="0">
            <a:spAutoFit/>
          </a:bodyPr>
          <a:lstStyle/>
          <a:p>
            <a:r>
              <a:rPr lang="en-US" sz="2400" dirty="0">
                <a:solidFill>
                  <a:schemeClr val="bg1"/>
                </a:solidFill>
              </a:rPr>
              <a:t>Predict before you purchase.</a:t>
            </a:r>
          </a:p>
          <a:p>
            <a:r>
              <a:rPr lang="en-US" sz="2400" dirty="0">
                <a:solidFill>
                  <a:schemeClr val="bg1"/>
                </a:solidFill>
              </a:rPr>
              <a:t>Maximize inventory profit potential</a:t>
            </a:r>
            <a:r>
              <a:rPr lang="en-US" dirty="0">
                <a:solidFill>
                  <a:schemeClr val="bg1"/>
                </a:solidFill>
              </a:rPr>
              <a:t>. </a:t>
            </a:r>
          </a:p>
          <a:p>
            <a:endParaRPr lang="en-US" sz="1400" dirty="0">
              <a:solidFill>
                <a:schemeClr val="bg1"/>
              </a:solidFill>
            </a:endParaRPr>
          </a:p>
          <a:p>
            <a:r>
              <a:rPr lang="en-US" dirty="0">
                <a:solidFill>
                  <a:schemeClr val="tx1">
                    <a:lumMod val="50000"/>
                    <a:lumOff val="50000"/>
                  </a:schemeClr>
                </a:solidFill>
              </a:rPr>
              <a:t>Make data-driven purchase decisions.  Know ahead of time which cars offer the highest profit potential and which cars pose the greatest risk for potential loss.</a:t>
            </a:r>
          </a:p>
        </p:txBody>
      </p:sp>
      <p:graphicFrame>
        <p:nvGraphicFramePr>
          <p:cNvPr id="9" name="Chart 8">
            <a:extLst>
              <a:ext uri="{FF2B5EF4-FFF2-40B4-BE49-F238E27FC236}">
                <a16:creationId xmlns:a16="http://schemas.microsoft.com/office/drawing/2014/main" id="{5C392CB0-752B-499C-8F43-B3D3B0566732}"/>
              </a:ext>
            </a:extLst>
          </p:cNvPr>
          <p:cNvGraphicFramePr>
            <a:graphicFrameLocks/>
          </p:cNvGraphicFramePr>
          <p:nvPr>
            <p:extLst>
              <p:ext uri="{D42A27DB-BD31-4B8C-83A1-F6EECF244321}">
                <p14:modId xmlns:p14="http://schemas.microsoft.com/office/powerpoint/2010/main" val="2262072849"/>
              </p:ext>
            </p:extLst>
          </p:nvPr>
        </p:nvGraphicFramePr>
        <p:xfrm>
          <a:off x="5437516" y="1804313"/>
          <a:ext cx="3250055" cy="26766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5C392CB0-752B-499C-8F43-B3D3B0566732}"/>
              </a:ext>
            </a:extLst>
          </p:cNvPr>
          <p:cNvGraphicFramePr>
            <a:graphicFrameLocks/>
          </p:cNvGraphicFramePr>
          <p:nvPr>
            <p:extLst>
              <p:ext uri="{D42A27DB-BD31-4B8C-83A1-F6EECF244321}">
                <p14:modId xmlns:p14="http://schemas.microsoft.com/office/powerpoint/2010/main" val="4011810324"/>
              </p:ext>
            </p:extLst>
          </p:nvPr>
        </p:nvGraphicFramePr>
        <p:xfrm>
          <a:off x="8562975" y="3921084"/>
          <a:ext cx="3421764" cy="258906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F1BEA49-313C-4E73-9ADD-3796A979CFCE}"/>
              </a:ext>
            </a:extLst>
          </p:cNvPr>
          <p:cNvSpPr txBox="1"/>
          <p:nvPr/>
        </p:nvSpPr>
        <p:spPr>
          <a:xfrm>
            <a:off x="5838580" y="4670992"/>
            <a:ext cx="2218872" cy="276999"/>
          </a:xfrm>
          <a:prstGeom prst="rect">
            <a:avLst/>
          </a:prstGeom>
          <a:noFill/>
        </p:spPr>
        <p:txBody>
          <a:bodyPr wrap="square" rtlCol="0">
            <a:spAutoFit/>
          </a:bodyPr>
          <a:lstStyle/>
          <a:p>
            <a:pPr algn="ctr"/>
            <a:r>
              <a:rPr lang="en-US" sz="1200" cap="all" dirty="0">
                <a:solidFill>
                  <a:schemeClr val="bg1"/>
                </a:solidFill>
              </a:rPr>
              <a:t>Average Profit Potential</a:t>
            </a:r>
          </a:p>
        </p:txBody>
      </p:sp>
      <p:sp>
        <p:nvSpPr>
          <p:cNvPr id="14" name="TextBox 13">
            <a:extLst>
              <a:ext uri="{FF2B5EF4-FFF2-40B4-BE49-F238E27FC236}">
                <a16:creationId xmlns:a16="http://schemas.microsoft.com/office/drawing/2014/main" id="{1F9BD510-ED65-492E-AEE7-65EF445B4E2A}"/>
              </a:ext>
            </a:extLst>
          </p:cNvPr>
          <p:cNvSpPr txBox="1"/>
          <p:nvPr/>
        </p:nvSpPr>
        <p:spPr>
          <a:xfrm>
            <a:off x="9448926" y="3573236"/>
            <a:ext cx="1981718" cy="276999"/>
          </a:xfrm>
          <a:prstGeom prst="rect">
            <a:avLst/>
          </a:prstGeom>
          <a:noFill/>
        </p:spPr>
        <p:txBody>
          <a:bodyPr wrap="square" rtlCol="0">
            <a:spAutoFit/>
          </a:bodyPr>
          <a:lstStyle/>
          <a:p>
            <a:pPr algn="ctr"/>
            <a:r>
              <a:rPr lang="en-US" sz="1200" cap="all" dirty="0">
                <a:solidFill>
                  <a:schemeClr val="bg1"/>
                </a:solidFill>
              </a:rPr>
              <a:t>Average Loss Potential</a:t>
            </a:r>
          </a:p>
        </p:txBody>
      </p:sp>
    </p:spTree>
    <p:extLst>
      <p:ext uri="{BB962C8B-B14F-4D97-AF65-F5344CB8AC3E}">
        <p14:creationId xmlns:p14="http://schemas.microsoft.com/office/powerpoint/2010/main" val="102978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374325-4501-4A49-8A81-74A4BADFDB50}"/>
              </a:ext>
            </a:extLst>
          </p:cNvPr>
          <p:cNvSpPr txBox="1"/>
          <p:nvPr/>
        </p:nvSpPr>
        <p:spPr>
          <a:xfrm>
            <a:off x="440497" y="442466"/>
            <a:ext cx="11311006" cy="615553"/>
          </a:xfrm>
          <a:prstGeom prst="rect">
            <a:avLst/>
          </a:prstGeom>
          <a:noFill/>
        </p:spPr>
        <p:txBody>
          <a:bodyPr wrap="square" rtlCol="0">
            <a:spAutoFit/>
          </a:bodyPr>
          <a:lstStyle/>
          <a:p>
            <a:r>
              <a:rPr lang="en-US" sz="3400" dirty="0">
                <a:solidFill>
                  <a:schemeClr val="bg1"/>
                </a:solidFill>
              </a:rPr>
              <a:t>The Solution. </a:t>
            </a:r>
            <a:endParaRPr lang="en-US" sz="4000" dirty="0">
              <a:solidFill>
                <a:schemeClr val="bg1"/>
              </a:solidFill>
              <a:latin typeface="Franklin Gothic Medium" panose="020B0603020102020204" pitchFamily="34" charset="0"/>
            </a:endParaRPr>
          </a:p>
        </p:txBody>
      </p:sp>
      <p:sp>
        <p:nvSpPr>
          <p:cNvPr id="10" name="TextBox 9">
            <a:extLst>
              <a:ext uri="{FF2B5EF4-FFF2-40B4-BE49-F238E27FC236}">
                <a16:creationId xmlns:a16="http://schemas.microsoft.com/office/drawing/2014/main" id="{95A16B7C-8851-473C-9169-909CD1130021}"/>
              </a:ext>
            </a:extLst>
          </p:cNvPr>
          <p:cNvSpPr txBox="1"/>
          <p:nvPr/>
        </p:nvSpPr>
        <p:spPr>
          <a:xfrm>
            <a:off x="316672" y="1028678"/>
            <a:ext cx="11218103" cy="1754326"/>
          </a:xfrm>
          <a:prstGeom prst="rect">
            <a:avLst/>
          </a:prstGeom>
          <a:noFill/>
        </p:spPr>
        <p:txBody>
          <a:bodyPr wrap="square" rtlCol="0">
            <a:spAutoFit/>
          </a:bodyPr>
          <a:lstStyle/>
          <a:p>
            <a:r>
              <a:rPr lang="en-US" sz="2400" dirty="0">
                <a:solidFill>
                  <a:schemeClr val="bg1"/>
                </a:solidFill>
              </a:rPr>
              <a:t>Predict before you purchase.  </a:t>
            </a:r>
          </a:p>
          <a:p>
            <a:r>
              <a:rPr lang="en-US" sz="2400" dirty="0">
                <a:solidFill>
                  <a:schemeClr val="bg1"/>
                </a:solidFill>
              </a:rPr>
              <a:t>Maximize inventory profit potential</a:t>
            </a:r>
            <a:r>
              <a:rPr lang="en-US" dirty="0">
                <a:solidFill>
                  <a:schemeClr val="bg1"/>
                </a:solidFill>
              </a:rPr>
              <a:t>. </a:t>
            </a:r>
            <a:r>
              <a:rPr lang="en-US" sz="2400" dirty="0">
                <a:solidFill>
                  <a:schemeClr val="bg1"/>
                </a:solidFill>
              </a:rPr>
              <a:t>Avoid costly mistakes.</a:t>
            </a:r>
          </a:p>
          <a:p>
            <a:endParaRPr lang="en-US" sz="2400" dirty="0">
              <a:solidFill>
                <a:schemeClr val="bg1"/>
              </a:solidFill>
            </a:endParaRPr>
          </a:p>
          <a:p>
            <a:r>
              <a:rPr lang="en-US" b="1" dirty="0">
                <a:solidFill>
                  <a:schemeClr val="tx1">
                    <a:lumMod val="50000"/>
                    <a:lumOff val="50000"/>
                  </a:schemeClr>
                </a:solidFill>
              </a:rPr>
              <a:t>Auto dealerships trying to provide the best inventory selection possible can avoid making bad purchases and lower the overall risk of passing on a defective car to their customers resulting in potential savings of </a:t>
            </a:r>
            <a:r>
              <a:rPr lang="en-US" b="1" dirty="0">
                <a:solidFill>
                  <a:srgbClr val="FF0000"/>
                </a:solidFill>
              </a:rPr>
              <a:t>$3.1B.</a:t>
            </a:r>
            <a:endParaRPr lang="en-US" sz="2400" b="1" dirty="0">
              <a:solidFill>
                <a:srgbClr val="FF0000"/>
              </a:solidFill>
            </a:endParaRPr>
          </a:p>
        </p:txBody>
      </p:sp>
      <p:graphicFrame>
        <p:nvGraphicFramePr>
          <p:cNvPr id="12" name="Chart 11">
            <a:extLst>
              <a:ext uri="{FF2B5EF4-FFF2-40B4-BE49-F238E27FC236}">
                <a16:creationId xmlns:a16="http://schemas.microsoft.com/office/drawing/2014/main" id="{C4288CE8-37C0-4D86-8C8A-881B201FEB3A}"/>
              </a:ext>
            </a:extLst>
          </p:cNvPr>
          <p:cNvGraphicFramePr>
            <a:graphicFrameLocks/>
          </p:cNvGraphicFramePr>
          <p:nvPr>
            <p:extLst>
              <p:ext uri="{D42A27DB-BD31-4B8C-83A1-F6EECF244321}">
                <p14:modId xmlns:p14="http://schemas.microsoft.com/office/powerpoint/2010/main" val="1541483514"/>
              </p:ext>
            </p:extLst>
          </p:nvPr>
        </p:nvGraphicFramePr>
        <p:xfrm>
          <a:off x="4687337" y="3315846"/>
          <a:ext cx="6634163"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7611AD-5BB3-41B1-BA73-43CDD490F6E2}"/>
              </a:ext>
            </a:extLst>
          </p:cNvPr>
          <p:cNvSpPr txBox="1"/>
          <p:nvPr/>
        </p:nvSpPr>
        <p:spPr>
          <a:xfrm>
            <a:off x="6782387" y="5977124"/>
            <a:ext cx="2904987" cy="276999"/>
          </a:xfrm>
          <a:prstGeom prst="rect">
            <a:avLst/>
          </a:prstGeom>
          <a:noFill/>
        </p:spPr>
        <p:txBody>
          <a:bodyPr wrap="square" rtlCol="0">
            <a:spAutoFit/>
          </a:bodyPr>
          <a:lstStyle/>
          <a:p>
            <a:r>
              <a:rPr lang="en-US" sz="1200" cap="all" dirty="0">
                <a:solidFill>
                  <a:schemeClr val="bg1"/>
                </a:solidFill>
              </a:rPr>
              <a:t>Model Prediction Accuracy</a:t>
            </a:r>
          </a:p>
        </p:txBody>
      </p:sp>
      <p:sp>
        <p:nvSpPr>
          <p:cNvPr id="14" name="TextBox 13">
            <a:extLst>
              <a:ext uri="{FF2B5EF4-FFF2-40B4-BE49-F238E27FC236}">
                <a16:creationId xmlns:a16="http://schemas.microsoft.com/office/drawing/2014/main" id="{42F9EBB7-2BBC-4325-A935-957D7C02A642}"/>
              </a:ext>
            </a:extLst>
          </p:cNvPr>
          <p:cNvSpPr txBox="1"/>
          <p:nvPr/>
        </p:nvSpPr>
        <p:spPr>
          <a:xfrm rot="16200000">
            <a:off x="3475363" y="4243393"/>
            <a:ext cx="2146949" cy="276999"/>
          </a:xfrm>
          <a:prstGeom prst="rect">
            <a:avLst/>
          </a:prstGeom>
          <a:noFill/>
        </p:spPr>
        <p:txBody>
          <a:bodyPr wrap="square" rtlCol="0">
            <a:spAutoFit/>
          </a:bodyPr>
          <a:lstStyle/>
          <a:p>
            <a:r>
              <a:rPr lang="en-US" sz="1200" cap="all" dirty="0">
                <a:solidFill>
                  <a:schemeClr val="bg1"/>
                </a:solidFill>
              </a:rPr>
              <a:t>Inventory Loss Reduction</a:t>
            </a:r>
          </a:p>
        </p:txBody>
      </p:sp>
      <p:sp>
        <p:nvSpPr>
          <p:cNvPr id="4" name="TextBox 3">
            <a:extLst>
              <a:ext uri="{FF2B5EF4-FFF2-40B4-BE49-F238E27FC236}">
                <a16:creationId xmlns:a16="http://schemas.microsoft.com/office/drawing/2014/main" id="{543733F3-1AA0-4AAD-9779-0119D69ED5C7}"/>
              </a:ext>
            </a:extLst>
          </p:cNvPr>
          <p:cNvSpPr txBox="1"/>
          <p:nvPr/>
        </p:nvSpPr>
        <p:spPr>
          <a:xfrm>
            <a:off x="6547977" y="3155759"/>
            <a:ext cx="4466052" cy="369332"/>
          </a:xfrm>
          <a:prstGeom prst="rect">
            <a:avLst/>
          </a:prstGeom>
          <a:noFill/>
        </p:spPr>
        <p:txBody>
          <a:bodyPr wrap="square" rtlCol="0">
            <a:spAutoFit/>
          </a:bodyPr>
          <a:lstStyle/>
          <a:p>
            <a:r>
              <a:rPr lang="en-US" dirty="0">
                <a:solidFill>
                  <a:schemeClr val="bg1"/>
                </a:solidFill>
              </a:rPr>
              <a:t>Inventory Loss Reduction Savings</a:t>
            </a:r>
          </a:p>
        </p:txBody>
      </p:sp>
    </p:spTree>
    <p:extLst>
      <p:ext uri="{BB962C8B-B14F-4D97-AF65-F5344CB8AC3E}">
        <p14:creationId xmlns:p14="http://schemas.microsoft.com/office/powerpoint/2010/main" val="4063085744"/>
      </p:ext>
    </p:extLst>
  </p:cSld>
  <p:clrMapOvr>
    <a:masterClrMapping/>
  </p:clrMapOvr>
</p:sld>
</file>

<file path=ppt/theme/theme1.xml><?xml version="1.0" encoding="utf-8"?>
<a:theme xmlns:a="http://schemas.openxmlformats.org/drawingml/2006/main" name="Office Theme">
  <a:themeElements>
    <a:clrScheme name="Custom 16">
      <a:dk1>
        <a:srgbClr val="002060"/>
      </a:dk1>
      <a:lt1>
        <a:sysClr val="window" lastClr="FFFFFF"/>
      </a:lt1>
      <a:dk2>
        <a:srgbClr val="141514"/>
      </a:dk2>
      <a:lt2>
        <a:srgbClr val="CDCFCE"/>
      </a:lt2>
      <a:accent1>
        <a:srgbClr val="00B050"/>
      </a:accent1>
      <a:accent2>
        <a:srgbClr val="FF4747"/>
      </a:accent2>
      <a:accent3>
        <a:srgbClr val="989C9A"/>
      </a:accent3>
      <a:accent4>
        <a:srgbClr val="EFB615"/>
      </a:accent4>
      <a:accent5>
        <a:srgbClr val="457E28"/>
      </a:accent5>
      <a:accent6>
        <a:srgbClr val="66695B"/>
      </a:accent6>
      <a:hlink>
        <a:srgbClr val="219BFF"/>
      </a:hlink>
      <a:folHlink>
        <a:srgbClr val="CC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441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stolberg</dc:creator>
  <cp:lastModifiedBy>maureen stolberg</cp:lastModifiedBy>
  <cp:revision>35</cp:revision>
  <dcterms:created xsi:type="dcterms:W3CDTF">2020-04-15T17:15:28Z</dcterms:created>
  <dcterms:modified xsi:type="dcterms:W3CDTF">2020-10-21T12:39:43Z</dcterms:modified>
</cp:coreProperties>
</file>