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1pPr>
    <a:lvl2pPr marL="0" marR="0" indent="2286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2pPr>
    <a:lvl3pPr marL="0" marR="0" indent="4572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3pPr>
    <a:lvl4pPr marL="0" marR="0" indent="6858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4pPr>
    <a:lvl5pPr marL="0" marR="0" indent="9144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5pPr>
    <a:lvl6pPr marL="0" marR="0" indent="11430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6pPr>
    <a:lvl7pPr marL="0" marR="0" indent="13716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7pPr>
    <a:lvl8pPr marL="0" marR="0" indent="16002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8pPr>
    <a:lvl9pPr marL="0" marR="0" indent="18288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63929"/>
        </a:fontRef>
        <a:srgbClr val="363929"/>
      </a:tcTxStyle>
      <a:tcStyle>
        <a:tcBdr>
          <a:left>
            <a:ln w="12700" cap="flat">
              <a:solidFill>
                <a:srgbClr val="252F36"/>
              </a:solidFill>
              <a:prstDash val="solid"/>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fill>
          <a:noFill/>
        </a:fill>
      </a:tcStyle>
    </a:wholeTbl>
    <a:band2H>
      <a:tcTxStyle b="def" i="def"/>
      <a:tcStyle>
        <a:tcBdr/>
        <a:fill>
          <a:solidFill>
            <a:srgbClr val="C7D39B">
              <a:alpha val="30000"/>
            </a:srgbClr>
          </a:solidFill>
        </a:fill>
      </a:tcStyle>
    </a:band2H>
    <a:firstCol>
      <a:tcTxStyle b="off" i="off">
        <a:fontRef idx="minor">
          <a:srgbClr val="FFFFFF"/>
        </a:fontRef>
        <a:srgbClr val="FFFFFF"/>
      </a:tcTxStyle>
      <a:tcStyle>
        <a:tcBdr>
          <a:left>
            <a:ln w="12700" cap="flat">
              <a:solidFill>
                <a:srgbClr val="252F36"/>
              </a:solidFill>
              <a:prstDash val="solid"/>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fill>
          <a:noFill/>
        </a:fill>
      </a:tcStyle>
    </a:firstCol>
    <a:lastRow>
      <a:tcTxStyle b="off" i="off">
        <a:fontRef idx="minor">
          <a:srgbClr val="363929"/>
        </a:fontRef>
        <a:srgbClr val="363929"/>
      </a:tcTxStyle>
      <a:tcStyle>
        <a:tcBdr>
          <a:left>
            <a:ln w="12700" cap="flat">
              <a:solidFill>
                <a:srgbClr val="252F36"/>
              </a:solidFill>
              <a:prstDash val="solid"/>
              <a:miter lim="400000"/>
            </a:ln>
          </a:left>
          <a:right>
            <a:ln w="12700" cap="flat">
              <a:solidFill>
                <a:srgbClr val="252F36"/>
              </a:solidFill>
              <a:prstDash val="solid"/>
              <a:miter lim="400000"/>
            </a:ln>
          </a:right>
          <a:top>
            <a:ln w="254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fill>
          <a:noFill/>
        </a:fill>
      </a:tcStyle>
    </a:lastRow>
    <a:firstRow>
      <a:tcTxStyle b="off" i="off">
        <a:fontRef idx="minor">
          <a:srgbClr val="FFFFFF"/>
        </a:fontRef>
        <a:srgbClr val="FFFFFF"/>
      </a:tcTxStyle>
      <a:tcStyle>
        <a:tcBdr>
          <a:left>
            <a:ln w="12700" cap="flat">
              <a:solidFill>
                <a:srgbClr val="252F36"/>
              </a:solidFill>
              <a:prstDash val="solid"/>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fill>
          <a:noFill/>
        </a:fill>
      </a:tcStyle>
    </a:firstRow>
  </a:tblStyle>
  <a:tblStyle styleId="{C7B018BB-80A7-4F77-B60F-C8B233D01FF8}"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AAAAAA">
              <a:alpha val="38000"/>
            </a:srgbClr>
          </a:solidFill>
        </a:fill>
      </a:tcStyle>
    </a:band2H>
    <a:firstCol>
      <a:tcTxStyle b="off" i="off">
        <a:fontRef idx="minor">
          <a:srgbClr val="FFFFFF"/>
        </a:fontRef>
        <a:srgbClr val="FFFFFF"/>
      </a:tcTxStyle>
      <a:tcStyle>
        <a:tcBdr>
          <a:left>
            <a:ln w="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8A8F">
              <a:alpha val="7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1">
              <a:hueOff val="269025"/>
              <a:satOff val="1984"/>
              <a:lumOff val="-30912"/>
              <a:alpha val="90000"/>
            </a:scheme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269025"/>
              <a:satOff val="1984"/>
              <a:lumOff val="-30912"/>
              <a:alpha val="90000"/>
            </a:schemeClr>
          </a:solidFill>
        </a:fill>
      </a:tcStyle>
    </a:firstRow>
  </a:tblStyle>
  <a:tblStyle styleId="{EEE7283C-3CF3-47DC-8721-378D4A62B228}" styleName="">
    <a:tblBg/>
    <a:wholeTbl>
      <a:tcTxStyle b="off" i="off">
        <a:fontRef idx="minor">
          <a:srgbClr val="5C5C5C"/>
        </a:fontRef>
        <a:srgbClr val="5C5C5C"/>
      </a:tcTxStyle>
      <a:tcStyle>
        <a:tcBdr>
          <a:left>
            <a:ln w="12700" cap="flat">
              <a:solidFill>
                <a:srgbClr val="C4C4C4"/>
              </a:solidFill>
              <a:prstDash val="solid"/>
              <a:miter lim="400000"/>
            </a:ln>
          </a:left>
          <a:right>
            <a:ln w="12700" cap="flat">
              <a:solidFill>
                <a:srgbClr val="C4C4C4"/>
              </a:solidFill>
              <a:prstDash val="solid"/>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fill>
          <a:noFill/>
        </a:fill>
      </a:tcStyle>
    </a:wholeTbl>
    <a:band2H>
      <a:tcTxStyle b="def" i="def"/>
      <a:tcStyle>
        <a:tcBdr/>
        <a:fill>
          <a:solidFill>
            <a:srgbClr val="CBBF8A">
              <a:alpha val="30000"/>
            </a:srgbClr>
          </a:solidFill>
        </a:fill>
      </a:tcStyle>
    </a:band2H>
    <a:firstCol>
      <a:tcTxStyle b="off" i="off">
        <a:fontRef idx="minor">
          <a:srgbClr val="363929"/>
        </a:fontRef>
        <a:srgbClr val="363929"/>
      </a:tcTxStyle>
      <a:tcStyle>
        <a:tcBdr>
          <a:left>
            <a:ln w="12700" cap="flat">
              <a:solidFill>
                <a:srgbClr val="C4C4C4"/>
              </a:solidFill>
              <a:prstDash val="solid"/>
              <a:miter lim="400000"/>
            </a:ln>
          </a:left>
          <a:right>
            <a:ln w="12700" cap="flat">
              <a:solidFill>
                <a:srgbClr val="C4C4C4"/>
              </a:solidFill>
              <a:prstDash val="solid"/>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fill>
          <a:noFill/>
        </a:fill>
      </a:tcStyle>
    </a:firstCol>
    <a:lastRow>
      <a:tcTxStyle b="off" i="off">
        <a:fontRef idx="minor">
          <a:srgbClr val="5C5C5C"/>
        </a:fontRef>
        <a:srgbClr val="5C5C5C"/>
      </a:tcTxStyle>
      <a:tcStyle>
        <a:tcBdr>
          <a:left>
            <a:ln w="12700" cap="flat">
              <a:solidFill>
                <a:srgbClr val="C4C4C4"/>
              </a:solidFill>
              <a:prstDash val="solid"/>
              <a:miter lim="400000"/>
            </a:ln>
          </a:left>
          <a:right>
            <a:ln w="12700" cap="flat">
              <a:solidFill>
                <a:srgbClr val="C4C4C4"/>
              </a:solidFill>
              <a:prstDash val="solid"/>
              <a:miter lim="400000"/>
            </a:ln>
          </a:right>
          <a:top>
            <a:ln w="25400" cap="flat">
              <a:solidFill>
                <a:srgbClr val="4B4B4B"/>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fill>
          <a:noFill/>
        </a:fill>
      </a:tcStyle>
    </a:lastRow>
    <a:firstRow>
      <a:tcTxStyle b="off" i="off">
        <a:fontRef idx="minor">
          <a:srgbClr val="FFFFFF"/>
        </a:fontRef>
        <a:srgbClr val="FFFFFF"/>
      </a:tcTxStyle>
      <a:tcStyle>
        <a:tcBdr>
          <a:left>
            <a:ln w="12700" cap="flat">
              <a:solidFill>
                <a:srgbClr val="C4C4C4"/>
              </a:solidFill>
              <a:prstDash val="solid"/>
              <a:miter lim="400000"/>
            </a:ln>
          </a:left>
          <a:right>
            <a:ln w="12700" cap="flat">
              <a:solidFill>
                <a:srgbClr val="C4C4C4"/>
              </a:solidFill>
              <a:prstDash val="solid"/>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fill>
          <a:noFill/>
        </a:fill>
      </a:tcStyle>
    </a:firstRow>
  </a:tblStyle>
  <a:tblStyle styleId="{CF821DB8-F4EB-4A41-A1BA-3FCAFE7338EE}"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noFill/>
              <a:miter lim="400000"/>
            </a:ln>
          </a:insideV>
        </a:tcBdr>
        <a:fill>
          <a:noFill/>
        </a:fill>
      </a:tcStyle>
    </a:wholeTbl>
    <a:band2H>
      <a:tcTxStyle b="def" i="def"/>
      <a:tcStyle>
        <a:tcBdr/>
        <a:fill>
          <a:solidFill>
            <a:srgbClr val="AAAAAA">
              <a:alpha val="20000"/>
            </a:srgbClr>
          </a:solidFill>
        </a:fill>
      </a:tcStyle>
    </a:band2H>
    <a:firstCol>
      <a:tcTxStyle b="off" i="off">
        <a:fontRef idx="minor">
          <a:srgbClr val="363929"/>
        </a:fontRef>
        <a:srgbClr val="363929"/>
      </a:tcTxStyle>
      <a:tcStyle>
        <a:tcBdr>
          <a:left>
            <a:ln w="12700" cap="flat">
              <a:noFill/>
              <a:miter lim="400000"/>
            </a:ln>
          </a:left>
          <a:right>
            <a:ln w="12700" cap="flat">
              <a:solidFill>
                <a:srgbClr val="CBCBCB">
                  <a:alpha val="81000"/>
                </a:srgb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BCBCB">
              <a:alpha val="8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BCBCB">
                  <a:alpha val="81000"/>
                </a:srgbClr>
              </a:solidFill>
              <a:prstDash val="solid"/>
              <a:miter lim="400000"/>
            </a:ln>
          </a:insideH>
          <a:insideV>
            <a:ln w="12700" cap="flat">
              <a:noFill/>
              <a:miter lim="400000"/>
            </a:ln>
          </a:insideV>
        </a:tcBdr>
        <a:fill>
          <a:solidFill>
            <a:schemeClr val="accent2"/>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3175" cap="flat">
              <a:solidFill>
                <a:srgbClr val="CBCBCB">
                  <a:alpha val="81000"/>
                </a:srgbClr>
              </a:solidFill>
              <a:prstDash val="solid"/>
              <a:miter lim="400000"/>
            </a:ln>
          </a:insideH>
          <a:insideV>
            <a:ln w="12700" cap="flat">
              <a:noFill/>
              <a:miter lim="400000"/>
            </a:ln>
          </a:insideV>
        </a:tcBdr>
        <a:fill>
          <a:solidFill>
            <a:schemeClr val="accent2"/>
          </a:solidFill>
        </a:fill>
      </a:tcStyle>
    </a:firstRow>
  </a:tblStyle>
  <a:tblStyle styleId="{33BA23B1-9221-436E-865A-0063620EA4FD}"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noFill/>
              <a:miter lim="400000"/>
            </a:ln>
          </a:insideV>
        </a:tcBdr>
        <a:fill>
          <a:noFill/>
        </a:fill>
      </a:tcStyle>
    </a:wholeTbl>
    <a:band2H>
      <a:tcTxStyle b="def" i="def"/>
      <a:tcStyle>
        <a:tcBdr/>
        <a:fill>
          <a:solidFill>
            <a:srgbClr val="AAAAAA">
              <a:alpha val="30000"/>
            </a:srgbClr>
          </a:solidFill>
        </a:fill>
      </a:tcStyle>
    </a:band2H>
    <a:firstCol>
      <a:tcTxStyle b="off" i="off">
        <a:fontRef idx="minor">
          <a:srgbClr val="363929"/>
        </a:fontRef>
        <a:srgbClr val="363929"/>
      </a:tcTxStyle>
      <a:tcStyle>
        <a:tcBdr>
          <a:left>
            <a:ln w="12700" cap="flat">
              <a:noFill/>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252F36"/>
              </a:solidFill>
              <a:prstDash val="solid"/>
              <a:miter lim="400000"/>
            </a:ln>
          </a:insideH>
          <a:insideV>
            <a:ln w="12700" cap="flat">
              <a:noFill/>
              <a:miter lim="400000"/>
            </a:ln>
          </a:insideV>
        </a:tcBdr>
        <a:fill>
          <a:solidFill>
            <a:srgbClr val="6F6F6F"/>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252F36"/>
              </a:solidFill>
              <a:prstDash val="solid"/>
              <a:miter lim="400000"/>
            </a:ln>
          </a:insideH>
          <a:insideV>
            <a:ln w="12700" cap="flat">
              <a:noFill/>
              <a:miter lim="400000"/>
            </a:ln>
          </a:insideV>
        </a:tcBdr>
        <a:fill>
          <a:solidFill>
            <a:srgbClr val="6F6F6F"/>
          </a:solidFill>
        </a:fill>
      </a:tcStyle>
    </a:firstRow>
  </a:tblStyle>
  <a:tblStyle styleId="{2708684C-4D16-4618-839F-0558EEFCDFE6}"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B8B8B8"/>
              </a:solidFill>
              <a:custDash>
                <a:ds d="200000" sp="200000"/>
              </a:custDash>
              <a:miter lim="400000"/>
            </a:ln>
          </a:top>
          <a:bottom>
            <a:ln w="12700" cap="flat">
              <a:solidFill>
                <a:srgbClr val="B8B8B8"/>
              </a:solidFill>
              <a:custDash>
                <a:ds d="200000" sp="200000"/>
              </a:custDash>
              <a:miter lim="400000"/>
            </a:ln>
          </a:bottom>
          <a:insideH>
            <a:ln w="12700" cap="flat">
              <a:solidFill>
                <a:srgbClr val="B8B8B8"/>
              </a:solidFill>
              <a:custDash>
                <a:ds d="200000" sp="200000"/>
              </a:custDash>
              <a:miter lim="400000"/>
            </a:ln>
          </a:insideH>
          <a:insideV>
            <a:ln w="12700" cap="flat">
              <a:noFill/>
              <a:miter lim="400000"/>
            </a:ln>
          </a:insideV>
        </a:tcBdr>
        <a:fill>
          <a:noFill/>
        </a:fill>
      </a:tcStyle>
    </a:wholeTbl>
    <a:band2H>
      <a:tcTxStyle b="def" i="def"/>
      <a:tcStyle>
        <a:tcBdr/>
        <a:fill>
          <a:solidFill>
            <a:srgbClr val="AAAAAA">
              <a:alpha val="20000"/>
            </a:srgbClr>
          </a:solidFill>
        </a:fill>
      </a:tcStyle>
    </a:band2H>
    <a:firstCol>
      <a:tcTxStyle b="off" i="off">
        <a:fontRef idx="minor">
          <a:srgbClr val="363929"/>
        </a:fontRef>
        <a:srgbClr val="363929"/>
      </a:tcTxStyle>
      <a:tcStyle>
        <a:tcBdr>
          <a:left>
            <a:ln w="12700" cap="flat">
              <a:solidFill>
                <a:srgbClr val="B8B8B8"/>
              </a:solidFill>
              <a:prstDash val="solid"/>
              <a:miter lim="400000"/>
            </a:ln>
          </a:left>
          <a:right>
            <a:ln w="25400" cap="flat">
              <a:solidFill>
                <a:srgbClr val="B8B8B8"/>
              </a:solidFill>
              <a:prstDash val="solid"/>
              <a:miter lim="400000"/>
            </a:ln>
          </a:right>
          <a:top>
            <a:ln w="12700" cap="flat">
              <a:solidFill>
                <a:srgbClr val="B8B8B8"/>
              </a:solidFill>
              <a:custDash>
                <a:ds d="200000" sp="200000"/>
              </a:custDash>
              <a:miter lim="400000"/>
            </a:ln>
          </a:top>
          <a:bottom>
            <a:ln w="12700" cap="flat">
              <a:solidFill>
                <a:srgbClr val="B8B8B8"/>
              </a:solidFill>
              <a:custDash>
                <a:ds d="200000" sp="200000"/>
              </a:custDash>
              <a:miter lim="400000"/>
            </a:ln>
          </a:bottom>
          <a:insideH>
            <a:ln w="12700" cap="flat">
              <a:solidFill>
                <a:srgbClr val="B8B8B8"/>
              </a:solidFill>
              <a:custDash>
                <a:ds d="200000" sp="200000"/>
              </a:custDash>
              <a:miter lim="400000"/>
            </a:ln>
          </a:insideH>
          <a:insideV>
            <a:ln w="12700" cap="flat">
              <a:noFill/>
              <a:miter lim="400000"/>
            </a:ln>
          </a:insideV>
        </a:tcBdr>
        <a:fill>
          <a:noFill/>
        </a:fill>
      </a:tcStyle>
    </a:firstCol>
    <a:lastRow>
      <a:tcTxStyle b="off" i="off">
        <a:fontRef idx="minor">
          <a:srgbClr val="363929"/>
        </a:fontRef>
        <a:srgbClr val="363929"/>
      </a:tcTxStyle>
      <a:tcStyle>
        <a:tcBdr>
          <a:left>
            <a:ln w="12700" cap="flat">
              <a:noFill/>
              <a:miter lim="400000"/>
            </a:ln>
          </a:left>
          <a:right>
            <a:ln w="12700" cap="flat">
              <a:noFill/>
              <a:miter lim="400000"/>
            </a:ln>
          </a:right>
          <a:top>
            <a:ln w="254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custDash>
                <a:ds d="200000" sp="200000"/>
              </a:custDash>
              <a:miter lim="400000"/>
            </a:ln>
          </a:insideH>
          <a:insideV>
            <a:ln w="12700" cap="flat">
              <a:noFill/>
              <a:miter lim="400000"/>
            </a:ln>
          </a:insideV>
        </a:tcBdr>
        <a:fill>
          <a:noFill/>
        </a:fill>
      </a:tcStyle>
    </a:lastRow>
    <a:firstRow>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B8B8B8"/>
              </a:solidFill>
              <a:prstDash val="solid"/>
              <a:miter lim="400000"/>
            </a:ln>
          </a:top>
          <a:bottom>
            <a:ln w="25400" cap="flat">
              <a:solidFill>
                <a:srgbClr val="B8B8B8"/>
              </a:solidFill>
              <a:prstDash val="solid"/>
              <a:miter lim="400000"/>
            </a:ln>
          </a:bottom>
          <a:insideH>
            <a:ln w="12700" cap="flat">
              <a:solidFill>
                <a:srgbClr val="B8B8B8"/>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2.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2.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prstGeom prst="rect">
            <a:avLst/>
          </a:prstGeom>
        </p:spPr>
        <p:txBody>
          <a:bodyPr/>
          <a:lstStyle>
            <a:lvl1pPr>
              <a:tabLst>
                <a:tab pos="1485900" algn="l"/>
              </a:tabLst>
            </a:lvl1pPr>
          </a:lstStyle>
          <a:p>
            <a:pPr/>
            <a:r>
              <a:t>Title Text</a:t>
            </a:r>
          </a:p>
        </p:txBody>
      </p:sp>
      <p:sp>
        <p:nvSpPr>
          <p:cNvPr id="12" name="Shape 12"/>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3" name="Shape 93"/>
          <p:cNvSpPr/>
          <p:nvPr>
            <p:ph type="body" idx="1"/>
          </p:nvPr>
        </p:nvSpPr>
        <p:spPr>
          <a:xfrm>
            <a:off x="1955800" y="1663700"/>
            <a:ext cx="9753600" cy="6413500"/>
          </a:xfrm>
          <a:prstGeom prst="rect">
            <a:avLst/>
          </a:prstGeom>
        </p:spPr>
        <p:txBody>
          <a:bodyPr anchor="ctr"/>
          <a:lstStyle>
            <a:lvl1pPr marL="546100" indent="-546100" algn="l">
              <a:spcBef>
                <a:spcPts val="5000"/>
              </a:spcBef>
              <a:buSzPct val="35000"/>
              <a:buBlip>
                <a:blip r:embed="rId3"/>
              </a:buBlip>
              <a:defRPr sz="4000"/>
            </a:lvl1pPr>
            <a:lvl2pPr marL="1092200" indent="-546100" algn="l">
              <a:spcBef>
                <a:spcPts val="5000"/>
              </a:spcBef>
              <a:buSzPct val="35000"/>
              <a:buBlip>
                <a:blip r:embed="rId3"/>
              </a:buBlip>
              <a:defRPr sz="4000"/>
            </a:lvl2pPr>
            <a:lvl3pPr marL="1638300" indent="-546100" algn="l">
              <a:spcBef>
                <a:spcPts val="5000"/>
              </a:spcBef>
              <a:buSzPct val="35000"/>
              <a:buBlip>
                <a:blip r:embed="rId3"/>
              </a:buBlip>
              <a:defRPr sz="4000"/>
            </a:lvl3pPr>
            <a:lvl4pPr marL="2184400" indent="-546100" algn="l">
              <a:spcBef>
                <a:spcPts val="5000"/>
              </a:spcBef>
              <a:buSzPct val="35000"/>
              <a:buBlip>
                <a:blip r:embed="rId3"/>
              </a:buBlip>
              <a:defRPr sz="4000"/>
            </a:lvl4pPr>
            <a:lvl5pPr marL="2730500" indent="-546100" algn="l">
              <a:spcBef>
                <a:spcPts val="5000"/>
              </a:spcBef>
              <a:buSzPct val="35000"/>
              <a:buBlip>
                <a:blip r:embed="rId3"/>
              </a:buBlip>
              <a:defRPr sz="4000"/>
            </a:lvl5pPr>
          </a:lstStyle>
          <a:p>
            <a:pPr>
              <a:defRPr>
                <a:effectLst/>
              </a:defRPr>
            </a:pPr>
            <a:r>
              <a:t>Body Level One</a:t>
            </a:r>
          </a:p>
          <a:p>
            <a:pPr lvl="1">
              <a:defRPr>
                <a:effectLst/>
              </a:defRPr>
            </a:pPr>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 3 Up">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1" name="Shape 101"/>
          <p:cNvSpPr/>
          <p:nvPr>
            <p:ph type="pic" sz="half" idx="13"/>
          </p:nvPr>
        </p:nvSpPr>
        <p:spPr>
          <a:xfrm>
            <a:off x="1414840" y="762000"/>
            <a:ext cx="5448301" cy="8229600"/>
          </a:xfrm>
          <a:prstGeom prst="rect">
            <a:avLst/>
          </a:prstGeom>
          <a:ln w="9525">
            <a:round/>
          </a:ln>
        </p:spPr>
        <p:txBody>
          <a:bodyPr lIns="91439" tIns="45719" rIns="91439" bIns="45719">
            <a:noAutofit/>
          </a:bodyPr>
          <a:lstStyle/>
          <a:p>
            <a:pPr/>
          </a:p>
        </p:txBody>
      </p:sp>
      <p:sp>
        <p:nvSpPr>
          <p:cNvPr id="102" name="Shape 102"/>
          <p:cNvSpPr/>
          <p:nvPr>
            <p:ph type="pic" sz="quarter" idx="14"/>
          </p:nvPr>
        </p:nvSpPr>
        <p:spPr>
          <a:xfrm>
            <a:off x="7510840" y="762118"/>
            <a:ext cx="4762501" cy="3149601"/>
          </a:xfrm>
          <a:prstGeom prst="rect">
            <a:avLst/>
          </a:prstGeom>
          <a:ln w="9525">
            <a:round/>
          </a:ln>
        </p:spPr>
        <p:txBody>
          <a:bodyPr lIns="91439" tIns="45719" rIns="91439" bIns="45719">
            <a:noAutofit/>
          </a:bodyPr>
          <a:lstStyle/>
          <a:p>
            <a:pPr/>
          </a:p>
        </p:txBody>
      </p:sp>
      <p:sp>
        <p:nvSpPr>
          <p:cNvPr id="103" name="Shape 103"/>
          <p:cNvSpPr/>
          <p:nvPr>
            <p:ph type="pic" sz="quarter" idx="15"/>
          </p:nvPr>
        </p:nvSpPr>
        <p:spPr>
          <a:xfrm>
            <a:off x="7510840" y="4597518"/>
            <a:ext cx="4762501" cy="4394201"/>
          </a:xfrm>
          <a:prstGeom prst="rect">
            <a:avLst/>
          </a:prstGeom>
          <a:ln w="9525">
            <a:round/>
          </a:ln>
        </p:spPr>
        <p:txBody>
          <a:bodyPr lIns="91439" tIns="45719" rIns="91439" bIns="45719">
            <a:noAutofit/>
          </a:bodyPr>
          <a:lstStyle/>
          <a:p>
            <a:pP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1" name="Shape 111"/>
          <p:cNvSpPr/>
          <p:nvPr>
            <p:ph type="body" sz="quarter" idx="13"/>
          </p:nvPr>
        </p:nvSpPr>
        <p:spPr>
          <a:xfrm>
            <a:off x="1625600" y="6362700"/>
            <a:ext cx="10464800" cy="537213"/>
          </a:xfrm>
          <a:prstGeom prst="rect">
            <a:avLst/>
          </a:prstGeom>
        </p:spPr>
        <p:txBody>
          <a:bodyPr>
            <a:spAutoFit/>
          </a:bodyPr>
          <a:lstStyle>
            <a:lvl1pPr defTabSz="584200">
              <a:defRPr sz="2800"/>
            </a:lvl1pPr>
          </a:lstStyle>
          <a:p>
            <a:pPr>
              <a:defRPr>
                <a:effectLst/>
              </a:defRPr>
            </a:pPr>
            <a:r>
              <a:t>–Johnny Appleseed</a:t>
            </a:r>
          </a:p>
        </p:txBody>
      </p:sp>
      <p:sp>
        <p:nvSpPr>
          <p:cNvPr id="112" name="Shape 112"/>
          <p:cNvSpPr/>
          <p:nvPr>
            <p:ph type="body" sz="quarter" idx="14"/>
          </p:nvPr>
        </p:nvSpPr>
        <p:spPr>
          <a:xfrm>
            <a:off x="1625600" y="4254500"/>
            <a:ext cx="10464800" cy="711204"/>
          </a:xfrm>
          <a:prstGeom prst="rect">
            <a:avLst/>
          </a:prstGeom>
        </p:spPr>
        <p:txBody>
          <a:bodyPr anchor="ctr">
            <a:spAutoFit/>
          </a:bodyPr>
          <a:lstStyle>
            <a:lvl1pPr defTabSz="584200">
              <a:spcBef>
                <a:spcPts val="2400"/>
              </a:spcBef>
              <a:defRPr sz="4000"/>
            </a:lvl1pPr>
          </a:lstStyle>
          <a:p>
            <a:pPr>
              <a:defRPr>
                <a:effectLst/>
              </a:defRPr>
            </a:pPr>
            <a:r>
              <a:t>“Type a quote here.”</a:t>
            </a:r>
          </a:p>
        </p:txBody>
      </p:sp>
      <p:sp>
        <p:nvSpPr>
          <p:cNvPr id="113" name="Shape 1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0" name="Shape 120"/>
          <p:cNvSpPr/>
          <p:nvPr>
            <p:ph type="pic" idx="13"/>
          </p:nvPr>
        </p:nvSpPr>
        <p:spPr>
          <a:xfrm>
            <a:off x="0" y="0"/>
            <a:ext cx="13004800" cy="9753600"/>
          </a:xfrm>
          <a:prstGeom prst="rect">
            <a:avLst/>
          </a:prstGeom>
        </p:spPr>
        <p:txBody>
          <a:bodyPr lIns="91439" tIns="45719" rIns="91439" bIns="45719">
            <a:noAutofit/>
          </a:bodyPr>
          <a:lstStyle/>
          <a:p>
            <a:pP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sz="quarter" idx="13"/>
          </p:nvPr>
        </p:nvSpPr>
        <p:spPr>
          <a:xfrm>
            <a:off x="4286250" y="1724010"/>
            <a:ext cx="5422900" cy="4073540"/>
          </a:xfrm>
          <a:prstGeom prst="rect">
            <a:avLst/>
          </a:prstGeom>
          <a:ln w="9525">
            <a:round/>
          </a:ln>
        </p:spPr>
        <p:txBody>
          <a:bodyPr lIns="91439" tIns="45719" rIns="91439" bIns="45719">
            <a:noAutofit/>
          </a:bodyPr>
          <a:lstStyle/>
          <a:p>
            <a:pPr/>
          </a:p>
        </p:txBody>
      </p:sp>
      <p:sp>
        <p:nvSpPr>
          <p:cNvPr id="21" name="Shape 21"/>
          <p:cNvSpPr/>
          <p:nvPr>
            <p:ph type="title"/>
          </p:nvPr>
        </p:nvSpPr>
        <p:spPr>
          <a:xfrm>
            <a:off x="1778000" y="6019800"/>
            <a:ext cx="10464800" cy="2019300"/>
          </a:xfrm>
          <a:prstGeom prst="rect">
            <a:avLst/>
          </a:prstGeom>
        </p:spPr>
        <p:txBody>
          <a:bodyPr anchor="ctr"/>
          <a:lstStyle>
            <a:lvl1pPr>
              <a:tabLst>
                <a:tab pos="1485900" algn="l"/>
              </a:tabLst>
            </a:lvl1pPr>
          </a:lstStyle>
          <a:p>
            <a:pPr/>
            <a:r>
              <a:t>Title Text</a:t>
            </a:r>
          </a:p>
        </p:txBody>
      </p:sp>
      <p:sp>
        <p:nvSpPr>
          <p:cNvPr id="22" name="Shape 22"/>
          <p:cNvSpPr/>
          <p:nvPr>
            <p:ph type="body" sz="quarter" idx="1"/>
          </p:nvPr>
        </p:nvSpPr>
        <p:spPr>
          <a:xfrm>
            <a:off x="1778000" y="7861300"/>
            <a:ext cx="10464800" cy="1473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2222500" y="3581400"/>
            <a:ext cx="9575800" cy="2590800"/>
          </a:xfrm>
          <a:prstGeom prst="rect">
            <a:avLst/>
          </a:prstGeom>
        </p:spPr>
        <p:txBody>
          <a:bodyPr anchor="ctr"/>
          <a:lstStyle>
            <a:lvl1pPr>
              <a:tabLst>
                <a:tab pos="1485900" algn="l"/>
              </a:tabLst>
              <a:defRPr sz="6800"/>
            </a:lvl1p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quarter" idx="13"/>
          </p:nvPr>
        </p:nvSpPr>
        <p:spPr>
          <a:xfrm>
            <a:off x="7658100" y="2184400"/>
            <a:ext cx="4038600" cy="5410200"/>
          </a:xfrm>
          <a:prstGeom prst="rect">
            <a:avLst/>
          </a:prstGeom>
          <a:ln w="9525">
            <a:round/>
          </a:ln>
        </p:spPr>
        <p:txBody>
          <a:bodyPr lIns="91439" tIns="45719" rIns="91439" bIns="45719">
            <a:noAutofit/>
          </a:bodyPr>
          <a:lstStyle/>
          <a:p>
            <a:pPr/>
          </a:p>
        </p:txBody>
      </p:sp>
      <p:sp>
        <p:nvSpPr>
          <p:cNvPr id="39" name="Shape 39"/>
          <p:cNvSpPr/>
          <p:nvPr>
            <p:ph type="title"/>
          </p:nvPr>
        </p:nvSpPr>
        <p:spPr>
          <a:xfrm>
            <a:off x="1104900" y="1993900"/>
            <a:ext cx="6299200" cy="3124200"/>
          </a:xfrm>
          <a:prstGeom prst="rect">
            <a:avLst/>
          </a:prstGeom>
        </p:spPr>
        <p:txBody>
          <a:bodyPr/>
          <a:lstStyle>
            <a:lvl1pPr>
              <a:tabLst>
                <a:tab pos="1485900" algn="l"/>
              </a:tabLst>
              <a:defRPr sz="6800"/>
            </a:lvl1pPr>
          </a:lstStyle>
          <a:p>
            <a:pPr/>
            <a:r>
              <a:t>Title Text</a:t>
            </a:r>
          </a:p>
        </p:txBody>
      </p:sp>
      <p:sp>
        <p:nvSpPr>
          <p:cNvPr id="40" name="Shape 40"/>
          <p:cNvSpPr/>
          <p:nvPr>
            <p:ph type="body" sz="quarter" idx="1"/>
          </p:nvPr>
        </p:nvSpPr>
        <p:spPr>
          <a:xfrm>
            <a:off x="1104900" y="5257800"/>
            <a:ext cx="6299200" cy="2844800"/>
          </a:xfrm>
          <a:prstGeom prst="rect">
            <a:avLst/>
          </a:prstGeom>
        </p:spPr>
        <p:txBody>
          <a:bodyPr/>
          <a:lstStyle>
            <a:lvl1pPr>
              <a:defRPr sz="4000"/>
            </a:lvl1pPr>
            <a:lvl2pPr>
              <a:defRPr sz="4000"/>
            </a:lvl2pPr>
            <a:lvl3pPr>
              <a:defRPr sz="4000"/>
            </a:lvl3pPr>
            <a:lvl4pPr>
              <a:defRPr sz="4000"/>
            </a:lvl4pPr>
            <a:lvl5pPr>
              <a:defRPr sz="40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8" name="Shape 48"/>
          <p:cNvSpPr/>
          <p:nvPr>
            <p:ph type="title"/>
          </p:nvPr>
        </p:nvSpPr>
        <p:spPr>
          <a:xfrm>
            <a:off x="2044700" y="152400"/>
            <a:ext cx="9575800" cy="2590800"/>
          </a:xfrm>
          <a:prstGeom prst="rect">
            <a:avLst/>
          </a:prstGeom>
        </p:spPr>
        <p:txBody>
          <a:bodyPr anchor="ctr"/>
          <a:lstStyle>
            <a:lvl1pPr>
              <a:tabLst>
                <a:tab pos="1485900" algn="l"/>
              </a:tabLst>
              <a:defRPr sz="6800"/>
            </a:lvl1p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Ins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6" name="Shape 56"/>
          <p:cNvSpPr/>
          <p:nvPr>
            <p:ph type="title"/>
          </p:nvPr>
        </p:nvSpPr>
        <p:spPr>
          <a:xfrm>
            <a:off x="2044700" y="3581400"/>
            <a:ext cx="9575800" cy="2590800"/>
          </a:xfrm>
          <a:prstGeom prst="rect">
            <a:avLst/>
          </a:prstGeom>
        </p:spPr>
        <p:txBody>
          <a:bodyPr anchor="ctr"/>
          <a:lstStyle>
            <a:lvl1pPr>
              <a:tabLst>
                <a:tab pos="1485900" algn="l"/>
              </a:tabLst>
              <a:defRPr sz="6800"/>
            </a:lvl1pPr>
          </a:lstStyle>
          <a:p>
            <a:pPr/>
            <a:r>
              <a:t>Title Text</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4" name="Shape 64"/>
          <p:cNvSpPr/>
          <p:nvPr>
            <p:ph type="title"/>
          </p:nvPr>
        </p:nvSpPr>
        <p:spPr>
          <a:xfrm>
            <a:off x="1968500" y="152400"/>
            <a:ext cx="9753600" cy="2590800"/>
          </a:xfrm>
          <a:prstGeom prst="rect">
            <a:avLst/>
          </a:prstGeom>
        </p:spPr>
        <p:txBody>
          <a:bodyPr anchor="ctr"/>
          <a:lstStyle>
            <a:lvl1pPr>
              <a:tabLst>
                <a:tab pos="1485900" algn="l"/>
              </a:tabLst>
              <a:defRPr sz="6800"/>
            </a:lvl1pPr>
          </a:lstStyle>
          <a:p>
            <a:pPr/>
            <a:r>
              <a:t>Title Text</a:t>
            </a:r>
          </a:p>
        </p:txBody>
      </p:sp>
      <p:sp>
        <p:nvSpPr>
          <p:cNvPr id="65" name="Shape 65"/>
          <p:cNvSpPr/>
          <p:nvPr>
            <p:ph type="body" idx="1"/>
          </p:nvPr>
        </p:nvSpPr>
        <p:spPr>
          <a:xfrm>
            <a:off x="1968500" y="2743200"/>
            <a:ext cx="9753600" cy="5842000"/>
          </a:xfrm>
          <a:prstGeom prst="rect">
            <a:avLst/>
          </a:prstGeom>
        </p:spPr>
        <p:txBody>
          <a:bodyPr anchor="ctr"/>
          <a:lstStyle>
            <a:lvl1pPr marL="546100" indent="-546100" algn="l">
              <a:spcBef>
                <a:spcPts val="5000"/>
              </a:spcBef>
              <a:buSzPct val="35000"/>
              <a:buBlip>
                <a:blip r:embed="rId3"/>
              </a:buBlip>
              <a:defRPr sz="4000"/>
            </a:lvl1pPr>
            <a:lvl2pPr marL="1092200" indent="-546100" algn="l">
              <a:spcBef>
                <a:spcPts val="5000"/>
              </a:spcBef>
              <a:buSzPct val="35000"/>
              <a:buBlip>
                <a:blip r:embed="rId3"/>
              </a:buBlip>
              <a:defRPr sz="4000"/>
            </a:lvl2pPr>
            <a:lvl3pPr marL="1638300" indent="-546100" algn="l">
              <a:spcBef>
                <a:spcPts val="5000"/>
              </a:spcBef>
              <a:buSzPct val="35000"/>
              <a:buBlip>
                <a:blip r:embed="rId3"/>
              </a:buBlip>
              <a:defRPr sz="4000"/>
            </a:lvl3pPr>
            <a:lvl4pPr marL="2184400" indent="-546100" algn="l">
              <a:spcBef>
                <a:spcPts val="5000"/>
              </a:spcBef>
              <a:buSzPct val="35000"/>
              <a:buBlip>
                <a:blip r:embed="rId3"/>
              </a:buBlip>
              <a:defRPr sz="4000"/>
            </a:lvl4pPr>
            <a:lvl5pPr marL="2730500" indent="-546100" algn="l">
              <a:spcBef>
                <a:spcPts val="5000"/>
              </a:spcBef>
              <a:buSzPct val="35000"/>
              <a:buBlip>
                <a:blip r:embed="rId3"/>
              </a:buBlip>
              <a:defRPr sz="4000"/>
            </a:lvl5pPr>
          </a:lstStyle>
          <a:p>
            <a:pPr>
              <a:defRPr>
                <a:effectLst/>
              </a:defRPr>
            </a:pPr>
            <a:r>
              <a:t>Body Level One</a:t>
            </a:r>
          </a:p>
          <a:p>
            <a:pPr lvl="1">
              <a:defRPr>
                <a:effectLst/>
              </a:defRPr>
            </a:pPr>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66" name="Shape 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3" name="Shape 73"/>
          <p:cNvSpPr/>
          <p:nvPr>
            <p:ph type="pic" sz="quarter" idx="13"/>
          </p:nvPr>
        </p:nvSpPr>
        <p:spPr>
          <a:xfrm>
            <a:off x="7440167" y="2857500"/>
            <a:ext cx="4015233" cy="5613400"/>
          </a:xfrm>
          <a:prstGeom prst="rect">
            <a:avLst/>
          </a:prstGeom>
          <a:ln w="9525">
            <a:round/>
          </a:ln>
        </p:spPr>
        <p:txBody>
          <a:bodyPr lIns="91439" tIns="45719" rIns="91439" bIns="45719">
            <a:noAutofit/>
          </a:bodyPr>
          <a:lstStyle/>
          <a:p>
            <a:pPr/>
          </a:p>
        </p:txBody>
      </p:sp>
      <p:sp>
        <p:nvSpPr>
          <p:cNvPr id="74" name="Shape 74"/>
          <p:cNvSpPr/>
          <p:nvPr>
            <p:ph type="title"/>
          </p:nvPr>
        </p:nvSpPr>
        <p:spPr>
          <a:xfrm>
            <a:off x="1968500" y="152400"/>
            <a:ext cx="9753600" cy="2590800"/>
          </a:xfrm>
          <a:prstGeom prst="rect">
            <a:avLst/>
          </a:prstGeom>
        </p:spPr>
        <p:txBody>
          <a:bodyPr anchor="ctr"/>
          <a:lstStyle>
            <a:lvl1pPr>
              <a:tabLst>
                <a:tab pos="1485900" algn="l"/>
              </a:tabLst>
              <a:defRPr sz="6800"/>
            </a:lvl1pPr>
          </a:lstStyle>
          <a:p>
            <a:pPr/>
            <a:r>
              <a:t>Title Text</a:t>
            </a:r>
          </a:p>
        </p:txBody>
      </p:sp>
      <p:sp>
        <p:nvSpPr>
          <p:cNvPr id="75" name="Shape 75"/>
          <p:cNvSpPr/>
          <p:nvPr>
            <p:ph type="body" sz="half" idx="1"/>
          </p:nvPr>
        </p:nvSpPr>
        <p:spPr>
          <a:xfrm>
            <a:off x="1968500" y="2743200"/>
            <a:ext cx="4876800" cy="5842000"/>
          </a:xfrm>
          <a:prstGeom prst="rect">
            <a:avLst/>
          </a:prstGeom>
        </p:spPr>
        <p:txBody>
          <a:bodyPr anchor="ctr"/>
          <a:lstStyle>
            <a:lvl1pPr marL="406400" indent="-406400" algn="l">
              <a:spcBef>
                <a:spcPts val="4000"/>
              </a:spcBef>
              <a:buSzPct val="35000"/>
              <a:buBlip>
                <a:blip r:embed="rId3"/>
              </a:buBlip>
              <a:defRPr sz="3000"/>
            </a:lvl1pPr>
            <a:lvl2pPr marL="812800" indent="-406400" algn="l">
              <a:spcBef>
                <a:spcPts val="4000"/>
              </a:spcBef>
              <a:buSzPct val="35000"/>
              <a:buBlip>
                <a:blip r:embed="rId3"/>
              </a:buBlip>
              <a:defRPr sz="3000"/>
            </a:lvl2pPr>
            <a:lvl3pPr marL="1219200" indent="-406400" algn="l">
              <a:spcBef>
                <a:spcPts val="4000"/>
              </a:spcBef>
              <a:buSzPct val="35000"/>
              <a:buBlip>
                <a:blip r:embed="rId3"/>
              </a:buBlip>
              <a:defRPr sz="3000"/>
            </a:lvl3pPr>
            <a:lvl4pPr marL="1625600" indent="-406400" algn="l">
              <a:spcBef>
                <a:spcPts val="4000"/>
              </a:spcBef>
              <a:buSzPct val="35000"/>
              <a:buBlip>
                <a:blip r:embed="rId3"/>
              </a:buBlip>
              <a:defRPr sz="3000"/>
            </a:lvl4pPr>
            <a:lvl5pPr marL="2032000" indent="-406400" algn="l">
              <a:spcBef>
                <a:spcPts val="4000"/>
              </a:spcBef>
              <a:buSzPct val="35000"/>
              <a:buBlip>
                <a:blip r:embed="rId3"/>
              </a:buBlip>
              <a:defRPr sz="3000"/>
            </a:lvl5pPr>
          </a:lstStyle>
          <a:p>
            <a:pPr>
              <a:defRPr>
                <a:effectLst/>
              </a:defRPr>
            </a:pPr>
            <a:r>
              <a:t>Body Level One</a:t>
            </a:r>
          </a:p>
          <a:p>
            <a:pPr lvl="1">
              <a:defRPr>
                <a:effectLst/>
              </a:defRPr>
            </a:pPr>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 Photo Vertic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3" name="Shape 83"/>
          <p:cNvSpPr/>
          <p:nvPr>
            <p:ph type="pic" sz="quarter" idx="13"/>
          </p:nvPr>
        </p:nvSpPr>
        <p:spPr>
          <a:xfrm>
            <a:off x="7850632" y="2194509"/>
            <a:ext cx="3835401" cy="5361991"/>
          </a:xfrm>
          <a:prstGeom prst="rect">
            <a:avLst/>
          </a:prstGeom>
          <a:ln w="9525">
            <a:round/>
          </a:ln>
        </p:spPr>
        <p:txBody>
          <a:bodyPr lIns="91439" tIns="45719" rIns="91439" bIns="45719">
            <a:noAutofit/>
          </a:bodyPr>
          <a:lstStyle/>
          <a:p>
            <a:pPr/>
          </a:p>
        </p:txBody>
      </p:sp>
      <p:sp>
        <p:nvSpPr>
          <p:cNvPr id="84" name="Shape 84"/>
          <p:cNvSpPr/>
          <p:nvPr>
            <p:ph type="title"/>
          </p:nvPr>
        </p:nvSpPr>
        <p:spPr>
          <a:xfrm>
            <a:off x="1104900" y="1993900"/>
            <a:ext cx="6299200" cy="3124200"/>
          </a:xfrm>
          <a:prstGeom prst="rect">
            <a:avLst/>
          </a:prstGeom>
        </p:spPr>
        <p:txBody>
          <a:bodyPr/>
          <a:lstStyle>
            <a:lvl1pPr>
              <a:tabLst>
                <a:tab pos="1485900" algn="l"/>
              </a:tabLst>
              <a:defRPr sz="6800"/>
            </a:lvl1pPr>
          </a:lstStyle>
          <a:p>
            <a:pPr/>
            <a:r>
              <a:t>Title Text</a:t>
            </a:r>
          </a:p>
        </p:txBody>
      </p:sp>
      <p:sp>
        <p:nvSpPr>
          <p:cNvPr id="85" name="Shape 85"/>
          <p:cNvSpPr/>
          <p:nvPr>
            <p:ph type="body" sz="quarter" idx="1"/>
          </p:nvPr>
        </p:nvSpPr>
        <p:spPr>
          <a:xfrm>
            <a:off x="1104900" y="5257800"/>
            <a:ext cx="6299200" cy="2857500"/>
          </a:xfrm>
          <a:prstGeom prst="rect">
            <a:avLst/>
          </a:prstGeom>
        </p:spPr>
        <p:txBody>
          <a:bodyPr/>
          <a:lstStyle>
            <a:lvl1pPr>
              <a:defRPr sz="4000"/>
            </a:lvl1pPr>
            <a:lvl2pPr>
              <a:defRPr sz="4000"/>
            </a:lvl2pPr>
            <a:lvl3pPr>
              <a:defRPr sz="4000"/>
            </a:lvl3pPr>
            <a:lvl4pPr>
              <a:defRPr sz="4000"/>
            </a:lvl4pPr>
            <a:lvl5pPr>
              <a:defRPr sz="4000"/>
            </a:lvl5pPr>
          </a:lstStyle>
          <a:p>
            <a:pPr/>
            <a:r>
              <a:t>Body Level One</a:t>
            </a:r>
          </a:p>
          <a:p>
            <a:pPr lvl="1"/>
            <a:r>
              <a:t>Body Level Two</a:t>
            </a:r>
          </a:p>
          <a:p>
            <a:pPr lvl="2"/>
            <a:r>
              <a:t>Body Level Three</a:t>
            </a:r>
          </a:p>
          <a:p>
            <a:pPr lvl="3"/>
            <a:r>
              <a:t>Body Level Four</a:t>
            </a:r>
          </a:p>
          <a:p>
            <a:pPr lvl="4"/>
            <a:r>
              <a:t>Body Level Five</a:t>
            </a: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1778000" y="1765300"/>
            <a:ext cx="10464800" cy="312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tabLst>
                <a:tab pos="1485900" algn="l"/>
              </a:tabLst>
            </a:lvl1pPr>
          </a:lstStyle>
          <a:p>
            <a:pPr/>
            <a:r>
              <a:t>Title Text</a:t>
            </a:r>
          </a:p>
        </p:txBody>
      </p:sp>
      <p:sp>
        <p:nvSpPr>
          <p:cNvPr id="3" name="Shape 3"/>
          <p:cNvSpPr/>
          <p:nvPr>
            <p:ph type="body" idx="1"/>
          </p:nvPr>
        </p:nvSpPr>
        <p:spPr>
          <a:xfrm>
            <a:off x="1778000" y="5029200"/>
            <a:ext cx="10464800" cy="1549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2153899" y="9169400"/>
            <a:ext cx="453239" cy="462282"/>
          </a:xfrm>
          <a:prstGeom prst="rect">
            <a:avLst/>
          </a:prstGeom>
          <a:ln w="12700">
            <a:miter lim="400000"/>
          </a:ln>
        </p:spPr>
        <p:txBody>
          <a:bodyPr wrap="none" lIns="50800" tIns="50800" rIns="50800" bIns="50800">
            <a:spAutoFit/>
          </a:bodyPr>
          <a:lstStyle>
            <a:lvl1pPr algn="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1pPr>
      <a:lvl2pPr marL="0" marR="0" indent="2286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2pPr>
      <a:lvl3pPr marL="0" marR="0" indent="4572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3pPr>
      <a:lvl4pPr marL="0" marR="0" indent="6858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4pPr>
      <a:lvl5pPr marL="0" marR="0" indent="9144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5pPr>
      <a:lvl6pPr marL="0" marR="0" indent="11430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6pPr>
      <a:lvl7pPr marL="0" marR="0" indent="13716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7pPr>
      <a:lvl8pPr marL="0" marR="0" indent="16002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8pPr>
      <a:lvl9pPr marL="0" marR="0" indent="18288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9pPr>
    </p:titleStyle>
    <p:bodyStyle>
      <a:lvl1pPr marL="0" marR="0" indent="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1pPr>
      <a:lvl2pPr marL="0" marR="0" indent="2286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2pPr>
      <a:lvl3pPr marL="0" marR="0" indent="4572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3pPr>
      <a:lvl4pPr marL="0" marR="0" indent="6858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4pPr>
      <a:lvl5pPr marL="0" marR="0" indent="9144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9pPr>
    </p:bodyStyle>
    <p:otherStyle>
      <a:lvl1pPr marL="0" marR="0" indent="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1pPr>
      <a:lvl2pPr marL="0" marR="0" indent="2286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2pPr>
      <a:lvl3pPr marL="0" marR="0" indent="4572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3pPr>
      <a:lvl4pPr marL="0" marR="0" indent="6858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4pPr>
      <a:lvl5pPr marL="0" marR="0" indent="9144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5pPr>
      <a:lvl6pPr marL="0" marR="0" indent="11430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6pPr>
      <a:lvl7pPr marL="0" marR="0" indent="13716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7pPr>
      <a:lvl8pPr marL="0" marR="0" indent="16002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8pPr>
      <a:lvl9pPr marL="0" marR="0" indent="18288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ctrTitle"/>
          </p:nvPr>
        </p:nvSpPr>
        <p:spPr>
          <a:prstGeom prst="rect">
            <a:avLst/>
          </a:prstGeom>
        </p:spPr>
        <p:txBody>
          <a:bodyPr/>
          <a:lstStyle>
            <a:lvl1pPr>
              <a:tabLst>
                <a:tab pos="1485900" algn="l"/>
              </a:tabLst>
            </a:lvl1pPr>
          </a:lstStyle>
          <a:p>
            <a:pPr/>
            <a:r>
              <a:t>Maze Project</a:t>
            </a:r>
          </a:p>
        </p:txBody>
      </p:sp>
      <p:sp>
        <p:nvSpPr>
          <p:cNvPr id="138" name="Shape 138"/>
          <p:cNvSpPr/>
          <p:nvPr>
            <p:ph type="subTitle" sz="half" idx="1"/>
          </p:nvPr>
        </p:nvSpPr>
        <p:spPr>
          <a:xfrm>
            <a:off x="1778000" y="5029200"/>
            <a:ext cx="10464800" cy="3016151"/>
          </a:xfrm>
          <a:prstGeom prst="rect">
            <a:avLst/>
          </a:prstGeom>
        </p:spPr>
        <p:txBody>
          <a:bodyPr/>
          <a:lstStyle/>
          <a:p>
            <a:pPr/>
            <a:r>
              <a:t>Test Driven Development</a:t>
            </a:r>
          </a:p>
          <a:p>
            <a:pPr/>
            <a:r>
              <a:t>Michael Toth</a:t>
            </a:r>
          </a:p>
          <a:p>
            <a:pPr/>
            <a:r>
              <a:t>Muhlenberg College</a:t>
            </a:r>
          </a:p>
          <a:p>
            <a:pPr/>
            <a:r>
              <a:t>Fall 2016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lvl1pPr>
              <a:tabLst>
                <a:tab pos="1485900" algn="l"/>
              </a:tabLst>
            </a:lvl1pPr>
          </a:lstStyle>
          <a:p>
            <a:pPr/>
            <a:r>
              <a:t>Maze Test</a:t>
            </a:r>
          </a:p>
        </p:txBody>
      </p:sp>
      <p:sp>
        <p:nvSpPr>
          <p:cNvPr id="166" name="Shape 166"/>
          <p:cNvSpPr/>
          <p:nvPr>
            <p:ph type="body" idx="1"/>
          </p:nvPr>
        </p:nvSpPr>
        <p:spPr>
          <a:prstGeom prst="rect">
            <a:avLst/>
          </a:prstGeom>
        </p:spPr>
        <p:txBody>
          <a:bodyPr/>
          <a:lstStyle/>
          <a:p>
            <a:pPr marL="0" indent="0">
              <a:spcBef>
                <a:spcPts val="400"/>
              </a:spcBef>
              <a:buSzTx/>
              <a:buNone/>
              <a:defRPr sz="3000">
                <a:effectLst/>
              </a:defRPr>
            </a:pPr>
            <a:r>
              <a:t>from Maze import *</a:t>
            </a:r>
          </a:p>
          <a:p>
            <a:pPr marL="0" indent="0">
              <a:spcBef>
                <a:spcPts val="400"/>
              </a:spcBef>
              <a:buSzTx/>
              <a:buNone/>
              <a:defRPr sz="3000">
                <a:effectLst/>
              </a:defRPr>
            </a:pPr>
            <a:r>
              <a:t>import turtle</a:t>
            </a:r>
          </a:p>
          <a:p>
            <a:pPr marL="0" indent="0">
              <a:spcBef>
                <a:spcPts val="400"/>
              </a:spcBef>
              <a:buSzTx/>
              <a:buNone/>
              <a:defRPr sz="3000">
                <a:effectLst/>
              </a:defRPr>
            </a:pPr>
            <a:r>
              <a:t>import unittest</a:t>
            </a:r>
          </a:p>
          <a:p>
            <a:pPr marL="0" indent="0">
              <a:spcBef>
                <a:spcPts val="400"/>
              </a:spcBef>
              <a:buSzTx/>
              <a:buNone/>
              <a:defRPr sz="3000">
                <a:effectLst/>
              </a:defRPr>
            </a:pPr>
          </a:p>
          <a:p>
            <a:pPr marL="0" indent="0">
              <a:spcBef>
                <a:spcPts val="400"/>
              </a:spcBef>
              <a:buSzTx/>
              <a:buNone/>
              <a:defRPr sz="3000">
                <a:effectLst/>
              </a:defRPr>
            </a:pPr>
            <a:r>
              <a:t>class testMaze(unittest.TestCase):</a:t>
            </a:r>
          </a:p>
          <a:p>
            <a:pPr marL="0" indent="0">
              <a:spcBef>
                <a:spcPts val="400"/>
              </a:spcBef>
              <a:buSzTx/>
              <a:buNone/>
              <a:defRPr sz="3000">
                <a:effectLst/>
              </a:defRPr>
            </a:pPr>
            <a:r>
              <a:t>    </a:t>
            </a:r>
          </a:p>
          <a:p>
            <a:pPr marL="0" indent="0">
              <a:spcBef>
                <a:spcPts val="400"/>
              </a:spcBef>
              <a:buSzTx/>
              <a:buNone/>
              <a:defRPr sz="3000">
                <a:effectLst/>
              </a:defRPr>
            </a:pPr>
            <a:r>
              <a:t>    def setUp(self):</a:t>
            </a:r>
          </a:p>
          <a:p>
            <a:pPr marL="0" indent="0">
              <a:spcBef>
                <a:spcPts val="400"/>
              </a:spcBef>
              <a:buSzTx/>
              <a:buNone/>
              <a:defRPr sz="3000">
                <a:effectLst/>
              </a:defRPr>
            </a:pPr>
            <a:r>
              <a:t>        # this checks for a Maze class</a:t>
            </a:r>
          </a:p>
          <a:p>
            <a:pPr marL="0" indent="0">
              <a:spcBef>
                <a:spcPts val="400"/>
              </a:spcBef>
              <a:buSzTx/>
              <a:buNone/>
              <a:defRPr sz="3000">
                <a:effectLst/>
              </a:defRPr>
            </a:pPr>
            <a:r>
              <a:t>        self.m=Maze()</a:t>
            </a:r>
          </a:p>
          <a:p>
            <a:pPr marL="0" indent="0">
              <a:spcBef>
                <a:spcPts val="400"/>
              </a:spcBef>
              <a:buSzTx/>
              <a:buNone/>
              <a:defRPr sz="3000">
                <a:effectLst/>
              </a:defRPr>
            </a:pPr>
          </a:p>
        </p:txBody>
      </p:sp>
      <p:sp>
        <p:nvSpPr>
          <p:cNvPr id="167" name="Shape 167"/>
          <p:cNvSpPr/>
          <p:nvPr/>
        </p:nvSpPr>
        <p:spPr>
          <a:xfrm>
            <a:off x="1739899" y="2799159"/>
            <a:ext cx="3683696" cy="1702992"/>
          </a:xfrm>
          <a:prstGeom prst="rect">
            <a:avLst/>
          </a:prstGeom>
          <a:ln w="25400">
            <a:solidFill>
              <a:srgbClr val="B8B8B8"/>
            </a:solidFill>
            <a:miter lim="400000"/>
          </a:ln>
        </p:spPr>
        <p:txBody>
          <a:bodyPr lIns="50800" tIns="50800" rIns="50800" bIns="50800" anchor="ctr"/>
          <a:lstStyle/>
          <a:p>
            <a:pPr>
              <a:defRPr sz="3200">
                <a:effectLst>
                  <a:outerShdw sx="100000" sy="100000" kx="0" ky="0" algn="b" rotWithShape="0" blurRad="25400" dist="25400" dir="2700000">
                    <a:srgbClr val="FFFFFF">
                      <a:alpha val="50000"/>
                    </a:srgbClr>
                  </a:outerShdw>
                </a:effectLst>
              </a:defRPr>
            </a:pPr>
          </a:p>
        </p:txBody>
      </p:sp>
      <p:sp>
        <p:nvSpPr>
          <p:cNvPr id="168" name="Shape 168"/>
          <p:cNvSpPr/>
          <p:nvPr/>
        </p:nvSpPr>
        <p:spPr>
          <a:xfrm>
            <a:off x="5521070" y="2899766"/>
            <a:ext cx="6331459" cy="15017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a:pPr>
            <a:r>
              <a:t>Modules are imported here. </a:t>
            </a:r>
          </a:p>
          <a:p>
            <a:pPr>
              <a:defRPr i="1"/>
            </a:pPr>
            <a:r>
              <a:t>Read about modules and specifically </a:t>
            </a:r>
          </a:p>
          <a:p>
            <a:pPr>
              <a:defRPr i="1"/>
            </a:pPr>
            <a:r>
              <a:t>the turtle and unites modules</a:t>
            </a:r>
          </a:p>
        </p:txBody>
      </p:sp>
      <p:sp>
        <p:nvSpPr>
          <p:cNvPr id="169" name="Shape 169"/>
          <p:cNvSpPr/>
          <p:nvPr/>
        </p:nvSpPr>
        <p:spPr>
          <a:xfrm>
            <a:off x="4711699" y="5383211"/>
            <a:ext cx="6667501" cy="561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vl1pPr>
          </a:lstStyle>
          <a:p>
            <a:pPr/>
            <a:r>
              <a:t>We inherit the methods of TestCase here</a:t>
            </a:r>
          </a:p>
        </p:txBody>
      </p:sp>
      <p:sp>
        <p:nvSpPr>
          <p:cNvPr id="170" name="Shape 170"/>
          <p:cNvSpPr/>
          <p:nvPr/>
        </p:nvSpPr>
        <p:spPr>
          <a:xfrm>
            <a:off x="6377177" y="5922961"/>
            <a:ext cx="4962145" cy="561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vl1pPr>
          </a:lstStyle>
          <a:p>
            <a:pPr/>
            <a:r>
              <a:t>This is done before every test </a:t>
            </a:r>
          </a:p>
        </p:txBody>
      </p:sp>
      <p:sp>
        <p:nvSpPr>
          <p:cNvPr id="171" name="Shape 171"/>
          <p:cNvSpPr/>
          <p:nvPr/>
        </p:nvSpPr>
        <p:spPr>
          <a:xfrm>
            <a:off x="5117355" y="6048474"/>
            <a:ext cx="1348136" cy="31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23" y="14256"/>
                </a:moveTo>
                <a:lnTo>
                  <a:pt x="13023" y="21600"/>
                </a:lnTo>
                <a:lnTo>
                  <a:pt x="0" y="10800"/>
                </a:lnTo>
                <a:lnTo>
                  <a:pt x="13023" y="0"/>
                </a:lnTo>
                <a:lnTo>
                  <a:pt x="13023" y="7344"/>
                </a:lnTo>
                <a:lnTo>
                  <a:pt x="21600" y="7344"/>
                </a:lnTo>
                <a:lnTo>
                  <a:pt x="21600" y="14256"/>
                </a:lnTo>
                <a:close/>
              </a:path>
            </a:pathLst>
          </a:custGeom>
          <a:blipFill>
            <a:blip r:embed="rId2"/>
          </a:blipFill>
          <a:ln w="12700">
            <a:miter lim="400000"/>
          </a:ln>
        </p:spPr>
        <p:txBody>
          <a:bodyPr lIns="50800" tIns="50800" rIns="50800" bIns="50800" anchor="ctr"/>
          <a:lstStyle/>
          <a:p>
            <a:pPr>
              <a:defRPr sz="3200">
                <a:solidFill>
                  <a:srgbClr val="FFFFFF"/>
                </a:solidFill>
                <a:effectLst>
                  <a:outerShdw sx="100000" sy="100000" kx="0" ky="0" algn="b" rotWithShape="0" blurRad="25400" dist="12700" dir="5400000">
                    <a:srgbClr val="000000">
                      <a:alpha val="50000"/>
                    </a:srgbClr>
                  </a:outerShdw>
                </a:effectLst>
              </a:defRPr>
            </a:pPr>
          </a:p>
        </p:txBody>
      </p:sp>
      <p:sp>
        <p:nvSpPr>
          <p:cNvPr id="172" name="Shape 172"/>
          <p:cNvSpPr/>
          <p:nvPr/>
        </p:nvSpPr>
        <p:spPr>
          <a:xfrm>
            <a:off x="7371382" y="4970710"/>
            <a:ext cx="1348136" cy="310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23" y="14256"/>
                </a:moveTo>
                <a:lnTo>
                  <a:pt x="13023" y="21600"/>
                </a:lnTo>
                <a:lnTo>
                  <a:pt x="0" y="10800"/>
                </a:lnTo>
                <a:lnTo>
                  <a:pt x="13023" y="0"/>
                </a:lnTo>
                <a:lnTo>
                  <a:pt x="13023" y="7344"/>
                </a:lnTo>
                <a:lnTo>
                  <a:pt x="21600" y="7344"/>
                </a:lnTo>
                <a:lnTo>
                  <a:pt x="21600" y="14256"/>
                </a:lnTo>
                <a:close/>
              </a:path>
            </a:pathLst>
          </a:custGeom>
          <a:blipFill>
            <a:blip r:embed="rId2"/>
          </a:blipFill>
          <a:ln w="12700">
            <a:miter lim="400000"/>
          </a:ln>
        </p:spPr>
        <p:txBody>
          <a:bodyPr lIns="50800" tIns="50800" rIns="50800" bIns="50800" anchor="ctr"/>
          <a:lstStyle/>
          <a:p>
            <a:pPr>
              <a:defRPr sz="3200">
                <a:solidFill>
                  <a:srgbClr val="FFFFFF"/>
                </a:solidFill>
                <a:effectLst>
                  <a:outerShdw sx="100000" sy="100000" kx="0" ky="0" algn="b" rotWithShape="0" blurRad="25400" dist="12700" dir="5400000">
                    <a:srgbClr val="000000">
                      <a:alpha val="50000"/>
                    </a:srgbClr>
                  </a:outerShdw>
                </a:effectLst>
              </a:defRPr>
            </a:pPr>
          </a:p>
        </p:txBody>
      </p:sp>
      <p:sp>
        <p:nvSpPr>
          <p:cNvPr id="173" name="Shape 173"/>
          <p:cNvSpPr/>
          <p:nvPr/>
        </p:nvSpPr>
        <p:spPr>
          <a:xfrm>
            <a:off x="5307855" y="7126237"/>
            <a:ext cx="1348136" cy="310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23" y="14256"/>
                </a:moveTo>
                <a:lnTo>
                  <a:pt x="13023" y="21600"/>
                </a:lnTo>
                <a:lnTo>
                  <a:pt x="0" y="10800"/>
                </a:lnTo>
                <a:lnTo>
                  <a:pt x="13023" y="0"/>
                </a:lnTo>
                <a:lnTo>
                  <a:pt x="13023" y="7344"/>
                </a:lnTo>
                <a:lnTo>
                  <a:pt x="21600" y="7344"/>
                </a:lnTo>
                <a:lnTo>
                  <a:pt x="21600" y="14256"/>
                </a:lnTo>
                <a:close/>
              </a:path>
            </a:pathLst>
          </a:custGeom>
          <a:blipFill>
            <a:blip r:embed="rId2"/>
          </a:blipFill>
          <a:ln w="12700">
            <a:miter lim="400000"/>
          </a:ln>
        </p:spPr>
        <p:txBody>
          <a:bodyPr lIns="50800" tIns="50800" rIns="50800" bIns="50800" anchor="ctr"/>
          <a:lstStyle/>
          <a:p>
            <a:pPr>
              <a:defRPr sz="3200">
                <a:solidFill>
                  <a:srgbClr val="FFFFFF"/>
                </a:solidFill>
                <a:effectLst>
                  <a:outerShdw sx="100000" sy="100000" kx="0" ky="0" algn="b" rotWithShape="0" blurRad="25400" dist="12700" dir="5400000">
                    <a:srgbClr val="000000">
                      <a:alpha val="50000"/>
                    </a:srgbClr>
                  </a:outerShdw>
                </a:effectLst>
              </a:defRPr>
            </a:pPr>
          </a:p>
        </p:txBody>
      </p:sp>
      <p:sp>
        <p:nvSpPr>
          <p:cNvPr id="174" name="Shape 174"/>
          <p:cNvSpPr/>
          <p:nvPr/>
        </p:nvSpPr>
        <p:spPr>
          <a:xfrm>
            <a:off x="2748597" y="7509172"/>
            <a:ext cx="7507606" cy="561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vl1pPr>
          </a:lstStyle>
          <a:p>
            <a:pPr/>
            <a:r>
              <a:t>The error occurs when we try to use the class</a:t>
            </a:r>
          </a:p>
        </p:txBody>
      </p:sp>
    </p:spTree>
  </p:cSld>
  <p:clrMapOvr>
    <a:masterClrMapping/>
  </p:clrMapOvr>
  <p:transition xmlns:p14="http://schemas.microsoft.com/office/powerpoint/2010/main" spd="med" advClick="1" p14:dur="1000"/>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lvl1pPr>
              <a:tabLst>
                <a:tab pos="1485900" algn="l"/>
              </a:tabLst>
            </a:lvl1pPr>
          </a:lstStyle>
          <a:p>
            <a:pPr/>
            <a:r>
              <a:t>Green 20</a:t>
            </a:r>
          </a:p>
        </p:txBody>
      </p:sp>
      <p:sp>
        <p:nvSpPr>
          <p:cNvPr id="444" name="Shape 444"/>
          <p:cNvSpPr/>
          <p:nvPr>
            <p:ph type="body" idx="1"/>
          </p:nvPr>
        </p:nvSpPr>
        <p:spPr>
          <a:prstGeom prst="rect">
            <a:avLst/>
          </a:prstGeom>
        </p:spPr>
        <p:txBody>
          <a:bodyPr/>
          <a:lstStyle/>
          <a:p>
            <a:pPr marL="0" indent="0">
              <a:spcBef>
                <a:spcPts val="0"/>
              </a:spcBef>
              <a:buSzTx/>
              <a:buNone/>
              <a:defRPr sz="2300">
                <a:effectLst/>
                <a:latin typeface="Courier"/>
                <a:ea typeface="Courier"/>
                <a:cs typeface="Courier"/>
                <a:sym typeface="Courier"/>
              </a:defRPr>
            </a:pPr>
            <a:r>
              <a:t>    def testTravel2BranchOrWallWithTurn(self):</a:t>
            </a:r>
          </a:p>
          <a:p>
            <a:pPr marL="0" indent="0">
              <a:spcBef>
                <a:spcPts val="0"/>
              </a:spcBef>
              <a:buSzTx/>
              <a:buNone/>
              <a:defRPr sz="2300">
                <a:effectLst/>
                <a:latin typeface="Courier"/>
                <a:ea typeface="Courier"/>
                <a:cs typeface="Courier"/>
                <a:sym typeface="Courier"/>
              </a:defRPr>
            </a:pPr>
            <a:r>
              <a:t>        self.m.reset()</a:t>
            </a:r>
          </a:p>
          <a:p>
            <a:pPr marL="0" indent="0">
              <a:spcBef>
                <a:spcPts val="0"/>
              </a:spcBef>
              <a:buSzTx/>
              <a:buNone/>
              <a:defRPr sz="2300">
                <a:effectLst/>
                <a:latin typeface="Courier"/>
                <a:ea typeface="Courier"/>
                <a:cs typeface="Courier"/>
                <a:sym typeface="Courier"/>
              </a:defRPr>
            </a:pPr>
            <a:r>
              <a:t>        [self.m.dig(EAST) for i in range(10)]</a:t>
            </a:r>
          </a:p>
          <a:p>
            <a:pPr marL="0" indent="0">
              <a:spcBef>
                <a:spcPts val="0"/>
              </a:spcBef>
              <a:buSzTx/>
              <a:buNone/>
              <a:defRPr sz="2300">
                <a:effectLst/>
                <a:latin typeface="Courier"/>
                <a:ea typeface="Courier"/>
                <a:cs typeface="Courier"/>
                <a:sym typeface="Courier"/>
              </a:defRPr>
            </a:pPr>
            <a:r>
              <a:t>        spos=self.m.t.pos()</a:t>
            </a:r>
          </a:p>
          <a:p>
            <a:pPr marL="0" indent="0">
              <a:spcBef>
                <a:spcPts val="0"/>
              </a:spcBef>
              <a:buSzTx/>
              <a:buNone/>
              <a:defRPr sz="2300">
                <a:effectLst/>
                <a:latin typeface="Courier"/>
                <a:ea typeface="Courier"/>
                <a:cs typeface="Courier"/>
                <a:sym typeface="Courier"/>
              </a:defRPr>
            </a:pPr>
            <a:r>
              <a:t>        [self.m.dig(SOUTH) for i in range(10)]</a:t>
            </a:r>
          </a:p>
          <a:p>
            <a:pPr marL="0" indent="0">
              <a:spcBef>
                <a:spcPts val="0"/>
              </a:spcBef>
              <a:buSzTx/>
              <a:buNone/>
              <a:defRPr sz="2300">
                <a:effectLst/>
                <a:latin typeface="Courier"/>
                <a:ea typeface="Courier"/>
                <a:cs typeface="Courier"/>
                <a:sym typeface="Courier"/>
              </a:defRPr>
            </a:pPr>
            <a:r>
              <a:t>        self.m.t.goto(-self.m.size/2+self.m.pathWidth/2,self.m.size/2-self.m.pathWidth/2)</a:t>
            </a:r>
          </a:p>
          <a:p>
            <a:pPr marL="0" indent="0">
              <a:spcBef>
                <a:spcPts val="0"/>
              </a:spcBef>
              <a:buSzTx/>
              <a:buNone/>
              <a:defRPr sz="2300">
                <a:effectLst/>
                <a:latin typeface="Courier"/>
                <a:ea typeface="Courier"/>
                <a:cs typeface="Courier"/>
                <a:sym typeface="Courier"/>
              </a:defRPr>
            </a:pPr>
            <a:r>
              <a:t>        self.m.travel2BranchOrWall(EAST)</a:t>
            </a:r>
          </a:p>
          <a:p>
            <a:pPr marL="0" indent="0">
              <a:spcBef>
                <a:spcPts val="0"/>
              </a:spcBef>
              <a:buSzTx/>
              <a:buNone/>
              <a:defRPr sz="2300">
                <a:effectLst/>
                <a:latin typeface="Courier"/>
                <a:ea typeface="Courier"/>
                <a:cs typeface="Courier"/>
                <a:sym typeface="Courier"/>
              </a:defRPr>
            </a:pPr>
            <a:r>
              <a:t>        assert self.m.t.pos()==spos,"got "+str(self.m.t.pos())</a:t>
            </a:r>
          </a:p>
        </p:txBody>
      </p:sp>
    </p:spTree>
  </p:cSld>
  <p:clrMapOvr>
    <a:masterClrMapping/>
  </p:clrMapOvr>
  <p:transition xmlns:p14="http://schemas.microsoft.com/office/powerpoint/2010/main" spd="med" advClick="1" p14:dur="1000"/>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p:nvPr>
        </p:nvSpPr>
        <p:spPr>
          <a:prstGeom prst="rect">
            <a:avLst/>
          </a:prstGeom>
        </p:spPr>
        <p:txBody>
          <a:bodyPr/>
          <a:lstStyle>
            <a:lvl1pPr>
              <a:tabLst>
                <a:tab pos="1485900" algn="l"/>
              </a:tabLst>
            </a:lvl1pPr>
          </a:lstStyle>
          <a:p>
            <a:pPr/>
            <a:r>
              <a:t>Solve</a:t>
            </a:r>
          </a:p>
        </p:txBody>
      </p:sp>
      <p:sp>
        <p:nvSpPr>
          <p:cNvPr id="447" name="Shape 447"/>
          <p:cNvSpPr/>
          <p:nvPr>
            <p:ph type="body" idx="1"/>
          </p:nvPr>
        </p:nvSpPr>
        <p:spPr>
          <a:prstGeom prst="rect">
            <a:avLst/>
          </a:prstGeom>
        </p:spPr>
        <p:txBody>
          <a:bodyPr/>
          <a:lstStyle/>
          <a:p>
            <a:pPr>
              <a:buBlip>
                <a:blip r:embed="rId2"/>
              </a:buBlip>
              <a:defRPr>
                <a:effectLst/>
              </a:defRPr>
            </a:pPr>
            <a:r>
              <a:t>The solve algorithm can now be implemented. </a:t>
            </a:r>
          </a:p>
          <a:p>
            <a:pPr>
              <a:buBlip>
                <a:blip r:embed="rId2"/>
              </a:buBlip>
              <a:defRPr>
                <a:effectLst/>
              </a:defRPr>
            </a:pPr>
            <a:r>
              <a:t>We include a method called backtrack for cases where all directions fail from a given position. </a:t>
            </a:r>
          </a:p>
        </p:txBody>
      </p:sp>
    </p:spTree>
  </p:cSld>
  <p:clrMapOvr>
    <a:masterClrMapping/>
  </p:clrMapOvr>
  <p:transition xmlns:p14="http://schemas.microsoft.com/office/powerpoint/2010/main" spd="med" advClick="1" p14:dur="1000"/>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Shape 449"/>
          <p:cNvSpPr/>
          <p:nvPr>
            <p:ph type="title"/>
          </p:nvPr>
        </p:nvSpPr>
        <p:spPr>
          <a:prstGeom prst="rect">
            <a:avLst/>
          </a:prstGeom>
        </p:spPr>
        <p:txBody>
          <a:bodyPr/>
          <a:lstStyle>
            <a:lvl1pPr>
              <a:tabLst>
                <a:tab pos="1485900" algn="l"/>
              </a:tabLst>
            </a:lvl1pPr>
          </a:lstStyle>
          <a:p>
            <a:pPr/>
            <a:r>
              <a:t>Backtrack</a:t>
            </a:r>
          </a:p>
        </p:txBody>
      </p:sp>
      <p:sp>
        <p:nvSpPr>
          <p:cNvPr id="450" name="Shape 450"/>
          <p:cNvSpPr/>
          <p:nvPr>
            <p:ph type="body" idx="1"/>
          </p:nvPr>
        </p:nvSpPr>
        <p:spPr>
          <a:prstGeom prst="rect">
            <a:avLst/>
          </a:prstGeom>
        </p:spPr>
        <p:txBody>
          <a:bodyPr/>
          <a:lstStyle/>
          <a:p>
            <a:pPr marL="0" indent="0">
              <a:spcBef>
                <a:spcPts val="0"/>
              </a:spcBef>
              <a:buSzTx/>
              <a:buNone/>
              <a:defRPr sz="2300">
                <a:effectLst/>
                <a:latin typeface="Courier"/>
                <a:ea typeface="Courier"/>
                <a:cs typeface="Courier"/>
                <a:sym typeface="Courier"/>
              </a:defRPr>
            </a:pPr>
            <a:r>
              <a:t>    def backtrack(self,pos):</a:t>
            </a:r>
          </a:p>
          <a:p>
            <a:pPr marL="0" indent="0">
              <a:spcBef>
                <a:spcPts val="0"/>
              </a:spcBef>
              <a:buSzTx/>
              <a:buNone/>
              <a:defRPr sz="2300">
                <a:effectLst/>
                <a:latin typeface="Courier"/>
                <a:ea typeface="Courier"/>
                <a:cs typeface="Courier"/>
                <a:sym typeface="Courier"/>
              </a:defRPr>
            </a:pPr>
            <a:r>
              <a:t>        self.setMatrixValueAt(self.t.pos(),FAILED)</a:t>
            </a:r>
          </a:p>
          <a:p>
            <a:pPr marL="0" indent="0">
              <a:spcBef>
                <a:spcPts val="0"/>
              </a:spcBef>
              <a:buSzTx/>
              <a:buNone/>
              <a:defRPr sz="2300">
                <a:effectLst/>
                <a:latin typeface="Courier"/>
                <a:ea typeface="Courier"/>
                <a:cs typeface="Courier"/>
                <a:sym typeface="Courier"/>
              </a:defRPr>
            </a:pPr>
            <a:r>
              <a:t>        if self.t.pos()[0]&gt;pos[0]:</a:t>
            </a:r>
          </a:p>
          <a:p>
            <a:pPr marL="0" indent="0">
              <a:spcBef>
                <a:spcPts val="0"/>
              </a:spcBef>
              <a:buSzTx/>
              <a:buNone/>
              <a:defRPr sz="2300">
                <a:effectLst/>
                <a:latin typeface="Courier"/>
                <a:ea typeface="Courier"/>
                <a:cs typeface="Courier"/>
                <a:sym typeface="Courier"/>
              </a:defRPr>
            </a:pPr>
            <a:r>
              <a:t>            while self.t.pos()[0]&gt;pos[0]:</a:t>
            </a:r>
          </a:p>
          <a:p>
            <a:pPr marL="0" indent="0">
              <a:spcBef>
                <a:spcPts val="0"/>
              </a:spcBef>
              <a:buSzTx/>
              <a:buNone/>
              <a:defRPr sz="2300">
                <a:effectLst/>
                <a:latin typeface="Courier"/>
                <a:ea typeface="Courier"/>
                <a:cs typeface="Courier"/>
                <a:sym typeface="Courier"/>
              </a:defRPr>
            </a:pPr>
            <a:r>
              <a:t>                self.travel(WEST)</a:t>
            </a:r>
          </a:p>
          <a:p>
            <a:pPr marL="0" indent="0">
              <a:spcBef>
                <a:spcPts val="0"/>
              </a:spcBef>
              <a:buSzTx/>
              <a:buNone/>
              <a:defRPr sz="2300">
                <a:effectLst/>
                <a:latin typeface="Courier"/>
                <a:ea typeface="Courier"/>
                <a:cs typeface="Courier"/>
                <a:sym typeface="Courier"/>
              </a:defRPr>
            </a:pPr>
            <a:r>
              <a:t>        elif self.t.pos()[0]&lt;pos[0]:</a:t>
            </a:r>
          </a:p>
          <a:p>
            <a:pPr marL="0" indent="0">
              <a:spcBef>
                <a:spcPts val="0"/>
              </a:spcBef>
              <a:buSzTx/>
              <a:buNone/>
              <a:defRPr sz="2300">
                <a:effectLst/>
                <a:latin typeface="Courier"/>
                <a:ea typeface="Courier"/>
                <a:cs typeface="Courier"/>
                <a:sym typeface="Courier"/>
              </a:defRPr>
            </a:pPr>
            <a:r>
              <a:t>            while self.t.pos()[0]&lt;pos[0]:</a:t>
            </a:r>
          </a:p>
          <a:p>
            <a:pPr marL="0" indent="0">
              <a:spcBef>
                <a:spcPts val="0"/>
              </a:spcBef>
              <a:buSzTx/>
              <a:buNone/>
              <a:defRPr sz="2300">
                <a:effectLst/>
                <a:latin typeface="Courier"/>
                <a:ea typeface="Courier"/>
                <a:cs typeface="Courier"/>
                <a:sym typeface="Courier"/>
              </a:defRPr>
            </a:pPr>
            <a:r>
              <a:t>                self.travel(EAST)</a:t>
            </a:r>
          </a:p>
          <a:p>
            <a:pPr marL="0" indent="0">
              <a:spcBef>
                <a:spcPts val="0"/>
              </a:spcBef>
              <a:buSzTx/>
              <a:buNone/>
              <a:defRPr sz="2300">
                <a:effectLst/>
                <a:latin typeface="Courier"/>
                <a:ea typeface="Courier"/>
                <a:cs typeface="Courier"/>
                <a:sym typeface="Courier"/>
              </a:defRPr>
            </a:pPr>
            <a:r>
              <a:t>        elif self.t.pos()[1]&gt;pos[1]:</a:t>
            </a:r>
          </a:p>
          <a:p>
            <a:pPr marL="0" indent="0">
              <a:spcBef>
                <a:spcPts val="0"/>
              </a:spcBef>
              <a:buSzTx/>
              <a:buNone/>
              <a:defRPr sz="2300">
                <a:effectLst/>
                <a:latin typeface="Courier"/>
                <a:ea typeface="Courier"/>
                <a:cs typeface="Courier"/>
                <a:sym typeface="Courier"/>
              </a:defRPr>
            </a:pPr>
            <a:r>
              <a:t>            while self.t.pos()[1]&gt;pos[1]:</a:t>
            </a:r>
          </a:p>
          <a:p>
            <a:pPr marL="0" indent="0">
              <a:spcBef>
                <a:spcPts val="0"/>
              </a:spcBef>
              <a:buSzTx/>
              <a:buNone/>
              <a:defRPr sz="2300">
                <a:effectLst/>
                <a:latin typeface="Courier"/>
                <a:ea typeface="Courier"/>
                <a:cs typeface="Courier"/>
                <a:sym typeface="Courier"/>
              </a:defRPr>
            </a:pPr>
            <a:r>
              <a:t>                self.travel(SOUTH)</a:t>
            </a:r>
          </a:p>
          <a:p>
            <a:pPr marL="0" indent="0">
              <a:spcBef>
                <a:spcPts val="0"/>
              </a:spcBef>
              <a:buSzTx/>
              <a:buNone/>
              <a:defRPr sz="2300">
                <a:effectLst/>
                <a:latin typeface="Courier"/>
                <a:ea typeface="Courier"/>
                <a:cs typeface="Courier"/>
                <a:sym typeface="Courier"/>
              </a:defRPr>
            </a:pPr>
            <a:r>
              <a:t>        elif self.t.pos()[1]&lt;pos[1]:</a:t>
            </a:r>
          </a:p>
          <a:p>
            <a:pPr marL="0" indent="0">
              <a:spcBef>
                <a:spcPts val="0"/>
              </a:spcBef>
              <a:buSzTx/>
              <a:buNone/>
              <a:defRPr sz="2300">
                <a:effectLst/>
                <a:latin typeface="Courier"/>
                <a:ea typeface="Courier"/>
                <a:cs typeface="Courier"/>
                <a:sym typeface="Courier"/>
              </a:defRPr>
            </a:pPr>
            <a:r>
              <a:t>            while self.t.pos()[1]&lt;pos[1]:</a:t>
            </a:r>
          </a:p>
          <a:p>
            <a:pPr marL="0" indent="0">
              <a:spcBef>
                <a:spcPts val="0"/>
              </a:spcBef>
              <a:buSzTx/>
              <a:buNone/>
              <a:defRPr sz="2300">
                <a:effectLst/>
                <a:latin typeface="Courier"/>
                <a:ea typeface="Courier"/>
                <a:cs typeface="Courier"/>
                <a:sym typeface="Courier"/>
              </a:defRPr>
            </a:pPr>
            <a:r>
              <a:t>                self.travel(NORTH)</a:t>
            </a:r>
          </a:p>
          <a:p>
            <a:pPr marL="0" indent="0">
              <a:spcBef>
                <a:spcPts val="0"/>
              </a:spcBef>
              <a:buSzTx/>
              <a:buNone/>
              <a:defRPr sz="2300">
                <a:effectLst/>
                <a:latin typeface="Courier"/>
                <a:ea typeface="Courier"/>
                <a:cs typeface="Courier"/>
                <a:sym typeface="Courier"/>
              </a:defRPr>
            </a:pPr>
            <a:r>
              <a:t>        self.setMatrixValueAt(self.t.pos(),VISITED)</a:t>
            </a:r>
          </a:p>
        </p:txBody>
      </p:sp>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title"/>
          </p:nvPr>
        </p:nvSpPr>
        <p:spPr>
          <a:prstGeom prst="rect">
            <a:avLst/>
          </a:prstGeom>
        </p:spPr>
        <p:txBody>
          <a:bodyPr/>
          <a:lstStyle>
            <a:lvl1pPr>
              <a:tabLst>
                <a:tab pos="1485900" algn="l"/>
              </a:tabLst>
            </a:lvl1pPr>
          </a:lstStyle>
          <a:p>
            <a:pPr/>
            <a:r>
              <a:t>Solve</a:t>
            </a:r>
          </a:p>
        </p:txBody>
      </p:sp>
      <p:sp>
        <p:nvSpPr>
          <p:cNvPr id="453" name="Shape 453"/>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r>
              <a:t>    def solve(self):</a:t>
            </a:r>
          </a:p>
          <a:p>
            <a:pPr marL="0" indent="0">
              <a:spcBef>
                <a:spcPts val="0"/>
              </a:spcBef>
              <a:buSzTx/>
              <a:buNone/>
              <a:defRPr sz="2100">
                <a:effectLst/>
                <a:latin typeface="Courier"/>
                <a:ea typeface="Courier"/>
                <a:cs typeface="Courier"/>
                <a:sym typeface="Courier"/>
              </a:defRPr>
            </a:pPr>
            <a:r>
              <a:t>        if self.getMatrixValueAt(self.t.pos())==GOAL:</a:t>
            </a:r>
          </a:p>
          <a:p>
            <a:pPr marL="0" indent="0">
              <a:spcBef>
                <a:spcPts val="0"/>
              </a:spcBef>
              <a:buSzTx/>
              <a:buNone/>
              <a:defRPr sz="2100">
                <a:effectLst/>
                <a:latin typeface="Courier"/>
                <a:ea typeface="Courier"/>
                <a:cs typeface="Courier"/>
                <a:sym typeface="Courier"/>
              </a:defRPr>
            </a:pPr>
            <a:r>
              <a:t>            return True</a:t>
            </a:r>
          </a:p>
          <a:p>
            <a:pPr marL="0" indent="0">
              <a:spcBef>
                <a:spcPts val="0"/>
              </a:spcBef>
              <a:buSzTx/>
              <a:buNone/>
              <a:defRPr sz="2100">
                <a:effectLst/>
                <a:latin typeface="Courier"/>
                <a:ea typeface="Courier"/>
                <a:cs typeface="Courier"/>
                <a:sym typeface="Courier"/>
              </a:defRPr>
            </a:pPr>
            <a:r>
              <a:t>        else:</a:t>
            </a:r>
          </a:p>
          <a:p>
            <a:pPr marL="0" indent="0">
              <a:spcBef>
                <a:spcPts val="0"/>
              </a:spcBef>
              <a:buSzTx/>
              <a:buNone/>
              <a:defRPr sz="2100">
                <a:effectLst/>
                <a:latin typeface="Courier"/>
                <a:ea typeface="Courier"/>
                <a:cs typeface="Courier"/>
                <a:sym typeface="Courier"/>
              </a:defRPr>
            </a:pPr>
            <a:r>
              <a:t>            savedpos=self.t.pos()</a:t>
            </a:r>
          </a:p>
          <a:p>
            <a:pPr marL="0" indent="0">
              <a:spcBef>
                <a:spcPts val="0"/>
              </a:spcBef>
              <a:buSzTx/>
              <a:buNone/>
              <a:defRPr sz="2100">
                <a:effectLst/>
                <a:latin typeface="Courier"/>
                <a:ea typeface="Courier"/>
                <a:cs typeface="Courier"/>
                <a:sym typeface="Courier"/>
              </a:defRPr>
            </a:pPr>
            <a:r>
              <a:t>            for d in [EAST,NORTH,WEST,SOUTH]:</a:t>
            </a:r>
          </a:p>
          <a:p>
            <a:pPr marL="0" indent="0">
              <a:spcBef>
                <a:spcPts val="0"/>
              </a:spcBef>
              <a:buSzTx/>
              <a:buNone/>
              <a:defRPr sz="2100">
                <a:effectLst/>
                <a:latin typeface="Courier"/>
                <a:ea typeface="Courier"/>
                <a:cs typeface="Courier"/>
                <a:sym typeface="Courier"/>
              </a:defRPr>
            </a:pPr>
            <a:r>
              <a:t>                if self.travel2BranchOrWall(d) != savedpos:</a:t>
            </a:r>
          </a:p>
          <a:p>
            <a:pPr marL="0" indent="0">
              <a:spcBef>
                <a:spcPts val="0"/>
              </a:spcBef>
              <a:buSzTx/>
              <a:buNone/>
              <a:defRPr sz="2100">
                <a:effectLst/>
                <a:latin typeface="Courier"/>
                <a:ea typeface="Courier"/>
                <a:cs typeface="Courier"/>
                <a:sym typeface="Courier"/>
              </a:defRPr>
            </a:pPr>
            <a:r>
              <a:t>                    if self.solve():</a:t>
            </a:r>
          </a:p>
          <a:p>
            <a:pPr marL="0" indent="0">
              <a:spcBef>
                <a:spcPts val="0"/>
              </a:spcBef>
              <a:buSzTx/>
              <a:buNone/>
              <a:defRPr sz="2100">
                <a:effectLst/>
                <a:latin typeface="Courier"/>
                <a:ea typeface="Courier"/>
                <a:cs typeface="Courier"/>
                <a:sym typeface="Courier"/>
              </a:defRPr>
            </a:pPr>
            <a:r>
              <a:t>                        return True</a:t>
            </a:r>
          </a:p>
          <a:p>
            <a:pPr marL="0" indent="0">
              <a:spcBef>
                <a:spcPts val="0"/>
              </a:spcBef>
              <a:buSzTx/>
              <a:buNone/>
              <a:defRPr sz="2100">
                <a:effectLst/>
                <a:latin typeface="Courier"/>
                <a:ea typeface="Courier"/>
                <a:cs typeface="Courier"/>
                <a:sym typeface="Courier"/>
              </a:defRPr>
            </a:pPr>
            <a:r>
              <a:t>                    else:</a:t>
            </a:r>
          </a:p>
          <a:p>
            <a:pPr marL="0" indent="0">
              <a:spcBef>
                <a:spcPts val="0"/>
              </a:spcBef>
              <a:buSzTx/>
              <a:buNone/>
              <a:defRPr sz="2100">
                <a:effectLst/>
                <a:latin typeface="Courier"/>
                <a:ea typeface="Courier"/>
                <a:cs typeface="Courier"/>
                <a:sym typeface="Courier"/>
              </a:defRPr>
            </a:pPr>
            <a:r>
              <a:t>                        self.backtrack(savedpos)</a:t>
            </a:r>
          </a:p>
          <a:p>
            <a:pPr marL="0" indent="0">
              <a:spcBef>
                <a:spcPts val="0"/>
              </a:spcBef>
              <a:buSzTx/>
              <a:buNone/>
              <a:defRPr sz="2100">
                <a:effectLst/>
                <a:latin typeface="Courier"/>
                <a:ea typeface="Courier"/>
                <a:cs typeface="Courier"/>
                <a:sym typeface="Courier"/>
              </a:defRPr>
            </a:pPr>
          </a:p>
          <a:p>
            <a:pPr marL="0" indent="0">
              <a:spcBef>
                <a:spcPts val="0"/>
              </a:spcBef>
              <a:buSzTx/>
              <a:buNone/>
              <a:defRPr sz="21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lvl1pPr>
              <a:tabLst>
                <a:tab pos="1485900" algn="l"/>
              </a:tabLst>
            </a:lvl1pPr>
          </a:lstStyle>
          <a:p>
            <a:pPr/>
            <a:r>
              <a:t>Green 1</a:t>
            </a:r>
          </a:p>
        </p:txBody>
      </p:sp>
      <p:sp>
        <p:nvSpPr>
          <p:cNvPr id="177" name="Shape 177"/>
          <p:cNvSpPr/>
          <p:nvPr>
            <p:ph type="body" idx="1"/>
          </p:nvPr>
        </p:nvSpPr>
        <p:spPr>
          <a:prstGeom prst="rect">
            <a:avLst/>
          </a:prstGeom>
        </p:spPr>
        <p:txBody>
          <a:bodyPr/>
          <a:lstStyle/>
          <a:p>
            <a:pPr marL="327660" indent="-327660" defTabSz="274320">
              <a:spcBef>
                <a:spcPts val="3000"/>
              </a:spcBef>
              <a:buBlip>
                <a:blip r:embed="rId2"/>
              </a:buBlip>
              <a:defRPr sz="2400">
                <a:effectLst/>
              </a:defRPr>
            </a:pPr>
            <a:r>
              <a:t>We create class called Maze with the keyword ‘class’</a:t>
            </a:r>
          </a:p>
          <a:p>
            <a:pPr marL="327660" indent="-327660" defTabSz="274320">
              <a:spcBef>
                <a:spcPts val="3000"/>
              </a:spcBef>
              <a:buBlip>
                <a:blip r:embed="rId2"/>
              </a:buBlip>
              <a:defRPr sz="2400">
                <a:effectLst/>
              </a:defRPr>
            </a:pPr>
            <a:r>
              <a:t>There is a special method called __init__(). This gets called when a class is instantiated.</a:t>
            </a:r>
          </a:p>
          <a:p>
            <a:pPr marL="327660" indent="-327660" defTabSz="274320">
              <a:spcBef>
                <a:spcPts val="3000"/>
              </a:spcBef>
              <a:buBlip>
                <a:blip r:embed="rId2"/>
              </a:buBlip>
              <a:defRPr sz="2400">
                <a:effectLst/>
              </a:defRPr>
            </a:pPr>
            <a:r>
              <a:t>All methods must start at least with 1 argument called ‘self’ </a:t>
            </a:r>
          </a:p>
          <a:p>
            <a:pPr marL="327660" indent="-327660" defTabSz="274320">
              <a:spcBef>
                <a:spcPts val="3000"/>
              </a:spcBef>
              <a:buBlip>
                <a:blip r:embed="rId2"/>
              </a:buBlip>
              <a:defRPr sz="2400">
                <a:effectLst/>
              </a:defRPr>
            </a:pPr>
            <a:r>
              <a:t>pass is a no-operation command in Python</a:t>
            </a:r>
          </a:p>
          <a:p>
            <a:pPr marL="327660" indent="-327660" defTabSz="274320">
              <a:spcBef>
                <a:spcPts val="3000"/>
              </a:spcBef>
              <a:buBlip>
                <a:blip r:embed="rId2"/>
              </a:buBlip>
              <a:defRPr sz="2400">
                <a:effectLst/>
              </a:defRPr>
            </a:pPr>
            <a:r>
              <a:t>This code makes our test pass with the minimal amount of coding. </a:t>
            </a:r>
          </a:p>
          <a:p>
            <a:pPr marL="327660" indent="-327660" defTabSz="274320">
              <a:spcBef>
                <a:spcPts val="3000"/>
              </a:spcBef>
              <a:buBlip>
                <a:blip r:embed="rId2"/>
              </a:buBlip>
              <a:defRPr sz="2400">
                <a:effectLst/>
              </a:defRPr>
            </a:pPr>
            <a:r>
              <a:t>The check for __name__ is missing. </a:t>
            </a:r>
          </a:p>
          <a:p>
            <a:pPr marL="327660" indent="-327660" defTabSz="274320">
              <a:spcBef>
                <a:spcPts val="3000"/>
              </a:spcBef>
              <a:buBlip>
                <a:blip r:embed="rId2"/>
              </a:buBlip>
              <a:defRPr sz="2400">
                <a:effectLst/>
              </a:defRPr>
            </a:pPr>
            <a:r>
              <a:t>if __name__==“__main__”:  unittest.main() needed to run from idle.  (add it to the end of the MazeTests.py file) </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a:tabLst>
                <a:tab pos="1485900" algn="l"/>
              </a:tabLst>
            </a:lvl1pPr>
          </a:lstStyle>
          <a:p>
            <a:pPr/>
            <a:r>
              <a:t>Green 1</a:t>
            </a:r>
          </a:p>
        </p:txBody>
      </p:sp>
      <p:sp>
        <p:nvSpPr>
          <p:cNvPr id="180" name="Shape 180"/>
          <p:cNvSpPr/>
          <p:nvPr>
            <p:ph type="body" idx="1"/>
          </p:nvPr>
        </p:nvSpPr>
        <p:spPr>
          <a:xfrm>
            <a:off x="1866900" y="2641600"/>
            <a:ext cx="9753600" cy="5842000"/>
          </a:xfrm>
          <a:prstGeom prst="rect">
            <a:avLst/>
          </a:prstGeom>
        </p:spPr>
        <p:txBody>
          <a:bodyPr/>
          <a:lstStyle/>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Courier"/>
                <a:ea typeface="Courier"/>
                <a:cs typeface="Courier"/>
                <a:sym typeface="Courier"/>
              </a:defRPr>
            </a:pPr>
            <a:r>
              <a:t>class Maze():</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Courier"/>
                <a:ea typeface="Courier"/>
                <a:cs typeface="Courier"/>
                <a:sym typeface="Courier"/>
              </a:defRPr>
            </a:pPr>
            <a:r>
              <a:t>    def __init__(self):</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Courier"/>
                <a:ea typeface="Courier"/>
                <a:cs typeface="Courier"/>
                <a:sym typeface="Courier"/>
              </a:defRPr>
            </a:pPr>
            <a:r>
              <a:t>        pass</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lvl1pPr>
              <a:tabLst>
                <a:tab pos="1485900" algn="l"/>
              </a:tabLst>
            </a:lvl1pPr>
          </a:lstStyle>
          <a:p>
            <a:pPr/>
            <a:r>
              <a:t>Week 2</a:t>
            </a:r>
          </a:p>
        </p:txBody>
      </p:sp>
      <p:sp>
        <p:nvSpPr>
          <p:cNvPr id="183" name="Shape 183"/>
          <p:cNvSpPr/>
          <p:nvPr>
            <p:ph type="body" idx="1"/>
          </p:nvPr>
        </p:nvSpPr>
        <p:spPr>
          <a:prstGeom prst="rect">
            <a:avLst/>
          </a:prstGeom>
        </p:spPr>
        <p:txBody>
          <a:bodyPr/>
          <a:lstStyle/>
          <a:p>
            <a:pPr marL="447801" indent="-447801" defTabSz="374904">
              <a:spcBef>
                <a:spcPts val="4100"/>
              </a:spcBef>
              <a:buBlip>
                <a:blip r:embed="rId2"/>
              </a:buBlip>
              <a:defRPr sz="3280">
                <a:effectLst/>
              </a:defRPr>
            </a:pPr>
            <a:r>
              <a:t>Tests 2-4</a:t>
            </a:r>
          </a:p>
          <a:p>
            <a:pPr marL="447801" indent="-447801" defTabSz="374904">
              <a:spcBef>
                <a:spcPts val="4100"/>
              </a:spcBef>
              <a:buBlip>
                <a:blip r:embed="rId2"/>
              </a:buBlip>
              <a:defRPr sz="3280">
                <a:effectLst/>
              </a:defRPr>
            </a:pPr>
            <a:r>
              <a:t>More about the turtle module and methods</a:t>
            </a:r>
          </a:p>
          <a:p>
            <a:pPr marL="447801" indent="-447801" defTabSz="374904">
              <a:spcBef>
                <a:spcPts val="4100"/>
              </a:spcBef>
              <a:buBlip>
                <a:blip r:embed="rId2"/>
              </a:buBlip>
              <a:defRPr sz="3280">
                <a:effectLst/>
              </a:defRPr>
            </a:pPr>
            <a:r>
              <a:t>Python type() function</a:t>
            </a:r>
          </a:p>
          <a:p>
            <a:pPr marL="447801" indent="-447801" defTabSz="374904">
              <a:spcBef>
                <a:spcPts val="4100"/>
              </a:spcBef>
              <a:buBlip>
                <a:blip r:embed="rId2"/>
              </a:buBlip>
              <a:defRPr sz="3280">
                <a:effectLst/>
              </a:defRPr>
            </a:pPr>
            <a:r>
              <a:t>Python class structure</a:t>
            </a:r>
          </a:p>
          <a:p>
            <a:pPr marL="447801" indent="-447801" defTabSz="374904">
              <a:spcBef>
                <a:spcPts val="4100"/>
              </a:spcBef>
              <a:buBlip>
                <a:blip r:embed="rId2"/>
              </a:buBlip>
              <a:defRPr sz="3280">
                <a:effectLst/>
              </a:defRPr>
            </a:pPr>
            <a:r>
              <a:t>Python assert statement</a:t>
            </a:r>
          </a:p>
          <a:p>
            <a:pPr marL="447801" indent="-447801" defTabSz="374904">
              <a:spcBef>
                <a:spcPts val="4100"/>
              </a:spcBef>
              <a:buBlip>
                <a:blip r:embed="rId2"/>
              </a:buBlip>
              <a:defRPr sz="3280">
                <a:effectLst/>
              </a:defRPr>
            </a:pPr>
            <a:r>
              <a:t>Setting background color of screen</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lvl1pPr>
              <a:tabLst>
                <a:tab pos="1485900" algn="l"/>
              </a:tabLst>
            </a:lvl1pPr>
          </a:lstStyle>
          <a:p>
            <a:pPr/>
            <a:r>
              <a:t>Red 2</a:t>
            </a:r>
          </a:p>
        </p:txBody>
      </p:sp>
      <p:sp>
        <p:nvSpPr>
          <p:cNvPr id="186" name="Shape 186"/>
          <p:cNvSpPr/>
          <p:nvPr>
            <p:ph type="body" idx="1"/>
          </p:nvPr>
        </p:nvSpPr>
        <p:spPr>
          <a:prstGeom prst="rect">
            <a:avLst/>
          </a:prstGeom>
        </p:spPr>
        <p:txBody>
          <a:bodyPr/>
          <a:lstStyle/>
          <a:p>
            <a:pPr>
              <a:buBlip>
                <a:blip r:embed="rId2"/>
              </a:buBlip>
              <a:defRPr>
                <a:effectLst/>
              </a:defRPr>
            </a:pPr>
            <a:r>
              <a:t>We test for the screen by checking the type</a:t>
            </a:r>
          </a:p>
          <a:p>
            <a:pPr>
              <a:buBlip>
                <a:blip r:embed="rId2"/>
              </a:buBlip>
              <a:defRPr>
                <a:effectLst/>
              </a:defRPr>
            </a:pPr>
            <a:r>
              <a:t>The type is turtle._Screen</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a:tabLst>
                <a:tab pos="1485900" algn="l"/>
              </a:tabLst>
            </a:lvl1pPr>
          </a:lstStyle>
          <a:p>
            <a:pPr/>
            <a:r>
              <a:t>Red 2</a:t>
            </a:r>
          </a:p>
        </p:txBody>
      </p:sp>
      <p:sp>
        <p:nvSpPr>
          <p:cNvPr id="189" name="Shape 189"/>
          <p:cNvSpPr/>
          <p:nvPr>
            <p:ph type="body" idx="1"/>
          </p:nvPr>
        </p:nvSpPr>
        <p:spPr>
          <a:prstGeom prst="rect">
            <a:avLst/>
          </a:prstGeom>
        </p:spPr>
        <p:txBody>
          <a:bodyPr/>
          <a:lstStyle/>
          <a:p>
            <a:pPr marL="0" indent="0" defTabSz="584200">
              <a:spcBef>
                <a:spcPts val="0"/>
              </a:spcBef>
              <a:buSzTx/>
              <a:buNone/>
              <a:defRPr sz="2300">
                <a:effectLst/>
                <a:latin typeface="Courier"/>
                <a:ea typeface="Courier"/>
                <a:cs typeface="Courier"/>
                <a:sym typeface="Courier"/>
              </a:defRPr>
            </a:pPr>
            <a:r>
              <a:t>    assert type(self.m.s) == turtle._Screen</a:t>
            </a:r>
          </a:p>
          <a:p>
            <a:pPr marL="0" indent="0" defTabSz="584200">
              <a:spcBef>
                <a:spcPts val="0"/>
              </a:spcBef>
              <a:buSzTx/>
              <a:buNone/>
              <a:defRPr sz="2300">
                <a:effectLst/>
                <a:latin typeface="Courier"/>
                <a:ea typeface="Courier"/>
                <a:cs typeface="Courier"/>
                <a:sym typeface="Courier"/>
              </a:defRPr>
            </a:pPr>
            <a:r>
              <a:t>AttributeError: Maze instance has no attribute 's'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lvl1pPr>
              <a:tabLst>
                <a:tab pos="1485900" algn="l"/>
              </a:tabLst>
            </a:lvl1pPr>
          </a:lstStyle>
          <a:p>
            <a:pPr/>
            <a:r>
              <a:t>Green 2</a:t>
            </a:r>
          </a:p>
        </p:txBody>
      </p:sp>
      <p:sp>
        <p:nvSpPr>
          <p:cNvPr id="192" name="Shape 192"/>
          <p:cNvSpPr/>
          <p:nvPr>
            <p:ph type="body" idx="1"/>
          </p:nvPr>
        </p:nvSpPr>
        <p:spPr>
          <a:prstGeom prst="rect">
            <a:avLst/>
          </a:prstGeom>
        </p:spPr>
        <p:txBody>
          <a:bodyPr/>
          <a:lstStyle/>
          <a:p>
            <a:pPr>
              <a:buBlip>
                <a:blip r:embed="rId2"/>
              </a:buBlip>
              <a:defRPr>
                <a:effectLst/>
              </a:defRPr>
            </a:pPr>
            <a:r>
              <a:t>We have a class called Maze in Maze.py</a:t>
            </a:r>
          </a:p>
          <a:p>
            <a:pPr>
              <a:buBlip>
                <a:blip r:embed="rId2"/>
              </a:buBlip>
              <a:defRPr>
                <a:effectLst/>
              </a:defRPr>
            </a:pPr>
            <a:r>
              <a:t>We have defined a Screen to be self.s</a:t>
            </a:r>
          </a:p>
          <a:p>
            <a:pPr>
              <a:buBlip>
                <a:blip r:embed="rId2"/>
              </a:buBlip>
              <a:defRPr>
                <a:effectLst/>
              </a:defRPr>
            </a:pPr>
            <a:r>
              <a:t>if ‘m’ is a Maze object, m.s will be the Screen object</a:t>
            </a:r>
          </a:p>
          <a:p>
            <a:pPr>
              <a:buBlip>
                <a:blip r:embed="rId2"/>
              </a:buBlip>
              <a:defRPr>
                <a:effectLst/>
              </a:defRPr>
            </a:pPr>
            <a:r>
              <a:t>typing ‘type(m.s)’ will tell us the type</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a:tabLst>
                <a:tab pos="1485900" algn="l"/>
              </a:tabLst>
            </a:lvl1pPr>
          </a:lstStyle>
          <a:p>
            <a:pPr/>
            <a:r>
              <a:t>Green 2</a:t>
            </a:r>
          </a:p>
        </p:txBody>
      </p:sp>
      <p:sp>
        <p:nvSpPr>
          <p:cNvPr id="195" name="Shape 195"/>
          <p:cNvSpPr/>
          <p:nvPr>
            <p:ph type="body" idx="1"/>
          </p:nvPr>
        </p:nvSpPr>
        <p:spPr>
          <a:prstGeom prst="rect">
            <a:avLst/>
          </a:prstGeom>
        </p:spPr>
        <p:txBody>
          <a:bodyPr/>
          <a:lstStyle/>
          <a:p>
            <a:pPr marL="0" indent="0" defTabSz="584200">
              <a:spcBef>
                <a:spcPts val="0"/>
              </a:spcBef>
              <a:buSzTx/>
              <a:buNone/>
              <a:defRPr sz="3000">
                <a:effectLst/>
                <a:latin typeface="Courier"/>
                <a:ea typeface="Courier"/>
                <a:cs typeface="Courier"/>
                <a:sym typeface="Courier"/>
              </a:defRPr>
            </a:pPr>
            <a:r>
              <a:t>import turtle</a:t>
            </a:r>
          </a:p>
          <a:p>
            <a:pPr marL="0" indent="0" defTabSz="584200">
              <a:spcBef>
                <a:spcPts val="0"/>
              </a:spcBef>
              <a:buSzTx/>
              <a:buNone/>
              <a:defRPr sz="3000">
                <a:effectLst/>
                <a:latin typeface="Courier"/>
                <a:ea typeface="Courier"/>
                <a:cs typeface="Courier"/>
                <a:sym typeface="Courier"/>
              </a:defRPr>
            </a:pPr>
            <a:r>
              <a:t>class Maze():</a:t>
            </a:r>
          </a:p>
          <a:p>
            <a:pPr marL="0" indent="0" defTabSz="584200">
              <a:spcBef>
                <a:spcPts val="0"/>
              </a:spcBef>
              <a:buSzTx/>
              <a:buNone/>
              <a:defRPr sz="3000">
                <a:effectLst/>
                <a:latin typeface="Courier"/>
                <a:ea typeface="Courier"/>
                <a:cs typeface="Courier"/>
                <a:sym typeface="Courier"/>
              </a:defRPr>
            </a:pPr>
            <a:r>
              <a:t>    def __init__(self):</a:t>
            </a:r>
          </a:p>
          <a:p>
            <a:pPr marL="0" indent="0" defTabSz="584200">
              <a:spcBef>
                <a:spcPts val="0"/>
              </a:spcBef>
              <a:buSzTx/>
              <a:buNone/>
              <a:defRPr sz="3000">
                <a:effectLst/>
                <a:latin typeface="Courier"/>
                <a:ea typeface="Courier"/>
                <a:cs typeface="Courier"/>
                <a:sym typeface="Courier"/>
              </a:defRPr>
            </a:pPr>
            <a:r>
              <a:t>        self.s = turtle.Screen()</a:t>
            </a:r>
          </a:p>
          <a:p>
            <a:pPr marL="0" indent="0" defTabSz="584200">
              <a:spcBef>
                <a:spcPts val="0"/>
              </a:spcBef>
              <a:buSzTx/>
              <a:buNone/>
              <a:defRPr sz="30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lvl1pPr>
              <a:tabLst>
                <a:tab pos="1485900" algn="l"/>
              </a:tabLst>
            </a:lvl1pPr>
          </a:lstStyle>
          <a:p>
            <a:pPr/>
            <a:r>
              <a:t>Red 3</a:t>
            </a:r>
          </a:p>
        </p:txBody>
      </p:sp>
      <p:sp>
        <p:nvSpPr>
          <p:cNvPr id="198" name="Shape 198"/>
          <p:cNvSpPr/>
          <p:nvPr>
            <p:ph type="body" idx="1"/>
          </p:nvPr>
        </p:nvSpPr>
        <p:spPr>
          <a:prstGeom prst="rect">
            <a:avLst/>
          </a:prstGeom>
        </p:spPr>
        <p:txBody>
          <a:bodyPr/>
          <a:lstStyle/>
          <a:p>
            <a:pPr marL="0" indent="0" defTabSz="584200">
              <a:spcBef>
                <a:spcPts val="0"/>
              </a:spcBef>
              <a:buSzTx/>
              <a:buNone/>
              <a:defRPr sz="2000">
                <a:effectLst/>
                <a:latin typeface="Courier"/>
                <a:ea typeface="Courier"/>
                <a:cs typeface="Courier"/>
                <a:sym typeface="Courier"/>
              </a:defRPr>
            </a:pPr>
            <a:r>
              <a:t>        assert self.m.s.window_width == 420</a:t>
            </a:r>
          </a:p>
          <a:p>
            <a:pPr marL="0" indent="0" defTabSz="584200">
              <a:spcBef>
                <a:spcPts val="0"/>
              </a:spcBef>
              <a:buSzTx/>
              <a:buNone/>
              <a:defRPr sz="2000">
                <a:effectLst/>
                <a:latin typeface="Courier"/>
                <a:ea typeface="Courier"/>
                <a:cs typeface="Courier"/>
                <a:sym typeface="Courier"/>
              </a:defRPr>
            </a:pPr>
          </a:p>
          <a:p>
            <a:pPr marL="0" indent="0" defTabSz="584200">
              <a:spcBef>
                <a:spcPts val="0"/>
              </a:spcBef>
              <a:buSzTx/>
              <a:buNone/>
              <a:defRPr sz="2000">
                <a:effectLst/>
                <a:latin typeface="Courier"/>
                <a:ea typeface="Courier"/>
                <a:cs typeface="Courier"/>
                <a:sym typeface="Courier"/>
              </a:defRPr>
            </a:pPr>
            <a:r>
              <a:t>  File "/Users/michaeltoth/Documents/rsmazeidle/idle/github/clusterfall2016/MazeTests.py", line 15, in testScreenExists</a:t>
            </a:r>
          </a:p>
          <a:p>
            <a:pPr marL="0" indent="0" defTabSz="584200">
              <a:spcBef>
                <a:spcPts val="0"/>
              </a:spcBef>
              <a:buSzTx/>
              <a:buNone/>
              <a:defRPr sz="2000">
                <a:effectLst/>
                <a:latin typeface="Courier"/>
                <a:ea typeface="Courier"/>
                <a:cs typeface="Courier"/>
                <a:sym typeface="Courier"/>
              </a:defRPr>
            </a:pPr>
            <a:r>
              <a:t>    assert self.m.s.window_width == 420</a:t>
            </a:r>
          </a:p>
          <a:p>
            <a:pPr marL="0" indent="0" defTabSz="584200">
              <a:spcBef>
                <a:spcPts val="0"/>
              </a:spcBef>
              <a:buSzTx/>
              <a:buNone/>
              <a:defRPr sz="2000">
                <a:effectLst/>
                <a:latin typeface="Courier"/>
                <a:ea typeface="Courier"/>
                <a:cs typeface="Courier"/>
                <a:sym typeface="Courier"/>
              </a:defRPr>
            </a:pPr>
            <a:r>
              <a:t>AssertionError</a:t>
            </a:r>
          </a:p>
          <a:p>
            <a:pPr marL="0" indent="0" defTabSz="584200">
              <a:spcBef>
                <a:spcPts val="0"/>
              </a:spcBef>
              <a:buSzTx/>
              <a:buNone/>
              <a:defRPr sz="20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lvl1pPr>
              <a:tabLst>
                <a:tab pos="1485900" algn="l"/>
              </a:tabLst>
            </a:lvl1pPr>
          </a:lstStyle>
          <a:p>
            <a:pPr/>
            <a:r>
              <a:t>Red 3</a:t>
            </a:r>
          </a:p>
        </p:txBody>
      </p:sp>
      <p:sp>
        <p:nvSpPr>
          <p:cNvPr id="201" name="Shape 201"/>
          <p:cNvSpPr/>
          <p:nvPr>
            <p:ph type="body" idx="1"/>
          </p:nvPr>
        </p:nvSpPr>
        <p:spPr>
          <a:prstGeom prst="rect">
            <a:avLst/>
          </a:prstGeom>
        </p:spPr>
        <p:txBody>
          <a:bodyPr/>
          <a:lstStyle/>
          <a:p>
            <a:pPr marL="354964" indent="-354964" defTabSz="297179">
              <a:spcBef>
                <a:spcPts val="3200"/>
              </a:spcBef>
              <a:buBlip>
                <a:blip r:embed="rId2"/>
              </a:buBlip>
              <a:defRPr sz="2600">
                <a:effectLst/>
              </a:defRPr>
            </a:pPr>
            <a:r>
              <a:t>We want to be sure that the screen size is 420</a:t>
            </a:r>
          </a:p>
          <a:p>
            <a:pPr marL="354964" indent="-354964" defTabSz="297179">
              <a:spcBef>
                <a:spcPts val="3200"/>
              </a:spcBef>
              <a:buBlip>
                <a:blip r:embed="rId2"/>
              </a:buBlip>
              <a:defRPr sz="2600">
                <a:effectLst/>
              </a:defRPr>
            </a:pPr>
            <a:r>
              <a:t>We set a default size to be 420 so we can change it if we want. </a:t>
            </a:r>
          </a:p>
          <a:p>
            <a:pPr marL="354964" indent="-354964" defTabSz="297179">
              <a:spcBef>
                <a:spcPts val="3200"/>
              </a:spcBef>
              <a:buBlip>
                <a:blip r:embed="rId2"/>
              </a:buBlip>
              <a:defRPr sz="2600">
                <a:effectLst/>
              </a:defRPr>
            </a:pPr>
            <a:r>
              <a:t>window_width is a property of a Screen</a:t>
            </a:r>
          </a:p>
          <a:p>
            <a:pPr marL="354964" indent="-354964" defTabSz="297179">
              <a:spcBef>
                <a:spcPts val="3200"/>
              </a:spcBef>
              <a:buBlip>
                <a:blip r:embed="rId2"/>
              </a:buBlip>
              <a:defRPr sz="2600">
                <a:effectLst/>
              </a:defRPr>
            </a:pPr>
            <a:r>
              <a:t>window_height is another property</a:t>
            </a:r>
          </a:p>
          <a:p>
            <a:pPr marL="354964" indent="-354964" defTabSz="297179">
              <a:spcBef>
                <a:spcPts val="3200"/>
              </a:spcBef>
              <a:buBlip>
                <a:blip r:embed="rId2"/>
              </a:buBlip>
              <a:defRPr sz="2600">
                <a:effectLst/>
              </a:defRPr>
            </a:pPr>
            <a:r>
              <a:t>You can always ask the screen for its size this way</a:t>
            </a:r>
          </a:p>
          <a:p>
            <a:pPr marL="354964" indent="-354964" defTabSz="297179">
              <a:spcBef>
                <a:spcPts val="3200"/>
              </a:spcBef>
              <a:buBlip>
                <a:blip r:embed="rId2"/>
              </a:buBlip>
              <a:defRPr sz="2600">
                <a:effectLst/>
              </a:defRPr>
            </a:pPr>
            <a:r>
              <a:t>you can also set the screen to a given size by setting these properties</a:t>
            </a:r>
          </a:p>
          <a:p>
            <a:pPr marL="354964" indent="-354964" defTabSz="297179">
              <a:spcBef>
                <a:spcPts val="3200"/>
              </a:spcBef>
              <a:buBlip>
                <a:blip r:embed="rId2"/>
              </a:buBlip>
              <a:defRPr sz="2600">
                <a:effectLst/>
              </a:defRPr>
            </a:pPr>
            <a:r>
              <a:t>precede with ‘self.’ to make something a property</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
          <p:cNvPicPr>
            <a:picLocks noChangeAspect="0"/>
          </p:cNvPicPr>
          <p:nvPr>
            <p:ph type="pic" idx="13"/>
          </p:nvPr>
        </p:nvPicPr>
        <p:blipFill>
          <a:blip r:embed="rId2">
            <a:extLst/>
          </a:blip>
          <a:stretch>
            <a:fillRect/>
          </a:stretch>
        </p:blipFill>
        <p:spPr>
          <a:xfrm>
            <a:off x="7236967" y="2641600"/>
            <a:ext cx="4421633" cy="6045200"/>
          </a:xfrm>
          <a:prstGeom prst="rect">
            <a:avLst/>
          </a:prstGeom>
        </p:spPr>
      </p:pic>
      <p:sp>
        <p:nvSpPr>
          <p:cNvPr id="141" name="Shape 141"/>
          <p:cNvSpPr/>
          <p:nvPr>
            <p:ph type="title"/>
          </p:nvPr>
        </p:nvSpPr>
        <p:spPr>
          <a:prstGeom prst="rect">
            <a:avLst/>
          </a:prstGeom>
        </p:spPr>
        <p:txBody>
          <a:bodyPr/>
          <a:lstStyle>
            <a:lvl1pPr>
              <a:tabLst>
                <a:tab pos="1485900" algn="l"/>
              </a:tabLst>
            </a:lvl1pPr>
          </a:lstStyle>
          <a:p>
            <a:pPr/>
            <a:r>
              <a:t>Project Overview</a:t>
            </a:r>
          </a:p>
        </p:txBody>
      </p:sp>
      <p:sp>
        <p:nvSpPr>
          <p:cNvPr id="142" name="Shape 142"/>
          <p:cNvSpPr/>
          <p:nvPr>
            <p:ph type="body" sz="half" idx="1"/>
          </p:nvPr>
        </p:nvSpPr>
        <p:spPr>
          <a:prstGeom prst="rect">
            <a:avLst/>
          </a:prstGeom>
        </p:spPr>
        <p:txBody>
          <a:bodyPr/>
          <a:lstStyle/>
          <a:p>
            <a:pPr>
              <a:buBlip>
                <a:blip r:embed="rId3"/>
              </a:buBlip>
              <a:defRPr>
                <a:effectLst/>
              </a:defRPr>
            </a:pPr>
            <a:r>
              <a:t>Using TDD we will </a:t>
            </a:r>
          </a:p>
          <a:p>
            <a:pPr lvl="1">
              <a:buBlip>
                <a:blip r:embed="rId3"/>
              </a:buBlip>
              <a:defRPr>
                <a:effectLst/>
              </a:defRPr>
            </a:pPr>
            <a:r>
              <a:t>Create a maze</a:t>
            </a:r>
          </a:p>
          <a:p>
            <a:pPr lvl="1">
              <a:buBlip>
                <a:blip r:embed="rId3"/>
              </a:buBlip>
              <a:defRPr>
                <a:effectLst/>
              </a:defRPr>
            </a:pPr>
            <a:r>
              <a:t>Solve the maze we created</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lvl1pPr>
              <a:tabLst>
                <a:tab pos="1485900" algn="l"/>
              </a:tabLst>
            </a:lvl1pPr>
          </a:lstStyle>
          <a:p>
            <a:pPr/>
            <a:r>
              <a:t>Green 3</a:t>
            </a:r>
          </a:p>
        </p:txBody>
      </p:sp>
      <p:sp>
        <p:nvSpPr>
          <p:cNvPr id="204" name="Shape 204"/>
          <p:cNvSpPr/>
          <p:nvPr>
            <p:ph type="body" idx="1"/>
          </p:nvPr>
        </p:nvSpPr>
        <p:spPr>
          <a:prstGeom prst="rect">
            <a:avLst/>
          </a:prstGeom>
        </p:spPr>
        <p:txBody>
          <a:bodyPr/>
          <a:lstStyle/>
          <a:p>
            <a:pPr marL="0" indent="0" defTabSz="584200">
              <a:spcBef>
                <a:spcPts val="0"/>
              </a:spcBef>
              <a:buSzTx/>
              <a:buNone/>
              <a:defRPr sz="2400">
                <a:effectLst/>
                <a:latin typeface="Courier"/>
                <a:ea typeface="Courier"/>
                <a:cs typeface="Courier"/>
                <a:sym typeface="Courier"/>
              </a:defRPr>
            </a:pPr>
            <a:r>
              <a:t>import turtle</a:t>
            </a:r>
          </a:p>
          <a:p>
            <a:pPr marL="0" indent="0" defTabSz="584200">
              <a:spcBef>
                <a:spcPts val="0"/>
              </a:spcBef>
              <a:buSzTx/>
              <a:buNone/>
              <a:defRPr sz="2400">
                <a:effectLst/>
                <a:latin typeface="Courier"/>
                <a:ea typeface="Courier"/>
                <a:cs typeface="Courier"/>
                <a:sym typeface="Courier"/>
              </a:defRPr>
            </a:pPr>
            <a:r>
              <a:t>class Maze():</a:t>
            </a:r>
          </a:p>
          <a:p>
            <a:pPr marL="0" indent="0" defTabSz="584200">
              <a:spcBef>
                <a:spcPts val="0"/>
              </a:spcBef>
              <a:buSzTx/>
              <a:buNone/>
              <a:defRPr sz="2400">
                <a:effectLst/>
                <a:latin typeface="Courier"/>
                <a:ea typeface="Courier"/>
                <a:cs typeface="Courier"/>
                <a:sym typeface="Courier"/>
              </a:defRPr>
            </a:pPr>
            <a:r>
              <a:t>    def __init__(self,size=420):</a:t>
            </a:r>
          </a:p>
          <a:p>
            <a:pPr marL="0" indent="0" defTabSz="584200">
              <a:spcBef>
                <a:spcPts val="0"/>
              </a:spcBef>
              <a:buSzTx/>
              <a:buNone/>
              <a:defRPr sz="2400">
                <a:effectLst/>
                <a:latin typeface="Courier"/>
                <a:ea typeface="Courier"/>
                <a:cs typeface="Courier"/>
                <a:sym typeface="Courier"/>
              </a:defRPr>
            </a:pPr>
            <a:r>
              <a:t>        self.s = turtle.Screen()</a:t>
            </a:r>
          </a:p>
          <a:p>
            <a:pPr marL="0" indent="0" defTabSz="584200">
              <a:spcBef>
                <a:spcPts val="0"/>
              </a:spcBef>
              <a:buSzTx/>
              <a:buNone/>
              <a:defRPr sz="2400">
                <a:effectLst/>
                <a:latin typeface="Courier"/>
                <a:ea typeface="Courier"/>
                <a:cs typeface="Courier"/>
                <a:sym typeface="Courier"/>
              </a:defRPr>
            </a:pPr>
            <a:r>
              <a:t>        self.size=size</a:t>
            </a:r>
          </a:p>
          <a:p>
            <a:pPr marL="0" indent="0" defTabSz="584200">
              <a:spcBef>
                <a:spcPts val="0"/>
              </a:spcBef>
              <a:buSzTx/>
              <a:buNone/>
              <a:defRPr sz="2400">
                <a:effectLst/>
                <a:latin typeface="Courier"/>
                <a:ea typeface="Courier"/>
                <a:cs typeface="Courier"/>
                <a:sym typeface="Courier"/>
              </a:defRPr>
            </a:pPr>
            <a:r>
              <a:t>        self.s.window_width = self.size</a:t>
            </a:r>
          </a:p>
          <a:p>
            <a:pPr marL="0" indent="0" defTabSz="584200">
              <a:spcBef>
                <a:spcPts val="0"/>
              </a:spcBef>
              <a:buSzTx/>
              <a:buNone/>
              <a:defRPr sz="2400">
                <a:effectLst/>
                <a:latin typeface="Courier"/>
                <a:ea typeface="Courier"/>
                <a:cs typeface="Courier"/>
                <a:sym typeface="Courier"/>
              </a:defRPr>
            </a:pPr>
            <a:r>
              <a:t>        self.s.window_height = self.size</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a:tabLst>
                <a:tab pos="1485900" algn="l"/>
              </a:tabLst>
            </a:lvl1pPr>
          </a:lstStyle>
          <a:p>
            <a:pPr/>
            <a:r>
              <a:t>Red 4</a:t>
            </a:r>
          </a:p>
        </p:txBody>
      </p:sp>
      <p:sp>
        <p:nvSpPr>
          <p:cNvPr id="207" name="Shape 207"/>
          <p:cNvSpPr/>
          <p:nvPr>
            <p:ph type="body" idx="1"/>
          </p:nvPr>
        </p:nvSpPr>
        <p:spPr>
          <a:prstGeom prst="rect">
            <a:avLst/>
          </a:prstGeom>
        </p:spPr>
        <p:txBody>
          <a:bodyPr/>
          <a:lstStyle/>
          <a:p>
            <a:pPr>
              <a:buBlip>
                <a:blip r:embed="rId2"/>
              </a:buBlip>
              <a:defRPr>
                <a:effectLst/>
              </a:defRPr>
            </a:pPr>
            <a:r>
              <a:t>We want to have a blue background for the screen</a:t>
            </a:r>
          </a:p>
          <a:p>
            <a:pPr>
              <a:buBlip>
                <a:blip r:embed="rId2"/>
              </a:buBlip>
              <a:defRPr>
                <a:effectLst/>
              </a:defRPr>
            </a:pPr>
            <a:r>
              <a:t>bgcolor is the property to set the background color on the screen</a:t>
            </a:r>
          </a:p>
          <a:p>
            <a:pPr>
              <a:buBlip>
                <a:blip r:embed="rId2"/>
              </a:buBlip>
              <a:defRPr>
                <a:effectLst/>
              </a:defRPr>
            </a:pPr>
            <a:r>
              <a:t>many colors are understood with strings. </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lvl1pPr>
              <a:tabLst>
                <a:tab pos="1485900" algn="l"/>
              </a:tabLst>
            </a:lvl1pPr>
          </a:lstStyle>
          <a:p>
            <a:pPr/>
            <a:r>
              <a:t>Red 4</a:t>
            </a:r>
          </a:p>
        </p:txBody>
      </p:sp>
      <p:sp>
        <p:nvSpPr>
          <p:cNvPr id="210" name="Shape 210"/>
          <p:cNvSpPr/>
          <p:nvPr>
            <p:ph type="body" idx="1"/>
          </p:nvPr>
        </p:nvSpPr>
        <p:spPr>
          <a:prstGeom prst="rect">
            <a:avLst/>
          </a:prstGeom>
        </p:spPr>
        <p:txBody>
          <a:bodyPr/>
          <a:lstStyle/>
          <a:p>
            <a:pPr marL="0" indent="0" defTabSz="584200">
              <a:spcBef>
                <a:spcPts val="0"/>
              </a:spcBef>
              <a:buSzTx/>
              <a:buNone/>
              <a:defRPr sz="2400">
                <a:effectLst/>
                <a:latin typeface="Courier"/>
                <a:ea typeface="Courier"/>
                <a:cs typeface="Courier"/>
                <a:sym typeface="Courier"/>
              </a:defRPr>
            </a:pPr>
            <a:r>
              <a:t>        assert self.m.s.bgcolor() == ‘blue'</a:t>
            </a:r>
          </a:p>
          <a:p>
            <a:pPr marL="0" indent="0" defTabSz="584200">
              <a:spcBef>
                <a:spcPts val="0"/>
              </a:spcBef>
              <a:buSzTx/>
              <a:buNone/>
              <a:defRPr sz="2400">
                <a:effectLst/>
                <a:latin typeface="Courier"/>
                <a:ea typeface="Courier"/>
                <a:cs typeface="Courier"/>
                <a:sym typeface="Courier"/>
              </a:defRPr>
            </a:pP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effectLst/>
                <a:latin typeface="Menlo"/>
                <a:ea typeface="Menlo"/>
                <a:cs typeface="Menlo"/>
                <a:sym typeface="Menlo"/>
              </a:defRPr>
            </a:pPr>
            <a:r>
              <a:t>  File "MazeTests.py", line 16, in testScreenExists</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effectLst/>
                <a:latin typeface="Menlo"/>
                <a:ea typeface="Menlo"/>
                <a:cs typeface="Menlo"/>
                <a:sym typeface="Menlo"/>
              </a:defRPr>
            </a:pPr>
            <a:r>
              <a:t>    assert self.m.s.bgcolor() == 'blue'</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effectLst/>
                <a:latin typeface="Menlo"/>
                <a:ea typeface="Menlo"/>
                <a:cs typeface="Menlo"/>
                <a:sym typeface="Menlo"/>
              </a:defRPr>
            </a:pPr>
            <a:r>
              <a:t>AssertionError</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lvl1pPr>
              <a:tabLst>
                <a:tab pos="1485900" algn="l"/>
              </a:tabLst>
            </a:lvl1pPr>
          </a:lstStyle>
          <a:p>
            <a:pPr/>
            <a:r>
              <a:t>Green 4</a:t>
            </a:r>
          </a:p>
        </p:txBody>
      </p:sp>
      <p:sp>
        <p:nvSpPr>
          <p:cNvPr id="213" name="Shape 213"/>
          <p:cNvSpPr/>
          <p:nvPr>
            <p:ph type="body" idx="1"/>
          </p:nvPr>
        </p:nvSpPr>
        <p:spPr>
          <a:prstGeom prst="rect">
            <a:avLst/>
          </a:prstGeom>
        </p:spPr>
        <p:txBody>
          <a:bodyPr/>
          <a:lstStyle>
            <a:lvl1pPr>
              <a:buBlip>
                <a:blip r:embed="rId2"/>
              </a:buBlip>
            </a:lvl1pPr>
          </a:lstStyle>
          <a:p>
            <a:pPr>
              <a:defRPr>
                <a:effectLst/>
              </a:defRPr>
            </a:pPr>
            <a:r>
              <a:t>Add a penup() call to make sure we don’t draw while we are moving the turtle around. </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lvl1pPr>
              <a:tabLst>
                <a:tab pos="1485900" algn="l"/>
              </a:tabLst>
            </a:lvl1pPr>
          </a:lstStyle>
          <a:p>
            <a:pPr/>
            <a:r>
              <a:t>Green 4</a:t>
            </a:r>
          </a:p>
        </p:txBody>
      </p:sp>
      <p:sp>
        <p:nvSpPr>
          <p:cNvPr id="216" name="Shape 216"/>
          <p:cNvSpPr/>
          <p:nvPr>
            <p:ph type="body" idx="1"/>
          </p:nvPr>
        </p:nvSpPr>
        <p:spPr>
          <a:prstGeom prst="rect">
            <a:avLst/>
          </a:prstGeom>
        </p:spPr>
        <p:txBody>
          <a:bodyPr/>
          <a:lstStyle/>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000000"/>
                </a:solidFill>
                <a:effectLst/>
                <a:latin typeface="Menlo"/>
                <a:ea typeface="Menlo"/>
                <a:cs typeface="Menlo"/>
                <a:sym typeface="Menlo"/>
              </a:defRPr>
            </a:pPr>
            <a:r>
              <a:t>        self.t.color('blue')        </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000000"/>
                </a:solidFill>
                <a:effectLst/>
                <a:latin typeface="Menlo"/>
                <a:ea typeface="Menlo"/>
                <a:cs typeface="Menlo"/>
                <a:sym typeface="Menlo"/>
              </a:defRPr>
            </a:pPr>
            <a:r>
              <a:t>        self.t.penup()</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lvl1pPr>
              <a:tabLst>
                <a:tab pos="1485900" algn="l"/>
              </a:tabLst>
            </a:lvl1pPr>
          </a:lstStyle>
          <a:p>
            <a:pPr/>
            <a:r>
              <a:t>Week 3</a:t>
            </a:r>
          </a:p>
        </p:txBody>
      </p:sp>
      <p:sp>
        <p:nvSpPr>
          <p:cNvPr id="219" name="Shape 219"/>
          <p:cNvSpPr/>
          <p:nvPr>
            <p:ph type="body" idx="1"/>
          </p:nvPr>
        </p:nvSpPr>
        <p:spPr>
          <a:prstGeom prst="rect">
            <a:avLst/>
          </a:prstGeom>
        </p:spPr>
        <p:txBody>
          <a:bodyPr/>
          <a:lstStyle/>
          <a:p>
            <a:pPr marL="447801" indent="-447801" defTabSz="374904">
              <a:spcBef>
                <a:spcPts val="4100"/>
              </a:spcBef>
              <a:buBlip>
                <a:blip r:embed="rId2"/>
              </a:buBlip>
              <a:defRPr sz="3280">
                <a:effectLst/>
              </a:defRPr>
            </a:pPr>
            <a:r>
              <a:t>Tests 5-7</a:t>
            </a:r>
          </a:p>
          <a:p>
            <a:pPr marL="447801" indent="-447801" defTabSz="374904">
              <a:spcBef>
                <a:spcPts val="4100"/>
              </a:spcBef>
              <a:buBlip>
                <a:blip r:embed="rId2"/>
              </a:buBlip>
              <a:defRPr sz="3280">
                <a:effectLst/>
              </a:defRPr>
            </a:pPr>
            <a:r>
              <a:t>The Turtle Class</a:t>
            </a:r>
          </a:p>
          <a:p>
            <a:pPr marL="447801" indent="-447801" defTabSz="374904">
              <a:spcBef>
                <a:spcPts val="4100"/>
              </a:spcBef>
              <a:buBlip>
                <a:blip r:embed="rId2"/>
              </a:buBlip>
              <a:defRPr sz="3280">
                <a:effectLst/>
              </a:defRPr>
            </a:pPr>
            <a:r>
              <a:t>penup and pendown</a:t>
            </a:r>
          </a:p>
          <a:p>
            <a:pPr marL="447801" indent="-447801" defTabSz="374904">
              <a:spcBef>
                <a:spcPts val="4100"/>
              </a:spcBef>
              <a:buBlip>
                <a:blip r:embed="rId2"/>
              </a:buBlip>
              <a:defRPr sz="3280">
                <a:effectLst/>
              </a:defRPr>
            </a:pPr>
            <a:r>
              <a:t>list comprehension</a:t>
            </a:r>
          </a:p>
          <a:p>
            <a:pPr marL="447801" indent="-447801" defTabSz="374904">
              <a:spcBef>
                <a:spcPts val="4100"/>
              </a:spcBef>
              <a:buBlip>
                <a:blip r:embed="rId2"/>
              </a:buBlip>
              <a:defRPr sz="3280">
                <a:effectLst/>
              </a:defRPr>
            </a:pPr>
            <a:r>
              <a:t>Python len() function</a:t>
            </a:r>
          </a:p>
          <a:p>
            <a:pPr marL="447801" indent="-447801" defTabSz="374904">
              <a:spcBef>
                <a:spcPts val="4100"/>
              </a:spcBef>
              <a:buBlip>
                <a:blip r:embed="rId2"/>
              </a:buBlip>
              <a:defRPr sz="3280">
                <a:effectLst/>
              </a:defRPr>
            </a:pPr>
            <a:r>
              <a:t>constants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lvl1pPr>
              <a:tabLst>
                <a:tab pos="1485900" algn="l"/>
              </a:tabLst>
            </a:lvl1pPr>
          </a:lstStyle>
          <a:p>
            <a:pPr/>
            <a:r>
              <a:t>Red 5</a:t>
            </a:r>
          </a:p>
        </p:txBody>
      </p:sp>
      <p:sp>
        <p:nvSpPr>
          <p:cNvPr id="222" name="Shape 222"/>
          <p:cNvSpPr/>
          <p:nvPr>
            <p:ph type="body" idx="1"/>
          </p:nvPr>
        </p:nvSpPr>
        <p:spPr>
          <a:prstGeom prst="rect">
            <a:avLst/>
          </a:prstGeom>
        </p:spPr>
        <p:txBody>
          <a:bodyPr/>
          <a:lstStyle/>
          <a:p>
            <a:pPr>
              <a:buBlip>
                <a:blip r:embed="rId2"/>
              </a:buBlip>
              <a:defRPr>
                <a:effectLst/>
              </a:defRPr>
            </a:pPr>
            <a:r>
              <a:t>We need a turtle</a:t>
            </a:r>
          </a:p>
          <a:p>
            <a:pPr>
              <a:buBlip>
                <a:blip r:embed="rId2"/>
              </a:buBlip>
              <a:defRPr>
                <a:effectLst/>
              </a:defRPr>
            </a:pPr>
            <a:r>
              <a:t>We test for it with the type() function</a:t>
            </a:r>
          </a:p>
          <a:p>
            <a:pPr>
              <a:buBlip>
                <a:blip r:embed="rId2"/>
              </a:buBlip>
              <a:defRPr>
                <a:effectLst/>
              </a:defRPr>
            </a:pPr>
            <a:r>
              <a:t>The class is turtle.Turtle</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lvl="1">
              <a:tabLst>
                <a:tab pos="1485900" algn="l"/>
              </a:tabLst>
              <a:defRPr sz="6800"/>
            </a:pPr>
            <a:r>
              <a:t>Red 5</a:t>
            </a:r>
          </a:p>
        </p:txBody>
      </p:sp>
      <p:sp>
        <p:nvSpPr>
          <p:cNvPr id="225" name="Shape 225"/>
          <p:cNvSpPr/>
          <p:nvPr>
            <p:ph type="body" idx="1"/>
          </p:nvPr>
        </p:nvSpPr>
        <p:spPr>
          <a:prstGeom prst="rect">
            <a:avLst/>
          </a:prstGeom>
        </p:spPr>
        <p:txBody>
          <a:bodyPr/>
          <a:lstStyle>
            <a:lvl1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latin typeface="Menlo"/>
                <a:ea typeface="Menlo"/>
                <a:cs typeface="Menlo"/>
                <a:sym typeface="Menlo"/>
              </a:defRPr>
            </a:lvl1pPr>
          </a:lstStyle>
          <a:p>
            <a:pPr>
              <a:defRPr>
                <a:effectLst/>
              </a:defRPr>
            </a:pPr>
            <a:r>
              <a:t>        assert type(self.m.t) == turtle.Turtle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lvl1pPr>
              <a:tabLst>
                <a:tab pos="1485900" algn="l"/>
              </a:tabLst>
            </a:lvl1pPr>
          </a:lstStyle>
          <a:p>
            <a:pPr/>
            <a:r>
              <a:t>Green 5</a:t>
            </a:r>
          </a:p>
        </p:txBody>
      </p:sp>
      <p:sp>
        <p:nvSpPr>
          <p:cNvPr id="228" name="Shape 228"/>
          <p:cNvSpPr/>
          <p:nvPr>
            <p:ph type="body" idx="1"/>
          </p:nvPr>
        </p:nvSpPr>
        <p:spPr>
          <a:prstGeom prst="rect">
            <a:avLst/>
          </a:prstGeom>
        </p:spPr>
        <p:txBody>
          <a:bodyPr/>
          <a:lstStyle/>
          <a:p>
            <a:pPr>
              <a:buBlip>
                <a:blip r:embed="rId2"/>
              </a:buBlip>
              <a:defRPr>
                <a:effectLst/>
              </a:defRPr>
            </a:pPr>
            <a:r>
              <a:t>We create a turtle called self.t</a:t>
            </a:r>
          </a:p>
          <a:p>
            <a:pPr>
              <a:buBlip>
                <a:blip r:embed="rId2"/>
              </a:buBlip>
              <a:defRPr>
                <a:effectLst/>
              </a:defRPr>
            </a:pPr>
            <a:r>
              <a:t>We use the turtle module method called Turtle()</a:t>
            </a:r>
          </a:p>
          <a:p>
            <a:pPr>
              <a:buBlip>
                <a:blip r:embed="rId2"/>
              </a:buBlip>
              <a:defRPr>
                <a:effectLst/>
              </a:defRPr>
            </a:pPr>
            <a:r>
              <a:t>penup prevents lines being drawn while moving. (pendown is the other method) </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lvl1pPr>
              <a:tabLst>
                <a:tab pos="1485900" algn="l"/>
              </a:tabLst>
            </a:lvl1pPr>
          </a:lstStyle>
          <a:p>
            <a:pPr/>
            <a:r>
              <a:t>Green 5</a:t>
            </a:r>
          </a:p>
        </p:txBody>
      </p:sp>
      <p:sp>
        <p:nvSpPr>
          <p:cNvPr id="231" name="Shape 231"/>
          <p:cNvSpPr/>
          <p:nvPr>
            <p:ph type="body" idx="1"/>
          </p:nvPr>
        </p:nvSpPr>
        <p:spPr>
          <a:prstGeom prst="rect">
            <a:avLst/>
          </a:prstGeom>
        </p:spPr>
        <p:txBody>
          <a:bodyPr/>
          <a:lstStyle/>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000000"/>
                </a:solidFill>
                <a:effectLst/>
                <a:latin typeface="Menlo"/>
                <a:ea typeface="Menlo"/>
                <a:cs typeface="Menlo"/>
                <a:sym typeface="Menlo"/>
              </a:defRPr>
            </a:pPr>
            <a:r>
              <a:t>       self.t = turtle.Turtle()</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000000"/>
                </a:solidFill>
                <a:effectLst/>
                <a:latin typeface="Menlo"/>
                <a:ea typeface="Menlo"/>
                <a:cs typeface="Menlo"/>
                <a:sym typeface="Menlo"/>
              </a:defRPr>
            </a:pPr>
            <a:r>
              <a:t>       self.t.penup()</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000000"/>
                </a:solidFill>
                <a:effectLst/>
                <a:latin typeface="Menlo"/>
                <a:ea typeface="Menlo"/>
                <a:cs typeface="Menlo"/>
                <a:sym typeface="Menlo"/>
              </a:defRPr>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lvl1pPr>
              <a:tabLst>
                <a:tab pos="1485900" algn="l"/>
              </a:tabLst>
            </a:lvl1pPr>
          </a:lstStyle>
          <a:p>
            <a:pPr/>
            <a:r>
              <a:t>Week 1</a:t>
            </a:r>
          </a:p>
        </p:txBody>
      </p:sp>
      <p:sp>
        <p:nvSpPr>
          <p:cNvPr id="145" name="Shape 145"/>
          <p:cNvSpPr/>
          <p:nvPr>
            <p:ph type="body" sz="half" idx="1"/>
          </p:nvPr>
        </p:nvSpPr>
        <p:spPr>
          <a:xfrm>
            <a:off x="1968500" y="2743200"/>
            <a:ext cx="8552925" cy="5842000"/>
          </a:xfrm>
          <a:prstGeom prst="rect">
            <a:avLst/>
          </a:prstGeom>
        </p:spPr>
        <p:txBody>
          <a:bodyPr/>
          <a:lstStyle/>
          <a:p>
            <a:pPr>
              <a:buBlip>
                <a:blip r:embed="rId2"/>
              </a:buBlip>
              <a:defRPr>
                <a:effectLst/>
              </a:defRPr>
            </a:pPr>
            <a:r>
              <a:t>Introduction to unittest module</a:t>
            </a:r>
          </a:p>
          <a:p>
            <a:pPr>
              <a:buBlip>
                <a:blip r:embed="rId2"/>
              </a:buBlip>
              <a:defRPr>
                <a:effectLst/>
              </a:defRPr>
            </a:pPr>
            <a:r>
              <a:t>Introduction to git</a:t>
            </a:r>
          </a:p>
          <a:p>
            <a:pPr>
              <a:buBlip>
                <a:blip r:embed="rId2"/>
              </a:buBlip>
              <a:defRPr>
                <a:effectLst/>
              </a:defRPr>
            </a:pPr>
            <a:r>
              <a:t>Introduction to Test Driven Development</a:t>
            </a:r>
          </a:p>
          <a:p>
            <a:pPr>
              <a:buBlip>
                <a:blip r:embed="rId2"/>
              </a:buBlip>
              <a:defRPr>
                <a:effectLst/>
              </a:defRPr>
            </a:pPr>
            <a:r>
              <a:t>Introduction to Python</a:t>
            </a:r>
          </a:p>
          <a:p>
            <a:pPr>
              <a:buBlip>
                <a:blip r:embed="rId2"/>
              </a:buBlip>
              <a:defRPr>
                <a:effectLst/>
              </a:defRPr>
            </a:pPr>
            <a:r>
              <a:t>Implement the first test</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lvl1pPr>
              <a:tabLst>
                <a:tab pos="1485900" algn="l"/>
              </a:tabLst>
            </a:lvl1pPr>
          </a:lstStyle>
          <a:p>
            <a:pPr/>
            <a:r>
              <a:t>Red 6</a:t>
            </a:r>
          </a:p>
        </p:txBody>
      </p:sp>
      <p:sp>
        <p:nvSpPr>
          <p:cNvPr id="234" name="Shape 234"/>
          <p:cNvSpPr/>
          <p:nvPr>
            <p:ph type="body" idx="1"/>
          </p:nvPr>
        </p:nvSpPr>
        <p:spPr>
          <a:prstGeom prst="rect">
            <a:avLst/>
          </a:prstGeom>
        </p:spPr>
        <p:txBody>
          <a:bodyPr/>
          <a:lstStyle/>
          <a:p>
            <a:pPr marL="376809" indent="-376809" defTabSz="315468">
              <a:spcBef>
                <a:spcPts val="3400"/>
              </a:spcBef>
              <a:buBlip>
                <a:blip r:embed="rId2"/>
              </a:buBlip>
              <a:defRPr sz="2760">
                <a:effectLst/>
              </a:defRPr>
            </a:pPr>
            <a:r>
              <a:t>We will represent our maze with a matrix. A matrix of integers with the height and width of our maze size divided by our path width.  </a:t>
            </a:r>
          </a:p>
          <a:p>
            <a:pPr marL="376809" indent="-376809" defTabSz="315468">
              <a:spcBef>
                <a:spcPts val="3400"/>
              </a:spcBef>
              <a:buBlip>
                <a:blip r:embed="rId2"/>
              </a:buBlip>
              <a:defRPr sz="2760">
                <a:effectLst/>
              </a:defRPr>
            </a:pPr>
            <a:r>
              <a:t>len() is a general Python function which gives the length of the argument. </a:t>
            </a:r>
          </a:p>
          <a:p>
            <a:pPr marL="376809" indent="-376809" defTabSz="315468">
              <a:spcBef>
                <a:spcPts val="3400"/>
              </a:spcBef>
              <a:buBlip>
                <a:blip r:embed="rId2"/>
              </a:buBlip>
              <a:defRPr sz="2760">
                <a:effectLst/>
              </a:defRPr>
            </a:pPr>
            <a:r>
              <a:t>The value only gives us the number of rows</a:t>
            </a:r>
          </a:p>
          <a:p>
            <a:pPr marL="376809" indent="-376809" defTabSz="315468">
              <a:spcBef>
                <a:spcPts val="3400"/>
              </a:spcBef>
              <a:buBlip>
                <a:blip r:embed="rId2"/>
              </a:buBlip>
              <a:defRPr sz="2760">
                <a:effectLst/>
              </a:defRPr>
            </a:pPr>
            <a:r>
              <a:t>Since we know both number of rows and columns are the same, we only need one. </a:t>
            </a:r>
          </a:p>
          <a:p>
            <a:pPr marL="376809" indent="-376809" defTabSz="315468">
              <a:spcBef>
                <a:spcPts val="3400"/>
              </a:spcBef>
              <a:buBlip>
                <a:blip r:embed="rId2"/>
              </a:buBlip>
              <a:defRPr sz="2760">
                <a:effectLst/>
              </a:defRPr>
            </a:pPr>
            <a:r>
              <a:t>We use list comprehension to make the matrix</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lvl1pPr>
              <a:tabLst>
                <a:tab pos="1485900" algn="l"/>
              </a:tabLst>
            </a:lvl1pPr>
          </a:lstStyle>
          <a:p>
            <a:pPr/>
            <a:r>
              <a:t>Red 6</a:t>
            </a:r>
          </a:p>
        </p:txBody>
      </p:sp>
      <p:sp>
        <p:nvSpPr>
          <p:cNvPr id="237" name="Shape 237"/>
          <p:cNvSpPr/>
          <p:nvPr>
            <p:ph type="body" idx="1"/>
          </p:nvPr>
        </p:nvSpPr>
        <p:spPr>
          <a:prstGeom prst="rect">
            <a:avLst/>
          </a:prstGeom>
        </p:spPr>
        <p:txBody>
          <a:bodyPr/>
          <a:lstStyle/>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r>
              <a:t>assert len(self.m.matrix)==21</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r>
              <a:t>AttributeError: Maze instance has no attribute 'matrix'</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lvl1pPr>
              <a:tabLst>
                <a:tab pos="1485900" algn="l"/>
              </a:tabLst>
            </a:lvl1pPr>
          </a:lstStyle>
          <a:p>
            <a:pPr/>
            <a:r>
              <a:t>Green 6</a:t>
            </a:r>
          </a:p>
        </p:txBody>
      </p:sp>
      <p:sp>
        <p:nvSpPr>
          <p:cNvPr id="240" name="Shape 240"/>
          <p:cNvSpPr/>
          <p:nvPr>
            <p:ph type="body" idx="1"/>
          </p:nvPr>
        </p:nvSpPr>
        <p:spPr>
          <a:prstGeom prst="rect">
            <a:avLst/>
          </a:prstGeom>
        </p:spPr>
        <p:txBody>
          <a:bodyPr/>
          <a:lstStyle/>
          <a:p>
            <a:pPr marL="431419" indent="-431419" defTabSz="361188">
              <a:spcBef>
                <a:spcPts val="3900"/>
              </a:spcBef>
              <a:buBlip>
                <a:blip r:embed="rId2"/>
              </a:buBlip>
              <a:defRPr sz="3160">
                <a:effectLst/>
              </a:defRPr>
            </a:pPr>
            <a:r>
              <a:t>Lists are in brackets.</a:t>
            </a:r>
          </a:p>
          <a:p>
            <a:pPr marL="431419" indent="-431419" defTabSz="361188">
              <a:spcBef>
                <a:spcPts val="3900"/>
              </a:spcBef>
              <a:buBlip>
                <a:blip r:embed="rId2"/>
              </a:buBlip>
              <a:defRPr sz="3160">
                <a:effectLst/>
              </a:defRPr>
            </a:pPr>
            <a:r>
              <a:t>[1] is a list of length 1 and the value is the integer 1</a:t>
            </a:r>
          </a:p>
          <a:p>
            <a:pPr marL="431419" indent="-431419" defTabSz="361188">
              <a:spcBef>
                <a:spcPts val="3900"/>
              </a:spcBef>
              <a:buBlip>
                <a:blip r:embed="rId2"/>
              </a:buBlip>
              <a:defRPr sz="3160">
                <a:effectLst/>
              </a:defRPr>
            </a:pPr>
            <a:r>
              <a:t>List comprehension uses brackets</a:t>
            </a:r>
          </a:p>
          <a:p>
            <a:pPr marL="431419" indent="-431419" defTabSz="361188">
              <a:spcBef>
                <a:spcPts val="3900"/>
              </a:spcBef>
              <a:buBlip>
                <a:blip r:embed="rId2"/>
              </a:buBlip>
              <a:defRPr sz="3160">
                <a:effectLst/>
              </a:defRPr>
            </a:pPr>
            <a:r>
              <a:t>include the for statement inline</a:t>
            </a:r>
          </a:p>
          <a:p>
            <a:pPr marL="431419" indent="-431419" defTabSz="361188">
              <a:spcBef>
                <a:spcPts val="3900"/>
              </a:spcBef>
              <a:buBlip>
                <a:blip r:embed="rId2"/>
              </a:buBlip>
              <a:defRPr sz="3160">
                <a:effectLst/>
              </a:defRPr>
            </a:pPr>
            <a:r>
              <a:t>[1 for i in range(3)] = [1, 1, 1]</a:t>
            </a:r>
          </a:p>
          <a:p>
            <a:pPr marL="431419" indent="-431419" defTabSz="361188">
              <a:spcBef>
                <a:spcPts val="3900"/>
              </a:spcBef>
              <a:buBlip>
                <a:blip r:embed="rId2"/>
              </a:buBlip>
              <a:defRPr sz="3160">
                <a:effectLst/>
              </a:defRPr>
            </a:pPr>
            <a:r>
              <a:t>Use double nesting to make a matrix</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lvl1pPr>
              <a:tabLst>
                <a:tab pos="1485900" algn="l"/>
              </a:tabLst>
            </a:lvl1pPr>
          </a:lstStyle>
          <a:p>
            <a:pPr/>
            <a:r>
              <a:t>Green 6</a:t>
            </a:r>
          </a:p>
        </p:txBody>
      </p:sp>
      <p:sp>
        <p:nvSpPr>
          <p:cNvPr id="243" name="Shape 243"/>
          <p:cNvSpPr/>
          <p:nvPr>
            <p:ph type="body" idx="1"/>
          </p:nvPr>
        </p:nvSpPr>
        <p:spPr>
          <a:prstGeom prst="rect">
            <a:avLst/>
          </a:prstGeom>
        </p:spPr>
        <p:txBody>
          <a:bodyPr/>
          <a:lstStyle/>
          <a:p>
            <a:pPr marL="0" indent="0">
              <a:spcBef>
                <a:spcPts val="0"/>
              </a:spcBef>
              <a:buSzTx/>
              <a:buNone/>
              <a:defRPr sz="2400">
                <a:effectLst/>
                <a:latin typeface="Courier"/>
                <a:ea typeface="Courier"/>
                <a:cs typeface="Courier"/>
                <a:sym typeface="Courier"/>
              </a:defRPr>
            </a:pPr>
            <a:r>
              <a:t>self.matrix = [[1 for i in range(21)] \</a:t>
            </a:r>
          </a:p>
          <a:p>
            <a:pPr lvl="8" algn="l">
              <a:defRPr sz="2400">
                <a:effectLst/>
                <a:latin typeface="Courier"/>
                <a:ea typeface="Courier"/>
                <a:cs typeface="Courier"/>
                <a:sym typeface="Courier"/>
              </a:defRPr>
            </a:pPr>
            <a:r>
              <a:t>      for j in range(21)]</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lvl1pPr>
              <a:tabLst>
                <a:tab pos="1485900" algn="l"/>
              </a:tabLst>
            </a:lvl1pPr>
          </a:lstStyle>
          <a:p>
            <a:pPr/>
            <a:r>
              <a:t>Red 7</a:t>
            </a:r>
          </a:p>
        </p:txBody>
      </p:sp>
      <p:sp>
        <p:nvSpPr>
          <p:cNvPr id="246" name="Shape 246"/>
          <p:cNvSpPr/>
          <p:nvPr>
            <p:ph type="body" idx="1"/>
          </p:nvPr>
        </p:nvSpPr>
        <p:spPr>
          <a:prstGeom prst="rect">
            <a:avLst/>
          </a:prstGeom>
        </p:spPr>
        <p:txBody>
          <a:bodyPr/>
          <a:lstStyle/>
          <a:p>
            <a:pPr marL="453262" indent="-453262" defTabSz="379475">
              <a:spcBef>
                <a:spcPts val="4100"/>
              </a:spcBef>
              <a:buBlip>
                <a:blip r:embed="rId2"/>
              </a:buBlip>
              <a:defRPr sz="3320">
                <a:effectLst/>
              </a:defRPr>
            </a:pPr>
            <a:r>
              <a:t>It’s a good idea to make a reset function. It will put the turtle in the upper left hand corner and clear the maze so it’s filled with the number 1 except for the upper left hand corner which will be 0</a:t>
            </a:r>
          </a:p>
          <a:p>
            <a:pPr marL="453262" indent="-453262" defTabSz="379475">
              <a:spcBef>
                <a:spcPts val="4100"/>
              </a:spcBef>
              <a:buBlip>
                <a:blip r:embed="rId2"/>
              </a:buBlip>
              <a:defRPr sz="3320">
                <a:effectLst/>
              </a:defRPr>
            </a:pPr>
            <a:r>
              <a:t>the number 1 will signify a wall. 0 will signify empty. </a:t>
            </a:r>
          </a:p>
          <a:p>
            <a:pPr marL="453262" indent="-453262" defTabSz="379475">
              <a:spcBef>
                <a:spcPts val="4100"/>
              </a:spcBef>
              <a:buBlip>
                <a:blip r:embed="rId2"/>
              </a:buBlip>
              <a:defRPr sz="3320">
                <a:effectLst/>
              </a:defRPr>
            </a:pPr>
            <a:r>
              <a:t>We are using the variable SIZE all in caps to signify it is a constant value. It isn’t really in Python, but we treat it like one. </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lvl="1">
              <a:tabLst>
                <a:tab pos="1485900" algn="l"/>
              </a:tabLst>
              <a:defRPr sz="6800"/>
            </a:pPr>
            <a:r>
              <a:t>Red 7</a:t>
            </a:r>
          </a:p>
        </p:txBody>
      </p:sp>
      <p:sp>
        <p:nvSpPr>
          <p:cNvPr id="249" name="Shape 249"/>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p>
          <a:p>
            <a:pPr marL="0" indent="0">
              <a:spcBef>
                <a:spcPts val="0"/>
              </a:spcBef>
              <a:buSzTx/>
              <a:buNone/>
              <a:defRPr sz="2100">
                <a:effectLst/>
                <a:latin typeface="Courier"/>
                <a:ea typeface="Courier"/>
                <a:cs typeface="Courier"/>
                <a:sym typeface="Courier"/>
              </a:defRPr>
            </a:pPr>
            <a:r>
              <a:t>    def testReset(self):</a:t>
            </a:r>
          </a:p>
          <a:p>
            <a:pPr marL="0" indent="0">
              <a:spcBef>
                <a:spcPts val="0"/>
              </a:spcBef>
              <a:buSzTx/>
              <a:buNone/>
              <a:defRPr sz="2100">
                <a:effectLst/>
                <a:latin typeface="Courier"/>
                <a:ea typeface="Courier"/>
                <a:cs typeface="Courier"/>
                <a:sym typeface="Courier"/>
              </a:defRPr>
            </a:pPr>
            <a:r>
              <a:t>        self.m.reset()</a:t>
            </a:r>
          </a:p>
          <a:p>
            <a:pPr marL="0" indent="0">
              <a:spcBef>
                <a:spcPts val="0"/>
              </a:spcBef>
              <a:buSzTx/>
              <a:buNone/>
              <a:defRPr sz="2100">
                <a:effectLst/>
                <a:latin typeface="Courier"/>
                <a:ea typeface="Courier"/>
                <a:cs typeface="Courier"/>
                <a:sym typeface="Courier"/>
              </a:defRPr>
            </a:pPr>
            <a:r>
              <a:t>        assert self.m.matrix[0][0]==0</a:t>
            </a:r>
          </a:p>
          <a:p>
            <a:pPr marL="0" indent="0">
              <a:spcBef>
                <a:spcPts val="0"/>
              </a:spcBef>
              <a:buSzTx/>
              <a:buNone/>
              <a:defRPr sz="2100">
                <a:effectLst/>
                <a:latin typeface="Courier"/>
                <a:ea typeface="Courier"/>
                <a:cs typeface="Courier"/>
                <a:sym typeface="Courier"/>
              </a:defRPr>
            </a:pPr>
            <a:r>
              <a:t>        assert self.m.t.pos()==(-(SIZE/2-10),SIZE/2-10)</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lvl1pPr>
              <a:tabLst>
                <a:tab pos="1485900" algn="l"/>
              </a:tabLst>
            </a:lvl1pPr>
          </a:lstStyle>
          <a:p>
            <a:pPr/>
            <a:r>
              <a:t>Green 7</a:t>
            </a:r>
          </a:p>
        </p:txBody>
      </p:sp>
      <p:sp>
        <p:nvSpPr>
          <p:cNvPr id="252" name="Shape 252"/>
          <p:cNvSpPr/>
          <p:nvPr>
            <p:ph type="body" idx="1"/>
          </p:nvPr>
        </p:nvSpPr>
        <p:spPr>
          <a:prstGeom prst="rect">
            <a:avLst/>
          </a:prstGeom>
        </p:spPr>
        <p:txBody>
          <a:bodyPr/>
          <a:lstStyle/>
          <a:p>
            <a:pPr>
              <a:buBlip>
                <a:blip r:embed="rId2"/>
              </a:buBlip>
              <a:defRPr>
                <a:effectLst/>
              </a:defRPr>
            </a:pPr>
            <a:r>
              <a:t>We use the goto method in the turtle module. </a:t>
            </a:r>
          </a:p>
          <a:p>
            <a:pPr>
              <a:buBlip>
                <a:blip r:embed="rId2"/>
              </a:buBlip>
              <a:defRPr>
                <a:effectLst/>
              </a:defRPr>
            </a:pPr>
            <a:r>
              <a:t>Then we manually set m[0][0] to 0</a:t>
            </a:r>
          </a:p>
          <a:p>
            <a:pPr>
              <a:buBlip>
                <a:blip r:embed="rId2"/>
              </a:buBlip>
              <a:defRPr>
                <a:effectLst/>
              </a:defRPr>
            </a:pPr>
            <a:r>
              <a:t>The rest is just moving code from the __init__ method to the reset method. </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lvl1pPr>
              <a:tabLst>
                <a:tab pos="1485900" algn="l"/>
              </a:tabLst>
            </a:lvl1pPr>
          </a:lstStyle>
          <a:p>
            <a:pPr/>
            <a:r>
              <a:t>Green 7</a:t>
            </a:r>
          </a:p>
        </p:txBody>
      </p:sp>
      <p:sp>
        <p:nvSpPr>
          <p:cNvPr id="255" name="Shape 255"/>
          <p:cNvSpPr/>
          <p:nvPr>
            <p:ph type="body" idx="1"/>
          </p:nvPr>
        </p:nvSpPr>
        <p:spPr>
          <a:prstGeom prst="rect">
            <a:avLst/>
          </a:prstGeom>
        </p:spPr>
        <p:txBody>
          <a:bodyPr/>
          <a:lstStyle/>
          <a:p>
            <a:pPr marL="0" indent="0">
              <a:spcBef>
                <a:spcPts val="0"/>
              </a:spcBef>
              <a:buSzTx/>
              <a:buNone/>
              <a:defRPr sz="1900">
                <a:effectLst/>
                <a:latin typeface="Courier"/>
                <a:ea typeface="Courier"/>
                <a:cs typeface="Courier"/>
                <a:sym typeface="Courier"/>
              </a:defRPr>
            </a:pPr>
            <a:r>
              <a:t>    def reset(self):</a:t>
            </a:r>
          </a:p>
          <a:p>
            <a:pPr marL="0" indent="0">
              <a:spcBef>
                <a:spcPts val="0"/>
              </a:spcBef>
              <a:buSzTx/>
              <a:buNone/>
              <a:defRPr sz="1900">
                <a:effectLst/>
                <a:latin typeface="Courier"/>
                <a:ea typeface="Courier"/>
                <a:cs typeface="Courier"/>
                <a:sym typeface="Courier"/>
              </a:defRPr>
            </a:pPr>
            <a:r>
              <a:t>        self.s = turtle.Screen()</a:t>
            </a:r>
          </a:p>
          <a:p>
            <a:pPr marL="0" indent="0">
              <a:spcBef>
                <a:spcPts val="0"/>
              </a:spcBef>
              <a:buSzTx/>
              <a:buNone/>
              <a:defRPr sz="1900">
                <a:effectLst/>
                <a:latin typeface="Courier"/>
                <a:ea typeface="Courier"/>
                <a:cs typeface="Courier"/>
                <a:sym typeface="Courier"/>
              </a:defRPr>
            </a:pPr>
            <a:r>
              <a:t>        self.s.window_width = self.size</a:t>
            </a:r>
          </a:p>
          <a:p>
            <a:pPr marL="0" indent="0">
              <a:spcBef>
                <a:spcPts val="0"/>
              </a:spcBef>
              <a:buSzTx/>
              <a:buNone/>
              <a:defRPr sz="1900">
                <a:effectLst/>
                <a:latin typeface="Courier"/>
                <a:ea typeface="Courier"/>
                <a:cs typeface="Courier"/>
                <a:sym typeface="Courier"/>
              </a:defRPr>
            </a:pPr>
            <a:r>
              <a:t>        self.s.window_height = self.size</a:t>
            </a:r>
          </a:p>
          <a:p>
            <a:pPr marL="0" indent="0">
              <a:spcBef>
                <a:spcPts val="0"/>
              </a:spcBef>
              <a:buSzTx/>
              <a:buNone/>
              <a:defRPr sz="1900">
                <a:effectLst/>
                <a:latin typeface="Courier"/>
                <a:ea typeface="Courier"/>
                <a:cs typeface="Courier"/>
                <a:sym typeface="Courier"/>
              </a:defRPr>
            </a:pPr>
            <a:r>
              <a:t>        self.s.bgcolor('blue')</a:t>
            </a:r>
          </a:p>
          <a:p>
            <a:pPr marL="0" indent="0">
              <a:spcBef>
                <a:spcPts val="0"/>
              </a:spcBef>
              <a:buSzTx/>
              <a:buNone/>
              <a:defRPr sz="1900">
                <a:effectLst/>
                <a:latin typeface="Courier"/>
                <a:ea typeface="Courier"/>
                <a:cs typeface="Courier"/>
                <a:sym typeface="Courier"/>
              </a:defRPr>
            </a:pPr>
            <a:r>
              <a:t>        self.t = turtle.Turtle()</a:t>
            </a:r>
          </a:p>
          <a:p>
            <a:pPr marL="0" indent="0">
              <a:spcBef>
                <a:spcPts val="0"/>
              </a:spcBef>
              <a:buSzTx/>
              <a:buNone/>
              <a:defRPr sz="1900">
                <a:effectLst/>
                <a:latin typeface="Courier"/>
                <a:ea typeface="Courier"/>
                <a:cs typeface="Courier"/>
                <a:sym typeface="Courier"/>
              </a:defRPr>
            </a:pPr>
            <a:r>
              <a:t>        self.t.penup()</a:t>
            </a:r>
          </a:p>
          <a:p>
            <a:pPr marL="0" indent="0">
              <a:spcBef>
                <a:spcPts val="0"/>
              </a:spcBef>
              <a:buSzTx/>
              <a:buNone/>
              <a:defRPr sz="1900">
                <a:effectLst/>
                <a:latin typeface="Courier"/>
                <a:ea typeface="Courier"/>
                <a:cs typeface="Courier"/>
                <a:sym typeface="Courier"/>
              </a:defRPr>
            </a:pPr>
            <a:r>
              <a:t>        self.matrix = [[1 for i in range(21)] for j in range(21)]</a:t>
            </a:r>
          </a:p>
          <a:p>
            <a:pPr marL="0" indent="0">
              <a:spcBef>
                <a:spcPts val="0"/>
              </a:spcBef>
              <a:buSzTx/>
              <a:buNone/>
              <a:defRPr sz="1900">
                <a:effectLst/>
                <a:latin typeface="Courier"/>
                <a:ea typeface="Courier"/>
                <a:cs typeface="Courier"/>
                <a:sym typeface="Courier"/>
              </a:defRPr>
            </a:pPr>
            <a:r>
              <a:t>        self.t.goto(-(self.size/2-10),self.size/2-10)</a:t>
            </a:r>
          </a:p>
          <a:p>
            <a:pPr marL="0" indent="0">
              <a:spcBef>
                <a:spcPts val="0"/>
              </a:spcBef>
              <a:buSzTx/>
              <a:buNone/>
              <a:defRPr sz="1900">
                <a:effectLst/>
                <a:latin typeface="Courier"/>
                <a:ea typeface="Courier"/>
                <a:cs typeface="Courier"/>
                <a:sym typeface="Courier"/>
              </a:defRPr>
            </a:pPr>
            <a:r>
              <a:t>        self.matrix[0][0]=0</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lvl1pPr>
              <a:tabLst>
                <a:tab pos="1485900" algn="l"/>
              </a:tabLst>
            </a:lvl1pPr>
          </a:lstStyle>
          <a:p>
            <a:pPr/>
            <a:r>
              <a:t>Week 4</a:t>
            </a:r>
          </a:p>
        </p:txBody>
      </p:sp>
      <p:sp>
        <p:nvSpPr>
          <p:cNvPr id="258" name="Shape 258"/>
          <p:cNvSpPr/>
          <p:nvPr>
            <p:ph type="body" idx="1"/>
          </p:nvPr>
        </p:nvSpPr>
        <p:spPr>
          <a:prstGeom prst="rect">
            <a:avLst/>
          </a:prstGeom>
        </p:spPr>
        <p:txBody>
          <a:bodyPr/>
          <a:lstStyle/>
          <a:p>
            <a:pPr>
              <a:buBlip>
                <a:blip r:embed="rId2"/>
              </a:buBlip>
              <a:defRPr>
                <a:effectLst/>
              </a:defRPr>
            </a:pPr>
            <a:r>
              <a:t>Tests 8-11</a:t>
            </a:r>
          </a:p>
          <a:p>
            <a:pPr>
              <a:buBlip>
                <a:blip r:embed="rId2"/>
              </a:buBlip>
              <a:defRPr>
                <a:effectLst/>
              </a:defRPr>
            </a:pPr>
            <a:r>
              <a:t>Python tuples</a:t>
            </a:r>
          </a:p>
          <a:p>
            <a:pPr>
              <a:buBlip>
                <a:blip r:embed="rId2"/>
              </a:buBlip>
              <a:defRPr>
                <a:effectLst/>
              </a:defRPr>
            </a:pPr>
            <a:r>
              <a:t>Indexing matrices</a:t>
            </a:r>
          </a:p>
          <a:p>
            <a:pPr>
              <a:buBlip>
                <a:blip r:embed="rId2"/>
              </a:buBlip>
              <a:defRPr>
                <a:effectLst/>
              </a:defRPr>
            </a:pPr>
            <a:r>
              <a:t>Refactoring</a:t>
            </a:r>
          </a:p>
          <a:p>
            <a:pPr>
              <a:buBlip>
                <a:blip r:embed="rId2"/>
              </a:buBlip>
              <a:defRPr>
                <a:effectLst/>
              </a:defRPr>
            </a:pPr>
            <a:r>
              <a:t>comparisons using ==</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lvl1pPr>
              <a:tabLst>
                <a:tab pos="1485900" algn="l"/>
              </a:tabLst>
            </a:lvl1pPr>
          </a:lstStyle>
          <a:p>
            <a:pPr/>
            <a:r>
              <a:t>Red 8</a:t>
            </a:r>
          </a:p>
        </p:txBody>
      </p:sp>
      <p:sp>
        <p:nvSpPr>
          <p:cNvPr id="261" name="Shape 261"/>
          <p:cNvSpPr/>
          <p:nvPr>
            <p:ph type="body" idx="1"/>
          </p:nvPr>
        </p:nvSpPr>
        <p:spPr>
          <a:prstGeom prst="rect">
            <a:avLst/>
          </a:prstGeom>
        </p:spPr>
        <p:txBody>
          <a:bodyPr/>
          <a:lstStyle/>
          <a:p>
            <a:pPr marL="338581" indent="-338581" defTabSz="283463">
              <a:spcBef>
                <a:spcPts val="3100"/>
              </a:spcBef>
              <a:buBlip>
                <a:blip r:embed="rId2"/>
              </a:buBlip>
              <a:defRPr sz="2480">
                <a:effectLst/>
              </a:defRPr>
            </a:pPr>
            <a:r>
              <a:t>We need to know the value of the matrix at the position of the turtle. </a:t>
            </a:r>
          </a:p>
          <a:p>
            <a:pPr marL="338581" indent="-338581" defTabSz="283463">
              <a:spcBef>
                <a:spcPts val="3100"/>
              </a:spcBef>
              <a:buBlip>
                <a:blip r:embed="rId2"/>
              </a:buBlip>
              <a:defRPr sz="2480">
                <a:effectLst/>
              </a:defRPr>
            </a:pPr>
            <a:r>
              <a:t>As the turtle digs into the wall to make a maze, the value of the matrix at that location will change from 1 to 0</a:t>
            </a:r>
          </a:p>
          <a:p>
            <a:pPr marL="338581" indent="-338581" defTabSz="283463">
              <a:spcBef>
                <a:spcPts val="3100"/>
              </a:spcBef>
              <a:buBlip>
                <a:blip r:embed="rId2"/>
              </a:buBlip>
              <a:defRPr sz="2480">
                <a:effectLst/>
              </a:defRPr>
            </a:pPr>
            <a:r>
              <a:t>The method will be called getMatrixValueAt()</a:t>
            </a:r>
          </a:p>
          <a:p>
            <a:pPr marL="338581" indent="-338581" defTabSz="283463">
              <a:spcBef>
                <a:spcPts val="3100"/>
              </a:spcBef>
              <a:buBlip>
                <a:blip r:embed="rId2"/>
              </a:buBlip>
              <a:defRPr sz="2480">
                <a:effectLst/>
              </a:defRPr>
            </a:pPr>
            <a:r>
              <a:t>It will have one argument; an (x,y) tuple for the position of the turtle</a:t>
            </a:r>
          </a:p>
          <a:p>
            <a:pPr marL="338581" indent="-338581" defTabSz="283463">
              <a:spcBef>
                <a:spcPts val="3100"/>
              </a:spcBef>
              <a:buBlip>
                <a:blip r:embed="rId2"/>
              </a:buBlip>
              <a:defRPr sz="2480">
                <a:effectLst/>
              </a:defRPr>
            </a:pPr>
            <a:r>
              <a:t>v=getMatrixValueAt((0,0)) will give the value at the center of the matrix.  (-SIZE/2,SIZE/2) is the upper left hand corner</a:t>
            </a:r>
          </a:p>
          <a:p>
            <a:pPr marL="338581" indent="-338581" defTabSz="283463">
              <a:spcBef>
                <a:spcPts val="3100"/>
              </a:spcBef>
              <a:buBlip>
                <a:blip r:embed="rId2"/>
              </a:buBlip>
              <a:defRPr sz="2480">
                <a:effectLst/>
              </a:defRPr>
            </a:pPr>
            <a:r>
              <a:t>Usually we will use the pos() method of our turtle to get that position. </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a:tabLst>
                <a:tab pos="1485900" algn="l"/>
              </a:tabLst>
            </a:lvl1pPr>
          </a:lstStyle>
          <a:p>
            <a:pPr/>
            <a:r>
              <a:t>The unittest module</a:t>
            </a:r>
          </a:p>
        </p:txBody>
      </p:sp>
      <p:sp>
        <p:nvSpPr>
          <p:cNvPr id="148" name="Shape 148"/>
          <p:cNvSpPr/>
          <p:nvPr>
            <p:ph type="body" idx="1"/>
          </p:nvPr>
        </p:nvSpPr>
        <p:spPr>
          <a:prstGeom prst="rect">
            <a:avLst/>
          </a:prstGeom>
        </p:spPr>
        <p:txBody>
          <a:bodyPr/>
          <a:lstStyle/>
          <a:p>
            <a:pPr marL="354964" indent="-354964" defTabSz="297179">
              <a:spcBef>
                <a:spcPts val="3200"/>
              </a:spcBef>
              <a:buBlip>
                <a:blip r:embed="rId2"/>
              </a:buBlip>
              <a:defRPr sz="2600">
                <a:effectLst/>
              </a:defRPr>
            </a:pPr>
            <a:r>
              <a:t>It’s a framework for our tests</a:t>
            </a:r>
          </a:p>
          <a:p>
            <a:pPr marL="354964" indent="-354964" defTabSz="297179">
              <a:spcBef>
                <a:spcPts val="3200"/>
              </a:spcBef>
              <a:buBlip>
                <a:blip r:embed="rId2"/>
              </a:buBlip>
              <a:defRPr sz="2600">
                <a:effectLst/>
              </a:defRPr>
            </a:pPr>
            <a:r>
              <a:t>Each test begins with “Test”</a:t>
            </a:r>
          </a:p>
          <a:p>
            <a:pPr marL="354964" indent="-354964" defTabSz="297179">
              <a:spcBef>
                <a:spcPts val="3200"/>
              </a:spcBef>
              <a:buBlip>
                <a:blip r:embed="rId2"/>
              </a:buBlip>
              <a:defRPr sz="2600">
                <a:effectLst/>
              </a:defRPr>
            </a:pPr>
            <a:r>
              <a:t>There is a set up method for repeated operations when starting a test.</a:t>
            </a:r>
          </a:p>
          <a:p>
            <a:pPr marL="354964" indent="-354964" defTabSz="297179">
              <a:spcBef>
                <a:spcPts val="3200"/>
              </a:spcBef>
              <a:buBlip>
                <a:blip r:embed="rId2"/>
              </a:buBlip>
              <a:defRPr sz="2600">
                <a:effectLst/>
              </a:defRPr>
            </a:pPr>
            <a:r>
              <a:t>You need to add a check to run unittest.main()</a:t>
            </a:r>
          </a:p>
          <a:p>
            <a:pPr marL="354964" indent="-354964" defTabSz="297179">
              <a:spcBef>
                <a:spcPts val="3200"/>
              </a:spcBef>
              <a:buBlip>
                <a:blip r:embed="rId2"/>
              </a:buBlip>
              <a:defRPr sz="2600">
                <a:effectLst/>
              </a:defRPr>
            </a:pPr>
            <a:r>
              <a:t>We create a class called TestMaze and inherit from unittest.TestCase</a:t>
            </a:r>
          </a:p>
          <a:p>
            <a:pPr marL="354964" indent="-354964" defTabSz="297179">
              <a:spcBef>
                <a:spcPts val="3200"/>
              </a:spcBef>
              <a:buBlip>
                <a:blip r:embed="rId2"/>
              </a:buBlip>
              <a:defRPr sz="2600">
                <a:effectLst/>
              </a:defRPr>
            </a:pPr>
            <a:r>
              <a:t>When unittest.main() is called, each method in our TestMaze class will be run. </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lvl1pPr>
              <a:tabLst>
                <a:tab pos="1485900" algn="l"/>
              </a:tabLst>
            </a:lvl1pPr>
          </a:lstStyle>
          <a:p>
            <a:pPr/>
            <a:r>
              <a:t>Red 8</a:t>
            </a:r>
          </a:p>
        </p:txBody>
      </p:sp>
      <p:sp>
        <p:nvSpPr>
          <p:cNvPr id="264" name="Shape 264"/>
          <p:cNvSpPr/>
          <p:nvPr>
            <p:ph type="body" idx="1"/>
          </p:nvPr>
        </p:nvSpPr>
        <p:spPr>
          <a:prstGeom prst="rect">
            <a:avLst/>
          </a:prstGeom>
        </p:spPr>
        <p:txBody>
          <a:bodyPr/>
          <a:lstStyle/>
          <a:p>
            <a:pPr marL="0" indent="0">
              <a:spcBef>
                <a:spcPts val="0"/>
              </a:spcBef>
              <a:buSzTx/>
              <a:buNone/>
              <a:defRPr sz="2200">
                <a:effectLst/>
                <a:latin typeface="Courier"/>
                <a:ea typeface="Courier"/>
                <a:cs typeface="Courier"/>
                <a:sym typeface="Courier"/>
              </a:defRPr>
            </a:pPr>
            <a:r>
              <a:t>    def testGetMatrixValueAt(self):</a:t>
            </a:r>
          </a:p>
          <a:p>
            <a:pPr marL="0" indent="0">
              <a:spcBef>
                <a:spcPts val="0"/>
              </a:spcBef>
              <a:buSzTx/>
              <a:buNone/>
              <a:defRPr sz="2200">
                <a:effectLst/>
                <a:latin typeface="Courier"/>
                <a:ea typeface="Courier"/>
                <a:cs typeface="Courier"/>
                <a:sym typeface="Courier"/>
              </a:defRPr>
            </a:pPr>
            <a:r>
              <a:t>        self.m.reset()</a:t>
            </a:r>
          </a:p>
          <a:p>
            <a:pPr marL="0" indent="0">
              <a:spcBef>
                <a:spcPts val="0"/>
              </a:spcBef>
              <a:buSzTx/>
              <a:buNone/>
              <a:defRPr sz="2200">
                <a:effectLst/>
                <a:latin typeface="Courier"/>
                <a:ea typeface="Courier"/>
                <a:cs typeface="Courier"/>
                <a:sym typeface="Courier"/>
              </a:defRPr>
            </a:pPr>
            <a:r>
              <a:t>        xpos = -(self.m.size/2-10)</a:t>
            </a:r>
          </a:p>
          <a:p>
            <a:pPr marL="0" indent="0">
              <a:spcBef>
                <a:spcPts val="0"/>
              </a:spcBef>
              <a:buSzTx/>
              <a:buNone/>
              <a:defRPr sz="2200">
                <a:effectLst/>
                <a:latin typeface="Courier"/>
                <a:ea typeface="Courier"/>
                <a:cs typeface="Courier"/>
                <a:sym typeface="Courier"/>
              </a:defRPr>
            </a:pPr>
            <a:r>
              <a:t>        ypos = self.m.size/2-10</a:t>
            </a:r>
          </a:p>
          <a:p>
            <a:pPr marL="0" indent="0">
              <a:spcBef>
                <a:spcPts val="0"/>
              </a:spcBef>
              <a:buSzTx/>
              <a:buNone/>
              <a:defRPr sz="2200">
                <a:effectLst/>
                <a:latin typeface="Courier"/>
                <a:ea typeface="Courier"/>
                <a:cs typeface="Courier"/>
                <a:sym typeface="Courier"/>
              </a:defRPr>
            </a:pPr>
            <a:r>
              <a:t>        assert self.m.getMatrixValueAt((xpos,ypos))==0 </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lvl1pPr>
              <a:tabLst>
                <a:tab pos="1485900" algn="l"/>
              </a:tabLst>
            </a:lvl1pPr>
          </a:lstStyle>
          <a:p>
            <a:pPr/>
            <a:r>
              <a:t>Green 8</a:t>
            </a:r>
          </a:p>
        </p:txBody>
      </p:sp>
      <p:sp>
        <p:nvSpPr>
          <p:cNvPr id="267" name="Shape 267"/>
          <p:cNvSpPr/>
          <p:nvPr>
            <p:ph type="body" idx="1"/>
          </p:nvPr>
        </p:nvSpPr>
        <p:spPr>
          <a:prstGeom prst="rect">
            <a:avLst/>
          </a:prstGeom>
        </p:spPr>
        <p:txBody>
          <a:bodyPr/>
          <a:lstStyle/>
          <a:p>
            <a:pPr marL="420497" indent="-420497" defTabSz="352043">
              <a:spcBef>
                <a:spcPts val="3800"/>
              </a:spcBef>
              <a:buBlip>
                <a:blip r:embed="rId2"/>
              </a:buBlip>
              <a:defRPr sz="3080">
                <a:effectLst/>
              </a:defRPr>
            </a:pPr>
            <a:r>
              <a:t>We need to convert a position (x,y) to an index [x][y] to index our matrix. </a:t>
            </a:r>
          </a:p>
          <a:p>
            <a:pPr marL="420497" indent="-420497" defTabSz="352043">
              <a:spcBef>
                <a:spcPts val="3800"/>
              </a:spcBef>
              <a:buBlip>
                <a:blip r:embed="rId2"/>
              </a:buBlip>
              <a:defRPr sz="3080">
                <a:effectLst/>
              </a:defRPr>
            </a:pPr>
            <a:r>
              <a:t>the variable pos is a tuple.</a:t>
            </a:r>
          </a:p>
          <a:p>
            <a:pPr marL="420497" indent="-420497" defTabSz="352043">
              <a:spcBef>
                <a:spcPts val="3800"/>
              </a:spcBef>
              <a:buBlip>
                <a:blip r:embed="rId2"/>
              </a:buBlip>
              <a:defRPr sz="3080">
                <a:effectLst/>
              </a:defRPr>
            </a:pPr>
            <a:r>
              <a:t>it is the position we want to map to our matrix</a:t>
            </a:r>
          </a:p>
          <a:p>
            <a:pPr marL="420497" indent="-420497" defTabSz="352043">
              <a:spcBef>
                <a:spcPts val="3800"/>
              </a:spcBef>
              <a:buBlip>
                <a:blip r:embed="rId2"/>
              </a:buBlip>
              <a:defRPr sz="3080">
                <a:effectLst/>
              </a:defRPr>
            </a:pPr>
            <a:r>
              <a:t>matrix[x][y] will be the value we want</a:t>
            </a:r>
          </a:p>
          <a:p>
            <a:pPr marL="420497" indent="-420497" defTabSz="352043">
              <a:spcBef>
                <a:spcPts val="3800"/>
              </a:spcBef>
              <a:buBlip>
                <a:blip r:embed="rId2"/>
              </a:buBlip>
              <a:defRPr sz="3080">
                <a:effectLst/>
              </a:defRPr>
            </a:pPr>
            <a:r>
              <a:t>matrix[0][0] is the upper left hand corner</a:t>
            </a:r>
          </a:p>
          <a:p>
            <a:pPr marL="420497" indent="-420497" defTabSz="352043">
              <a:spcBef>
                <a:spcPts val="3800"/>
              </a:spcBef>
              <a:buBlip>
                <a:blip r:embed="rId2"/>
              </a:buBlip>
              <a:defRPr sz="3080">
                <a:effectLst/>
              </a:defRPr>
            </a:pPr>
            <a:r>
              <a:t>(-self.size/2,self.size/2) is the upper left hand corner</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title"/>
          </p:nvPr>
        </p:nvSpPr>
        <p:spPr>
          <a:prstGeom prst="rect">
            <a:avLst/>
          </a:prstGeom>
        </p:spPr>
        <p:txBody>
          <a:bodyPr/>
          <a:lstStyle>
            <a:lvl1pPr>
              <a:tabLst>
                <a:tab pos="1485900" algn="l"/>
              </a:tabLst>
            </a:lvl1pPr>
          </a:lstStyle>
          <a:p>
            <a:pPr/>
            <a:r>
              <a:t>Green 8</a:t>
            </a:r>
          </a:p>
        </p:txBody>
      </p:sp>
      <p:sp>
        <p:nvSpPr>
          <p:cNvPr id="270" name="Shape 270"/>
          <p:cNvSpPr/>
          <p:nvPr>
            <p:ph type="body" idx="1"/>
          </p:nvPr>
        </p:nvSpPr>
        <p:spPr>
          <a:prstGeom prst="rect">
            <a:avLst/>
          </a:prstGeom>
        </p:spPr>
        <p:txBody>
          <a:bodyPr/>
          <a:lstStyle/>
          <a:p>
            <a:pPr marL="415036" indent="-415036" defTabSz="347472">
              <a:spcBef>
                <a:spcPts val="3800"/>
              </a:spcBef>
              <a:buBlip>
                <a:blip r:embed="rId2"/>
              </a:buBlip>
              <a:defRPr sz="3040">
                <a:effectLst/>
              </a:defRPr>
            </a:pPr>
            <a:r>
              <a:t>We want -self.size/2 to become 0 for the x index</a:t>
            </a:r>
          </a:p>
          <a:p>
            <a:pPr marL="415036" indent="-415036" defTabSz="347472">
              <a:spcBef>
                <a:spcPts val="3800"/>
              </a:spcBef>
              <a:buBlip>
                <a:blip r:embed="rId2"/>
              </a:buBlip>
              <a:defRPr sz="3040">
                <a:effectLst/>
              </a:defRPr>
            </a:pPr>
            <a:r>
              <a:t>adjust by adding self.size/2 </a:t>
            </a:r>
          </a:p>
          <a:p>
            <a:pPr marL="415036" indent="-415036" defTabSz="347472">
              <a:spcBef>
                <a:spcPts val="3800"/>
              </a:spcBef>
              <a:buBlip>
                <a:blip r:embed="rId2"/>
              </a:buBlip>
              <a:defRPr sz="3040">
                <a:effectLst/>
              </a:defRPr>
            </a:pPr>
            <a:r>
              <a:t>Need to divide by the path width to adjust for the proper range. </a:t>
            </a:r>
          </a:p>
          <a:p>
            <a:pPr marL="415036" indent="-415036" defTabSz="347472">
              <a:spcBef>
                <a:spcPts val="3800"/>
              </a:spcBef>
              <a:buBlip>
                <a:blip r:embed="rId2"/>
              </a:buBlip>
              <a:defRPr sz="3040">
                <a:effectLst/>
              </a:defRPr>
            </a:pPr>
            <a:r>
              <a:t>We want self.size/2 to become 0 for the y index</a:t>
            </a:r>
          </a:p>
          <a:p>
            <a:pPr marL="415036" indent="-415036" defTabSz="347472">
              <a:spcBef>
                <a:spcPts val="3800"/>
              </a:spcBef>
              <a:buBlip>
                <a:blip r:embed="rId2"/>
              </a:buBlip>
              <a:defRPr sz="3040">
                <a:effectLst/>
              </a:defRPr>
            </a:pPr>
            <a:r>
              <a:t>adjust by subtracting self.size/2</a:t>
            </a:r>
          </a:p>
          <a:p>
            <a:pPr marL="415036" indent="-415036" defTabSz="347472">
              <a:spcBef>
                <a:spcPts val="3800"/>
              </a:spcBef>
              <a:buBlip>
                <a:blip r:embed="rId2"/>
              </a:buBlip>
              <a:defRPr sz="3040">
                <a:effectLst/>
              </a:defRPr>
            </a:pPr>
            <a:r>
              <a:t>Divide by the path width to adjust for the proper range. </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title"/>
          </p:nvPr>
        </p:nvSpPr>
        <p:spPr>
          <a:prstGeom prst="rect">
            <a:avLst/>
          </a:prstGeom>
        </p:spPr>
        <p:txBody>
          <a:bodyPr/>
          <a:lstStyle>
            <a:lvl1pPr>
              <a:tabLst>
                <a:tab pos="1485900" algn="l"/>
              </a:tabLst>
            </a:lvl1pPr>
          </a:lstStyle>
          <a:p>
            <a:pPr/>
            <a:r>
              <a:t>Green 8</a:t>
            </a:r>
          </a:p>
        </p:txBody>
      </p:sp>
      <p:sp>
        <p:nvSpPr>
          <p:cNvPr id="273" name="Shape 273"/>
          <p:cNvSpPr/>
          <p:nvPr>
            <p:ph type="body" idx="1"/>
          </p:nvPr>
        </p:nvSpPr>
        <p:spPr>
          <a:prstGeom prst="rect">
            <a:avLst/>
          </a:prstGeom>
        </p:spPr>
        <p:txBody>
          <a:bodyPr/>
          <a:lstStyle/>
          <a:p>
            <a:pPr marL="0" indent="0">
              <a:spcBef>
                <a:spcPts val="0"/>
              </a:spcBef>
              <a:buSzTx/>
              <a:buNone/>
              <a:defRPr sz="1800">
                <a:effectLst/>
                <a:latin typeface="Courier"/>
                <a:ea typeface="Courier"/>
                <a:cs typeface="Courier"/>
                <a:sym typeface="Courier"/>
              </a:defRPr>
            </a:pPr>
            <a:r>
              <a:t>    def getMatrixValueAt(self,pos):</a:t>
            </a:r>
          </a:p>
          <a:p>
            <a:pPr marL="0" indent="0">
              <a:spcBef>
                <a:spcPts val="0"/>
              </a:spcBef>
              <a:buSzTx/>
              <a:buNone/>
              <a:defRPr sz="1800">
                <a:effectLst/>
                <a:latin typeface="Courier"/>
                <a:ea typeface="Courier"/>
                <a:cs typeface="Courier"/>
                <a:sym typeface="Courier"/>
              </a:defRPr>
            </a:pPr>
            <a:r>
              <a:t>        x=int(pos[0]+self.size/2)/20</a:t>
            </a:r>
          </a:p>
          <a:p>
            <a:pPr marL="0" indent="0">
              <a:spcBef>
                <a:spcPts val="0"/>
              </a:spcBef>
              <a:buSzTx/>
              <a:buNone/>
              <a:defRPr sz="1800">
                <a:effectLst/>
                <a:latin typeface="Courier"/>
                <a:ea typeface="Courier"/>
                <a:cs typeface="Courier"/>
                <a:sym typeface="Courier"/>
              </a:defRPr>
            </a:pPr>
            <a:r>
              <a:t>        y=(self.size/2 - pos[1])/self.pathWidth</a:t>
            </a:r>
          </a:p>
          <a:p>
            <a:pPr marL="0" indent="0">
              <a:spcBef>
                <a:spcPts val="0"/>
              </a:spcBef>
              <a:buSzTx/>
              <a:buNone/>
              <a:defRPr sz="1800">
                <a:effectLst/>
                <a:latin typeface="Courier"/>
                <a:ea typeface="Courier"/>
                <a:cs typeface="Courier"/>
                <a:sym typeface="Courier"/>
              </a:defRPr>
            </a:pPr>
            <a:r>
              <a:t>        if x &lt; 0 or y &lt; 0 or x &gt; self.size/20-1 or y &gt; self.size/20-1:</a:t>
            </a:r>
          </a:p>
          <a:p>
            <a:pPr marL="0" indent="0">
              <a:spcBef>
                <a:spcPts val="0"/>
              </a:spcBef>
              <a:buSzTx/>
              <a:buNone/>
              <a:defRPr sz="1800">
                <a:effectLst/>
                <a:latin typeface="Courier"/>
                <a:ea typeface="Courier"/>
                <a:cs typeface="Courier"/>
                <a:sym typeface="Courier"/>
              </a:defRPr>
            </a:pPr>
            <a:r>
              <a:t>            return -1</a:t>
            </a:r>
          </a:p>
          <a:p>
            <a:pPr marL="0" indent="0">
              <a:spcBef>
                <a:spcPts val="0"/>
              </a:spcBef>
              <a:buSzTx/>
              <a:buNone/>
              <a:defRPr sz="1800">
                <a:effectLst/>
                <a:latin typeface="Courier"/>
                <a:ea typeface="Courier"/>
                <a:cs typeface="Courier"/>
                <a:sym typeface="Courier"/>
              </a:defRPr>
            </a:pPr>
            <a:r>
              <a:t>        v=self.matrix[x][y]</a:t>
            </a:r>
          </a:p>
          <a:p>
            <a:pPr marL="0" indent="0">
              <a:spcBef>
                <a:spcPts val="0"/>
              </a:spcBef>
              <a:buSzTx/>
              <a:buNone/>
              <a:defRPr sz="1800">
                <a:effectLst/>
                <a:latin typeface="Courier"/>
                <a:ea typeface="Courier"/>
                <a:cs typeface="Courier"/>
                <a:sym typeface="Courier"/>
              </a:defRPr>
            </a:pPr>
            <a:r>
              <a:t>        return v</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lvl1pPr>
              <a:tabLst>
                <a:tab pos="1485900" algn="l"/>
              </a:tabLst>
            </a:lvl1pPr>
          </a:lstStyle>
          <a:p>
            <a:pPr/>
            <a:r>
              <a:t>Refactor</a:t>
            </a:r>
          </a:p>
        </p:txBody>
      </p:sp>
      <p:sp>
        <p:nvSpPr>
          <p:cNvPr id="276" name="Shape 276"/>
          <p:cNvSpPr/>
          <p:nvPr>
            <p:ph type="body" idx="1"/>
          </p:nvPr>
        </p:nvSpPr>
        <p:spPr>
          <a:prstGeom prst="rect">
            <a:avLst/>
          </a:prstGeom>
        </p:spPr>
        <p:txBody>
          <a:bodyPr/>
          <a:lstStyle/>
          <a:p>
            <a:pPr>
              <a:buBlip>
                <a:blip r:embed="rId2"/>
              </a:buBlip>
              <a:defRPr>
                <a:effectLst/>
              </a:defRPr>
            </a:pPr>
            <a:r>
              <a:t>We start using EMPTY for 0</a:t>
            </a:r>
          </a:p>
          <a:p>
            <a:pPr>
              <a:buBlip>
                <a:blip r:embed="rId2"/>
              </a:buBlip>
              <a:defRPr>
                <a:effectLst/>
              </a:defRPr>
            </a:pPr>
            <a:r>
              <a:t>We will also add NORTH SOUTH EAST and WEST shortly</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lvl1pPr>
              <a:tabLst>
                <a:tab pos="1485900" algn="l"/>
              </a:tabLst>
            </a:lvl1pPr>
          </a:lstStyle>
          <a:p>
            <a:pPr/>
            <a:r>
              <a:t>Refactor</a:t>
            </a:r>
          </a:p>
        </p:txBody>
      </p:sp>
      <p:sp>
        <p:nvSpPr>
          <p:cNvPr id="279" name="Shape 279"/>
          <p:cNvSpPr/>
          <p:nvPr>
            <p:ph type="body" idx="1"/>
          </p:nvPr>
        </p:nvSpPr>
        <p:spPr>
          <a:prstGeom prst="rect">
            <a:avLst/>
          </a:prstGeom>
        </p:spPr>
        <p:txBody>
          <a:bodyPr/>
          <a:lstStyle/>
          <a:p>
            <a:pPr marL="0" indent="0" defTabSz="438911">
              <a:spcBef>
                <a:spcPts val="0"/>
              </a:spcBef>
              <a:buSzTx/>
              <a:buNone/>
              <a:defRPr sz="1344">
                <a:effectLst/>
                <a:latin typeface="Courier"/>
                <a:ea typeface="Courier"/>
                <a:cs typeface="Courier"/>
                <a:sym typeface="Courier"/>
              </a:defRPr>
            </a:pPr>
            <a:r>
              <a:t>import turtle</a:t>
            </a:r>
          </a:p>
          <a:p>
            <a:pPr marL="0" indent="0" defTabSz="438911">
              <a:spcBef>
                <a:spcPts val="0"/>
              </a:spcBef>
              <a:buSzTx/>
              <a:buNone/>
              <a:defRPr sz="1344">
                <a:effectLst/>
                <a:latin typeface="Courier"/>
                <a:ea typeface="Courier"/>
                <a:cs typeface="Courier"/>
                <a:sym typeface="Courier"/>
              </a:defRPr>
            </a:pPr>
            <a:r>
              <a:t>EMPTY=0</a:t>
            </a:r>
          </a:p>
          <a:p>
            <a:pPr marL="0" indent="0" defTabSz="438911">
              <a:spcBef>
                <a:spcPts val="0"/>
              </a:spcBef>
              <a:buSzTx/>
              <a:buNone/>
              <a:defRPr sz="1344">
                <a:effectLst/>
                <a:latin typeface="Courier"/>
                <a:ea typeface="Courier"/>
                <a:cs typeface="Courier"/>
                <a:sym typeface="Courier"/>
              </a:defRPr>
            </a:pPr>
          </a:p>
          <a:p>
            <a:pPr marL="0" indent="0" defTabSz="438911">
              <a:spcBef>
                <a:spcPts val="0"/>
              </a:spcBef>
              <a:buSzTx/>
              <a:buNone/>
              <a:defRPr sz="1344">
                <a:effectLst/>
                <a:latin typeface="Courier"/>
                <a:ea typeface="Courier"/>
                <a:cs typeface="Courier"/>
                <a:sym typeface="Courier"/>
              </a:defRPr>
            </a:pPr>
            <a:r>
              <a:t>class Maze():</a:t>
            </a:r>
          </a:p>
          <a:p>
            <a:pPr marL="0" indent="0" defTabSz="438911">
              <a:spcBef>
                <a:spcPts val="0"/>
              </a:spcBef>
              <a:buSzTx/>
              <a:buNone/>
              <a:defRPr sz="1344">
                <a:effectLst/>
                <a:latin typeface="Courier"/>
                <a:ea typeface="Courier"/>
                <a:cs typeface="Courier"/>
                <a:sym typeface="Courier"/>
              </a:defRPr>
            </a:pPr>
            <a:r>
              <a:t>    def __init__(self,size=420,pathWidth=20):</a:t>
            </a:r>
          </a:p>
          <a:p>
            <a:pPr marL="0" indent="0" defTabSz="438911">
              <a:spcBef>
                <a:spcPts val="0"/>
              </a:spcBef>
              <a:buSzTx/>
              <a:buNone/>
              <a:defRPr sz="1344">
                <a:effectLst/>
                <a:latin typeface="Courier"/>
                <a:ea typeface="Courier"/>
                <a:cs typeface="Courier"/>
                <a:sym typeface="Courier"/>
              </a:defRPr>
            </a:pPr>
            <a:r>
              <a:t>        self.size=size</a:t>
            </a:r>
          </a:p>
          <a:p>
            <a:pPr marL="0" indent="0" defTabSz="438911">
              <a:spcBef>
                <a:spcPts val="0"/>
              </a:spcBef>
              <a:buSzTx/>
              <a:buNone/>
              <a:defRPr sz="1344">
                <a:effectLst/>
                <a:latin typeface="Courier"/>
                <a:ea typeface="Courier"/>
                <a:cs typeface="Courier"/>
                <a:sym typeface="Courier"/>
              </a:defRPr>
            </a:pPr>
            <a:r>
              <a:t>        self.pathWidth=pathWidth</a:t>
            </a:r>
          </a:p>
          <a:p>
            <a:pPr marL="0" indent="0" defTabSz="438911">
              <a:spcBef>
                <a:spcPts val="0"/>
              </a:spcBef>
              <a:buSzTx/>
              <a:buNone/>
              <a:defRPr sz="1344">
                <a:effectLst/>
                <a:latin typeface="Courier"/>
                <a:ea typeface="Courier"/>
                <a:cs typeface="Courier"/>
                <a:sym typeface="Courier"/>
              </a:defRPr>
            </a:pPr>
            <a:r>
              <a:t>        self.reset()</a:t>
            </a:r>
          </a:p>
          <a:p>
            <a:pPr marL="0" indent="0" defTabSz="438911">
              <a:spcBef>
                <a:spcPts val="0"/>
              </a:spcBef>
              <a:buSzTx/>
              <a:buNone/>
              <a:defRPr sz="1344">
                <a:effectLst/>
                <a:latin typeface="Courier"/>
                <a:ea typeface="Courier"/>
                <a:cs typeface="Courier"/>
                <a:sym typeface="Courier"/>
              </a:defRPr>
            </a:pPr>
          </a:p>
          <a:p>
            <a:pPr marL="0" indent="0" defTabSz="438911">
              <a:spcBef>
                <a:spcPts val="0"/>
              </a:spcBef>
              <a:buSzTx/>
              <a:buNone/>
              <a:defRPr sz="1344">
                <a:effectLst/>
                <a:latin typeface="Courier"/>
                <a:ea typeface="Courier"/>
                <a:cs typeface="Courier"/>
                <a:sym typeface="Courier"/>
              </a:defRPr>
            </a:pPr>
            <a:r>
              <a:t>    def reset(self):</a:t>
            </a:r>
          </a:p>
          <a:p>
            <a:pPr marL="0" indent="0" defTabSz="438911">
              <a:spcBef>
                <a:spcPts val="0"/>
              </a:spcBef>
              <a:buSzTx/>
              <a:buNone/>
              <a:defRPr sz="1344">
                <a:effectLst/>
                <a:latin typeface="Courier"/>
                <a:ea typeface="Courier"/>
                <a:cs typeface="Courier"/>
                <a:sym typeface="Courier"/>
              </a:defRPr>
            </a:pPr>
            <a:r>
              <a:t>        self.s = turtle.Screen()</a:t>
            </a:r>
          </a:p>
          <a:p>
            <a:pPr marL="0" indent="0" defTabSz="438911">
              <a:spcBef>
                <a:spcPts val="0"/>
              </a:spcBef>
              <a:buSzTx/>
              <a:buNone/>
              <a:defRPr sz="1344">
                <a:effectLst/>
                <a:latin typeface="Courier"/>
                <a:ea typeface="Courier"/>
                <a:cs typeface="Courier"/>
                <a:sym typeface="Courier"/>
              </a:defRPr>
            </a:pPr>
            <a:r>
              <a:t>        self.s.window_width = self.size</a:t>
            </a:r>
          </a:p>
          <a:p>
            <a:pPr marL="0" indent="0" defTabSz="438911">
              <a:spcBef>
                <a:spcPts val="0"/>
              </a:spcBef>
              <a:buSzTx/>
              <a:buNone/>
              <a:defRPr sz="1344">
                <a:effectLst/>
                <a:latin typeface="Courier"/>
                <a:ea typeface="Courier"/>
                <a:cs typeface="Courier"/>
                <a:sym typeface="Courier"/>
              </a:defRPr>
            </a:pPr>
            <a:r>
              <a:t>        self.s.window_height = self.size</a:t>
            </a:r>
          </a:p>
          <a:p>
            <a:pPr marL="0" indent="0" defTabSz="438911">
              <a:spcBef>
                <a:spcPts val="0"/>
              </a:spcBef>
              <a:buSzTx/>
              <a:buNone/>
              <a:defRPr sz="1344">
                <a:effectLst/>
                <a:latin typeface="Courier"/>
                <a:ea typeface="Courier"/>
                <a:cs typeface="Courier"/>
                <a:sym typeface="Courier"/>
              </a:defRPr>
            </a:pPr>
            <a:r>
              <a:t>        self.s.bgcolor('blue')</a:t>
            </a:r>
          </a:p>
          <a:p>
            <a:pPr marL="0" indent="0" defTabSz="438911">
              <a:spcBef>
                <a:spcPts val="0"/>
              </a:spcBef>
              <a:buSzTx/>
              <a:buNone/>
              <a:defRPr sz="1344">
                <a:effectLst/>
                <a:latin typeface="Courier"/>
                <a:ea typeface="Courier"/>
                <a:cs typeface="Courier"/>
                <a:sym typeface="Courier"/>
              </a:defRPr>
            </a:pPr>
            <a:r>
              <a:t>        self.t = turtle.Turtle()</a:t>
            </a:r>
          </a:p>
          <a:p>
            <a:pPr marL="0" indent="0" defTabSz="438911">
              <a:spcBef>
                <a:spcPts val="0"/>
              </a:spcBef>
              <a:buSzTx/>
              <a:buNone/>
              <a:defRPr sz="1344">
                <a:effectLst/>
                <a:latin typeface="Courier"/>
                <a:ea typeface="Courier"/>
                <a:cs typeface="Courier"/>
                <a:sym typeface="Courier"/>
              </a:defRPr>
            </a:pPr>
            <a:r>
              <a:t>        self.t.penup()</a:t>
            </a:r>
          </a:p>
          <a:p>
            <a:pPr marL="0" indent="0" defTabSz="438911">
              <a:spcBef>
                <a:spcPts val="0"/>
              </a:spcBef>
              <a:buSzTx/>
              <a:buNone/>
              <a:defRPr sz="1344">
                <a:effectLst/>
                <a:latin typeface="Courier"/>
                <a:ea typeface="Courier"/>
                <a:cs typeface="Courier"/>
                <a:sym typeface="Courier"/>
              </a:defRPr>
            </a:pPr>
            <a:r>
              <a:t>        self.matrix = [[1 for i in range(self.size/self.pathWidth)] for j in range(21)]</a:t>
            </a:r>
          </a:p>
          <a:p>
            <a:pPr marL="0" indent="0" defTabSz="438911">
              <a:spcBef>
                <a:spcPts val="0"/>
              </a:spcBef>
              <a:buSzTx/>
              <a:buNone/>
              <a:defRPr sz="1344">
                <a:effectLst/>
                <a:latin typeface="Courier"/>
                <a:ea typeface="Courier"/>
                <a:cs typeface="Courier"/>
                <a:sym typeface="Courier"/>
              </a:defRPr>
            </a:pPr>
            <a:r>
              <a:t>        self.t.goto(-(self.size/2-self.pathWidth/2),self.size/2-self.pathWidth/2)</a:t>
            </a:r>
          </a:p>
          <a:p>
            <a:pPr marL="0" indent="0" defTabSz="438911">
              <a:spcBef>
                <a:spcPts val="0"/>
              </a:spcBef>
              <a:buSzTx/>
              <a:buNone/>
              <a:defRPr sz="1344">
                <a:effectLst/>
                <a:latin typeface="Courier"/>
                <a:ea typeface="Courier"/>
                <a:cs typeface="Courier"/>
                <a:sym typeface="Courier"/>
              </a:defRPr>
            </a:pPr>
            <a:r>
              <a:t>        self.matrix[0][0]=EMPTY</a:t>
            </a:r>
          </a:p>
          <a:p>
            <a:pPr marL="0" indent="0" defTabSz="438911">
              <a:spcBef>
                <a:spcPts val="0"/>
              </a:spcBef>
              <a:buSzTx/>
              <a:buNone/>
              <a:defRPr sz="1344">
                <a:effectLst/>
                <a:latin typeface="Courier"/>
                <a:ea typeface="Courier"/>
                <a:cs typeface="Courier"/>
                <a:sym typeface="Courier"/>
              </a:defRPr>
            </a:pPr>
          </a:p>
          <a:p>
            <a:pPr marL="0" indent="0" defTabSz="438911">
              <a:spcBef>
                <a:spcPts val="0"/>
              </a:spcBef>
              <a:buSzTx/>
              <a:buNone/>
              <a:defRPr sz="1344">
                <a:effectLst/>
                <a:latin typeface="Courier"/>
                <a:ea typeface="Courier"/>
                <a:cs typeface="Courier"/>
                <a:sym typeface="Courier"/>
              </a:defRPr>
            </a:pPr>
            <a:r>
              <a:t>    def getMatrixValueAt(self,pos):</a:t>
            </a:r>
          </a:p>
          <a:p>
            <a:pPr marL="0" indent="0" defTabSz="438911">
              <a:spcBef>
                <a:spcPts val="0"/>
              </a:spcBef>
              <a:buSzTx/>
              <a:buNone/>
              <a:defRPr sz="1344">
                <a:effectLst/>
                <a:latin typeface="Courier"/>
                <a:ea typeface="Courier"/>
                <a:cs typeface="Courier"/>
                <a:sym typeface="Courier"/>
              </a:defRPr>
            </a:pPr>
            <a:r>
              <a:t>        x = int(pos[0]+self.size/2)/self.pathWidth</a:t>
            </a:r>
          </a:p>
          <a:p>
            <a:pPr marL="0" indent="0" defTabSz="438911">
              <a:spcBef>
                <a:spcPts val="0"/>
              </a:spcBef>
              <a:buSzTx/>
              <a:buNone/>
              <a:defRPr sz="1344">
                <a:effectLst/>
                <a:latin typeface="Courier"/>
                <a:ea typeface="Courier"/>
                <a:cs typeface="Courier"/>
                <a:sym typeface="Courier"/>
              </a:defRPr>
            </a:pPr>
            <a:r>
              <a:t>        y=(self.size/2 - pos[1])/self.pathWidth        </a:t>
            </a:r>
          </a:p>
          <a:p>
            <a:pPr marL="0" indent="0" defTabSz="438911">
              <a:spcBef>
                <a:spcPts val="0"/>
              </a:spcBef>
              <a:buSzTx/>
              <a:buNone/>
              <a:defRPr sz="1344">
                <a:effectLst/>
                <a:latin typeface="Courier"/>
                <a:ea typeface="Courier"/>
                <a:cs typeface="Courier"/>
                <a:sym typeface="Courier"/>
              </a:defRPr>
            </a:pPr>
            <a:r>
              <a:t>        if x &lt; 0 or y &lt; 0 or x &gt; self.size/self.pathWidth-1 or y &gt; self.size/self.pathWidth-1:</a:t>
            </a:r>
          </a:p>
          <a:p>
            <a:pPr marL="0" indent="0" defTabSz="438911">
              <a:spcBef>
                <a:spcPts val="0"/>
              </a:spcBef>
              <a:buSzTx/>
              <a:buNone/>
              <a:defRPr sz="1344">
                <a:effectLst/>
                <a:latin typeface="Courier"/>
                <a:ea typeface="Courier"/>
                <a:cs typeface="Courier"/>
                <a:sym typeface="Courier"/>
              </a:defRPr>
            </a:pPr>
            <a:r>
              <a:t>            return -1</a:t>
            </a:r>
          </a:p>
          <a:p>
            <a:pPr marL="0" indent="0" defTabSz="438911">
              <a:spcBef>
                <a:spcPts val="0"/>
              </a:spcBef>
              <a:buSzTx/>
              <a:buNone/>
              <a:defRPr sz="1344">
                <a:effectLst/>
                <a:latin typeface="Courier"/>
                <a:ea typeface="Courier"/>
                <a:cs typeface="Courier"/>
                <a:sym typeface="Courier"/>
              </a:defRPr>
            </a:pPr>
            <a:r>
              <a:t>        else:</a:t>
            </a:r>
          </a:p>
          <a:p>
            <a:pPr marL="0" indent="0" defTabSz="438911">
              <a:spcBef>
                <a:spcPts val="0"/>
              </a:spcBef>
              <a:buSzTx/>
              <a:buNone/>
              <a:defRPr sz="1344">
                <a:effectLst/>
                <a:latin typeface="Courier"/>
                <a:ea typeface="Courier"/>
                <a:cs typeface="Courier"/>
                <a:sym typeface="Courier"/>
              </a:defRPr>
            </a:pPr>
            <a:r>
              <a:t>            return self.matrix[x][y]</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title"/>
          </p:nvPr>
        </p:nvSpPr>
        <p:spPr>
          <a:prstGeom prst="rect">
            <a:avLst/>
          </a:prstGeom>
        </p:spPr>
        <p:txBody>
          <a:bodyPr/>
          <a:lstStyle>
            <a:lvl1pPr>
              <a:tabLst>
                <a:tab pos="1485900" algn="l"/>
              </a:tabLst>
            </a:lvl1pPr>
          </a:lstStyle>
          <a:p>
            <a:pPr/>
            <a:r>
              <a:t>Red 9</a:t>
            </a:r>
          </a:p>
        </p:txBody>
      </p:sp>
      <p:sp>
        <p:nvSpPr>
          <p:cNvPr id="282" name="Shape 282"/>
          <p:cNvSpPr/>
          <p:nvPr>
            <p:ph type="body" idx="1"/>
          </p:nvPr>
        </p:nvSpPr>
        <p:spPr>
          <a:prstGeom prst="rect">
            <a:avLst/>
          </a:prstGeom>
        </p:spPr>
        <p:txBody>
          <a:bodyPr/>
          <a:lstStyle/>
          <a:p>
            <a:pPr marL="294894" indent="-294894" defTabSz="246888">
              <a:spcBef>
                <a:spcPts val="2700"/>
              </a:spcBef>
              <a:buBlip>
                <a:blip r:embed="rId2"/>
              </a:buBlip>
              <a:defRPr sz="2160">
                <a:effectLst/>
              </a:defRPr>
            </a:pPr>
            <a:r>
              <a:t>We need to know the direction between two positions.  </a:t>
            </a:r>
          </a:p>
          <a:p>
            <a:pPr marL="294894" indent="-294894" defTabSz="246888">
              <a:spcBef>
                <a:spcPts val="2700"/>
              </a:spcBef>
              <a:buBlip>
                <a:blip r:embed="rId2"/>
              </a:buBlip>
              <a:defRPr sz="2160">
                <a:effectLst/>
              </a:defRPr>
            </a:pPr>
            <a:r>
              <a:t>Typically we will need to know the direction to a particular position from the current turtle’s position</a:t>
            </a:r>
          </a:p>
          <a:p>
            <a:pPr marL="294894" indent="-294894" defTabSz="246888">
              <a:spcBef>
                <a:spcPts val="2700"/>
              </a:spcBef>
              <a:buBlip>
                <a:blip r:embed="rId2"/>
              </a:buBlip>
              <a:defRPr sz="2160">
                <a:effectLst/>
              </a:defRPr>
            </a:pPr>
            <a:r>
              <a:t>We want a method called direction()</a:t>
            </a:r>
          </a:p>
          <a:p>
            <a:pPr marL="294894" indent="-294894" defTabSz="246888">
              <a:spcBef>
                <a:spcPts val="2700"/>
              </a:spcBef>
              <a:buBlip>
                <a:blip r:embed="rId2"/>
              </a:buBlip>
              <a:defRPr sz="2160">
                <a:effectLst/>
              </a:defRPr>
            </a:pPr>
            <a:r>
              <a:t>direction will have 2 arguments; position 1, and position 2</a:t>
            </a:r>
          </a:p>
          <a:p>
            <a:pPr marL="294894" indent="-294894" defTabSz="246888">
              <a:spcBef>
                <a:spcPts val="2700"/>
              </a:spcBef>
              <a:buBlip>
                <a:blip r:embed="rId2"/>
              </a:buBlip>
              <a:defRPr sz="2160">
                <a:effectLst/>
              </a:defRPr>
            </a:pPr>
            <a:r>
              <a:t>d=direction(p1,p2) is how you call it. </a:t>
            </a:r>
          </a:p>
          <a:p>
            <a:pPr marL="294894" indent="-294894" defTabSz="246888">
              <a:spcBef>
                <a:spcPts val="2700"/>
              </a:spcBef>
              <a:buBlip>
                <a:blip r:embed="rId2"/>
              </a:buBlip>
              <a:defRPr sz="2160">
                <a:effectLst/>
              </a:defRPr>
            </a:pPr>
            <a:r>
              <a:t>p1 and p2 are tuples representing locations on the Screen</a:t>
            </a:r>
          </a:p>
          <a:p>
            <a:pPr marL="294894" indent="-294894" defTabSz="246888">
              <a:spcBef>
                <a:spcPts val="2700"/>
              </a:spcBef>
              <a:buBlip>
                <a:blip r:embed="rId2"/>
              </a:buBlip>
              <a:defRPr sz="2160">
                <a:effectLst/>
              </a:defRPr>
            </a:pPr>
            <a:r>
              <a:t>d=direction(self.t.pos(),p2) will give the direction from the turtle to position p2</a:t>
            </a:r>
          </a:p>
          <a:p>
            <a:pPr marL="294894" indent="-294894" defTabSz="246888">
              <a:spcBef>
                <a:spcPts val="2700"/>
              </a:spcBef>
              <a:buBlip>
                <a:blip r:embed="rId2"/>
              </a:buBlip>
              <a:defRPr sz="2160">
                <a:effectLst/>
              </a:defRPr>
            </a:pPr>
            <a:r>
              <a:t>We pick 4 arbitrary numbers for NORTH, SOUTH, EAST, and WEST</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lvl1pPr>
              <a:tabLst>
                <a:tab pos="1485900" algn="l"/>
              </a:tabLst>
            </a:lvl1pPr>
          </a:lstStyle>
          <a:p>
            <a:pPr/>
            <a:r>
              <a:t>Red 9</a:t>
            </a:r>
          </a:p>
        </p:txBody>
      </p:sp>
      <p:sp>
        <p:nvSpPr>
          <p:cNvPr id="285" name="Shape 285"/>
          <p:cNvSpPr/>
          <p:nvPr>
            <p:ph type="body" idx="1"/>
          </p:nvPr>
        </p:nvSpPr>
        <p:spPr>
          <a:prstGeom prst="rect">
            <a:avLst/>
          </a:prstGeom>
        </p:spPr>
        <p:txBody>
          <a:bodyPr/>
          <a:lstStyle/>
          <a:p>
            <a:pPr lvl="1" marL="0" indent="228600">
              <a:spcBef>
                <a:spcPts val="0"/>
              </a:spcBef>
              <a:buSzTx/>
              <a:buNone/>
              <a:defRPr sz="1400">
                <a:effectLst/>
                <a:latin typeface="Courier"/>
                <a:ea typeface="Courier"/>
                <a:cs typeface="Courier"/>
                <a:sym typeface="Courier"/>
              </a:defRPr>
            </a:pPr>
            <a:r>
              <a:t>  EAST=2</a:t>
            </a:r>
          </a:p>
          <a:p>
            <a:pPr lvl="2" marL="0" indent="457200">
              <a:spcBef>
                <a:spcPts val="0"/>
              </a:spcBef>
              <a:buSzTx/>
              <a:buNone/>
              <a:defRPr sz="1400">
                <a:effectLst/>
                <a:latin typeface="Courier"/>
                <a:ea typeface="Courier"/>
                <a:cs typeface="Courier"/>
                <a:sym typeface="Courier"/>
              </a:defRPr>
            </a:pPr>
            <a:r>
              <a:t>SOUTH=1</a:t>
            </a:r>
          </a:p>
          <a:p>
            <a:pPr lvl="2" marL="0" indent="457200">
              <a:spcBef>
                <a:spcPts val="0"/>
              </a:spcBef>
              <a:buSzTx/>
              <a:buNone/>
              <a:defRPr sz="1400">
                <a:effectLst/>
                <a:latin typeface="Courier"/>
                <a:ea typeface="Courier"/>
                <a:cs typeface="Courier"/>
                <a:sym typeface="Courier"/>
              </a:defRPr>
            </a:pPr>
            <a:r>
              <a:t>WEST=3</a:t>
            </a:r>
          </a:p>
          <a:p>
            <a:pPr lvl="2" marL="0" indent="457200">
              <a:spcBef>
                <a:spcPts val="0"/>
              </a:spcBef>
              <a:buSzTx/>
              <a:buNone/>
              <a:defRPr sz="1400">
                <a:effectLst/>
                <a:latin typeface="Courier"/>
                <a:ea typeface="Courier"/>
                <a:cs typeface="Courier"/>
                <a:sym typeface="Courier"/>
              </a:defRPr>
            </a:pPr>
            <a:r>
              <a:t>NORTH=0</a:t>
            </a:r>
          </a:p>
          <a:p>
            <a:pPr marL="0" indent="0">
              <a:spcBef>
                <a:spcPts val="0"/>
              </a:spcBef>
              <a:buSzTx/>
              <a:buNone/>
              <a:defRPr sz="1400">
                <a:effectLst/>
                <a:latin typeface="Courier"/>
                <a:ea typeface="Courier"/>
                <a:cs typeface="Courier"/>
                <a:sym typeface="Courier"/>
              </a:defRPr>
            </a:pPr>
          </a:p>
          <a:p>
            <a:pPr lvl="2" marL="0" indent="457200">
              <a:spcBef>
                <a:spcPts val="0"/>
              </a:spcBef>
              <a:buSzTx/>
              <a:buNone/>
              <a:defRPr sz="1400">
                <a:effectLst/>
                <a:latin typeface="Courier"/>
                <a:ea typeface="Courier"/>
                <a:cs typeface="Courier"/>
                <a:sym typeface="Courier"/>
              </a:defRPr>
            </a:pPr>
            <a:r>
              <a:t>def testDirection(self):</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assert self.m.direction((0,0),(10,0))==EAST</a:t>
            </a:r>
          </a:p>
          <a:p>
            <a:pPr marL="0" indent="0">
              <a:spcBef>
                <a:spcPts val="0"/>
              </a:spcBef>
              <a:buSzTx/>
              <a:buNone/>
              <a:defRPr sz="1400">
                <a:effectLst/>
                <a:latin typeface="Courier"/>
                <a:ea typeface="Courier"/>
                <a:cs typeface="Courier"/>
                <a:sym typeface="Courier"/>
              </a:defRPr>
            </a:pPr>
            <a:r>
              <a:t>        assert self.m.direction((0,0),(-10,0))==WEST</a:t>
            </a:r>
          </a:p>
          <a:p>
            <a:pPr marL="0" indent="0">
              <a:spcBef>
                <a:spcPts val="0"/>
              </a:spcBef>
              <a:buSzTx/>
              <a:buNone/>
              <a:defRPr sz="1400">
                <a:effectLst/>
                <a:latin typeface="Courier"/>
                <a:ea typeface="Courier"/>
                <a:cs typeface="Courier"/>
                <a:sym typeface="Courier"/>
              </a:defRPr>
            </a:pPr>
            <a:r>
              <a:t>        assert self.m.direction((0,0),(0,10))==NORTH</a:t>
            </a:r>
          </a:p>
          <a:p>
            <a:pPr marL="0" indent="0">
              <a:spcBef>
                <a:spcPts val="0"/>
              </a:spcBef>
              <a:buSzTx/>
              <a:buNone/>
              <a:defRPr sz="1400">
                <a:effectLst/>
                <a:latin typeface="Courier"/>
                <a:ea typeface="Courier"/>
                <a:cs typeface="Courier"/>
                <a:sym typeface="Courier"/>
              </a:defRPr>
            </a:pPr>
            <a:r>
              <a:t>        assert self.m.direction((0,0),(0,-10))==SOUTH</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title"/>
          </p:nvPr>
        </p:nvSpPr>
        <p:spPr>
          <a:prstGeom prst="rect">
            <a:avLst/>
          </a:prstGeom>
        </p:spPr>
        <p:txBody>
          <a:bodyPr/>
          <a:lstStyle>
            <a:lvl1pPr>
              <a:tabLst>
                <a:tab pos="1485900" algn="l"/>
              </a:tabLst>
            </a:lvl1pPr>
          </a:lstStyle>
          <a:p>
            <a:pPr/>
            <a:r>
              <a:t>Green 9</a:t>
            </a:r>
          </a:p>
        </p:txBody>
      </p:sp>
      <p:sp>
        <p:nvSpPr>
          <p:cNvPr id="288" name="Shape 288"/>
          <p:cNvSpPr/>
          <p:nvPr>
            <p:ph type="body" idx="1"/>
          </p:nvPr>
        </p:nvSpPr>
        <p:spPr>
          <a:prstGeom prst="rect">
            <a:avLst/>
          </a:prstGeom>
        </p:spPr>
        <p:txBody>
          <a:bodyPr/>
          <a:lstStyle/>
          <a:p>
            <a:pPr marL="311277" indent="-311277" defTabSz="260604">
              <a:spcBef>
                <a:spcPts val="2800"/>
              </a:spcBef>
              <a:buBlip>
                <a:blip r:embed="rId2"/>
              </a:buBlip>
              <a:defRPr sz="2280">
                <a:effectLst/>
              </a:defRPr>
            </a:pPr>
            <a:r>
              <a:t>Just for convenience we put the 4 values for the 2 position tuples into 4 variables called p1x, p1y, p2x, p2y</a:t>
            </a:r>
          </a:p>
          <a:p>
            <a:pPr marL="311277" indent="-311277" defTabSz="260604">
              <a:spcBef>
                <a:spcPts val="2800"/>
              </a:spcBef>
              <a:buBlip>
                <a:blip r:embed="rId2"/>
              </a:buBlip>
              <a:defRPr sz="2280">
                <a:effectLst/>
              </a:defRPr>
            </a:pPr>
            <a:r>
              <a:t>Saves us from typing  pos1[0] and makes the code a little cleaner to read</a:t>
            </a:r>
          </a:p>
          <a:p>
            <a:pPr marL="311277" indent="-311277" defTabSz="260604">
              <a:spcBef>
                <a:spcPts val="2800"/>
              </a:spcBef>
              <a:buBlip>
                <a:blip r:embed="rId2"/>
              </a:buBlip>
              <a:defRPr sz="2280">
                <a:effectLst/>
              </a:defRPr>
            </a:pPr>
            <a:r>
              <a:t>First just check if the two positions are the same. If so, return 0. </a:t>
            </a:r>
          </a:p>
          <a:p>
            <a:pPr marL="311277" indent="-311277" defTabSz="260604">
              <a:spcBef>
                <a:spcPts val="2800"/>
              </a:spcBef>
              <a:buBlip>
                <a:blip r:embed="rId2"/>
              </a:buBlip>
              <a:defRPr sz="2280">
                <a:effectLst/>
              </a:defRPr>
            </a:pPr>
            <a:r>
              <a:t>0 is not one of NORTH, SOUTH, EAST, or WEST so we know there is no direction between the two positions</a:t>
            </a:r>
          </a:p>
          <a:p>
            <a:pPr marL="311277" indent="-311277" defTabSz="260604">
              <a:spcBef>
                <a:spcPts val="2800"/>
              </a:spcBef>
              <a:buBlip>
                <a:blip r:embed="rId2"/>
              </a:buBlip>
              <a:defRPr sz="2280">
                <a:effectLst/>
              </a:defRPr>
            </a:pPr>
            <a:r>
              <a:t>Then break the problem down into two parts, whether it is NORTH or SOUTH and whether it is EAST or WEST</a:t>
            </a:r>
          </a:p>
          <a:p>
            <a:pPr marL="311277" indent="-311277" defTabSz="260604">
              <a:spcBef>
                <a:spcPts val="2800"/>
              </a:spcBef>
              <a:buBlip>
                <a:blip r:embed="rId2"/>
              </a:buBlip>
              <a:defRPr sz="2280">
                <a:effectLst/>
              </a:defRPr>
            </a:pPr>
            <a:r>
              <a:t>then split those two problems into two to make the decision. </a:t>
            </a:r>
          </a:p>
          <a:p>
            <a:pPr marL="311277" indent="-311277" defTabSz="260604">
              <a:spcBef>
                <a:spcPts val="2800"/>
              </a:spcBef>
              <a:buBlip>
                <a:blip r:embed="rId2"/>
              </a:buBlip>
              <a:defRPr sz="2280">
                <a:effectLst/>
              </a:defRPr>
            </a:pPr>
            <a:r>
              <a:t>We use if, else, and elif to do this kind of decision making</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lvl1pPr>
              <a:tabLst>
                <a:tab pos="1485900" algn="l"/>
              </a:tabLst>
            </a:lvl1pPr>
          </a:lstStyle>
          <a:p>
            <a:pPr/>
            <a:r>
              <a:t>Green 9</a:t>
            </a:r>
          </a:p>
        </p:txBody>
      </p:sp>
      <p:sp>
        <p:nvSpPr>
          <p:cNvPr id="291" name="Shape 291"/>
          <p:cNvSpPr/>
          <p:nvPr>
            <p:ph type="body" idx="1"/>
          </p:nvPr>
        </p:nvSpPr>
        <p:spPr>
          <a:prstGeom prst="rect">
            <a:avLst/>
          </a:prstGeom>
        </p:spPr>
        <p:txBody>
          <a:bodyPr/>
          <a:lstStyle/>
          <a:p>
            <a:pPr marL="0" indent="0">
              <a:spcBef>
                <a:spcPts val="0"/>
              </a:spcBef>
              <a:buSzTx/>
              <a:buNone/>
              <a:defRPr sz="1800">
                <a:effectLst/>
                <a:latin typeface="Courier"/>
                <a:ea typeface="Courier"/>
                <a:cs typeface="Courier"/>
                <a:sym typeface="Courier"/>
              </a:defRPr>
            </a:pPr>
            <a:r>
              <a:t>    def direction(self,pos1,pos2):</a:t>
            </a:r>
          </a:p>
          <a:p>
            <a:pPr marL="0" indent="0">
              <a:spcBef>
                <a:spcPts val="0"/>
              </a:spcBef>
              <a:buSzTx/>
              <a:buNone/>
              <a:defRPr sz="1800">
                <a:effectLst/>
                <a:latin typeface="Courier"/>
                <a:ea typeface="Courier"/>
                <a:cs typeface="Courier"/>
                <a:sym typeface="Courier"/>
              </a:defRPr>
            </a:pPr>
            <a:r>
              <a:t>        p1x=int(pos1[0]); p1y=int(pos1[1]); p2x=pos2[0]; p2y=pos2[1]</a:t>
            </a:r>
          </a:p>
          <a:p>
            <a:pPr marL="0" indent="0">
              <a:spcBef>
                <a:spcPts val="0"/>
              </a:spcBef>
              <a:buSzTx/>
              <a:buNone/>
              <a:defRPr sz="1800">
                <a:effectLst/>
                <a:latin typeface="Courier"/>
                <a:ea typeface="Courier"/>
                <a:cs typeface="Courier"/>
                <a:sym typeface="Courier"/>
              </a:defRPr>
            </a:pPr>
            <a:r>
              <a:t>        if p1x==p2x and p1y==p2y:</a:t>
            </a:r>
          </a:p>
          <a:p>
            <a:pPr marL="0" indent="0">
              <a:spcBef>
                <a:spcPts val="0"/>
              </a:spcBef>
              <a:buSzTx/>
              <a:buNone/>
              <a:defRPr sz="1800">
                <a:effectLst/>
                <a:latin typeface="Courier"/>
                <a:ea typeface="Courier"/>
                <a:cs typeface="Courier"/>
                <a:sym typeface="Courier"/>
              </a:defRPr>
            </a:pPr>
            <a:r>
              <a:t>            return 0</a:t>
            </a:r>
          </a:p>
          <a:p>
            <a:pPr marL="0" indent="0">
              <a:spcBef>
                <a:spcPts val="0"/>
              </a:spcBef>
              <a:buSzTx/>
              <a:buNone/>
              <a:defRPr sz="1800">
                <a:effectLst/>
                <a:latin typeface="Courier"/>
                <a:ea typeface="Courier"/>
                <a:cs typeface="Courier"/>
                <a:sym typeface="Courier"/>
              </a:defRPr>
            </a:pPr>
            <a:r>
              <a:t>        """ returns the direction from position 1 to position 2 """</a:t>
            </a:r>
          </a:p>
          <a:p>
            <a:pPr marL="0" indent="0">
              <a:spcBef>
                <a:spcPts val="0"/>
              </a:spcBef>
              <a:buSzTx/>
              <a:buNone/>
              <a:defRPr sz="1800">
                <a:effectLst/>
                <a:latin typeface="Courier"/>
                <a:ea typeface="Courier"/>
                <a:cs typeface="Courier"/>
                <a:sym typeface="Courier"/>
              </a:defRPr>
            </a:pPr>
            <a:r>
              <a:t>        if p1x==p2x: # x position the same, either NORTH or SOUTH</a:t>
            </a:r>
          </a:p>
          <a:p>
            <a:pPr marL="0" indent="0">
              <a:spcBef>
                <a:spcPts val="0"/>
              </a:spcBef>
              <a:buSzTx/>
              <a:buNone/>
              <a:defRPr sz="1800">
                <a:effectLst/>
                <a:latin typeface="Courier"/>
                <a:ea typeface="Courier"/>
                <a:cs typeface="Courier"/>
                <a:sym typeface="Courier"/>
              </a:defRPr>
            </a:pPr>
            <a:r>
              <a:t>            if p2y&gt;p1y: # NORTH</a:t>
            </a:r>
          </a:p>
          <a:p>
            <a:pPr marL="0" indent="0">
              <a:spcBef>
                <a:spcPts val="0"/>
              </a:spcBef>
              <a:buSzTx/>
              <a:buNone/>
              <a:defRPr sz="1800">
                <a:effectLst/>
                <a:latin typeface="Courier"/>
                <a:ea typeface="Courier"/>
                <a:cs typeface="Courier"/>
                <a:sym typeface="Courier"/>
              </a:defRPr>
            </a:pPr>
            <a:r>
              <a:t>                return NORTH</a:t>
            </a:r>
          </a:p>
          <a:p>
            <a:pPr marL="0" indent="0">
              <a:spcBef>
                <a:spcPts val="0"/>
              </a:spcBef>
              <a:buSzTx/>
              <a:buNone/>
              <a:defRPr sz="1800">
                <a:effectLst/>
                <a:latin typeface="Courier"/>
                <a:ea typeface="Courier"/>
                <a:cs typeface="Courier"/>
                <a:sym typeface="Courier"/>
              </a:defRPr>
            </a:pPr>
            <a:r>
              <a:t>            else:</a:t>
            </a:r>
          </a:p>
          <a:p>
            <a:pPr marL="0" indent="0">
              <a:spcBef>
                <a:spcPts val="0"/>
              </a:spcBef>
              <a:buSzTx/>
              <a:buNone/>
              <a:defRPr sz="1800">
                <a:effectLst/>
                <a:latin typeface="Courier"/>
                <a:ea typeface="Courier"/>
                <a:cs typeface="Courier"/>
                <a:sym typeface="Courier"/>
              </a:defRPr>
            </a:pPr>
            <a:r>
              <a:t>                return SOUTH</a:t>
            </a:r>
          </a:p>
          <a:p>
            <a:pPr marL="0" indent="0">
              <a:spcBef>
                <a:spcPts val="0"/>
              </a:spcBef>
              <a:buSzTx/>
              <a:buNone/>
              <a:defRPr sz="1800">
                <a:effectLst/>
                <a:latin typeface="Courier"/>
                <a:ea typeface="Courier"/>
                <a:cs typeface="Courier"/>
                <a:sym typeface="Courier"/>
              </a:defRPr>
            </a:pPr>
            <a:r>
              <a:t>        else:</a:t>
            </a:r>
          </a:p>
          <a:p>
            <a:pPr marL="0" indent="0">
              <a:spcBef>
                <a:spcPts val="0"/>
              </a:spcBef>
              <a:buSzTx/>
              <a:buNone/>
              <a:defRPr sz="1800">
                <a:effectLst/>
                <a:latin typeface="Courier"/>
                <a:ea typeface="Courier"/>
                <a:cs typeface="Courier"/>
                <a:sym typeface="Courier"/>
              </a:defRPr>
            </a:pPr>
            <a:r>
              <a:t>            if p2x&gt;p1x: # EAST</a:t>
            </a:r>
          </a:p>
          <a:p>
            <a:pPr marL="0" indent="0">
              <a:spcBef>
                <a:spcPts val="0"/>
              </a:spcBef>
              <a:buSzTx/>
              <a:buNone/>
              <a:defRPr sz="1800">
                <a:effectLst/>
                <a:latin typeface="Courier"/>
                <a:ea typeface="Courier"/>
                <a:cs typeface="Courier"/>
                <a:sym typeface="Courier"/>
              </a:defRPr>
            </a:pPr>
            <a:r>
              <a:t>                return EAST</a:t>
            </a:r>
          </a:p>
          <a:p>
            <a:pPr marL="0" indent="0">
              <a:spcBef>
                <a:spcPts val="0"/>
              </a:spcBef>
              <a:buSzTx/>
              <a:buNone/>
              <a:defRPr sz="1800">
                <a:effectLst/>
                <a:latin typeface="Courier"/>
                <a:ea typeface="Courier"/>
                <a:cs typeface="Courier"/>
                <a:sym typeface="Courier"/>
              </a:defRPr>
            </a:pPr>
            <a:r>
              <a:t>            else:</a:t>
            </a:r>
          </a:p>
          <a:p>
            <a:pPr marL="0" indent="0">
              <a:spcBef>
                <a:spcPts val="0"/>
              </a:spcBef>
              <a:buSzTx/>
              <a:buNone/>
              <a:defRPr sz="1800">
                <a:effectLst/>
                <a:latin typeface="Courier"/>
                <a:ea typeface="Courier"/>
                <a:cs typeface="Courier"/>
                <a:sym typeface="Courier"/>
              </a:defRPr>
            </a:pPr>
            <a:r>
              <a:t>                return WEST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lvl1pPr>
              <a:tabLst>
                <a:tab pos="1485900" algn="l"/>
              </a:tabLst>
            </a:lvl1pPr>
          </a:lstStyle>
          <a:p>
            <a:pPr/>
            <a:r>
              <a:t>Git </a:t>
            </a:r>
          </a:p>
        </p:txBody>
      </p:sp>
      <p:sp>
        <p:nvSpPr>
          <p:cNvPr id="151" name="Shape 151"/>
          <p:cNvSpPr/>
          <p:nvPr>
            <p:ph type="body" idx="1"/>
          </p:nvPr>
        </p:nvSpPr>
        <p:spPr>
          <a:prstGeom prst="rect">
            <a:avLst/>
          </a:prstGeom>
        </p:spPr>
        <p:txBody>
          <a:bodyPr/>
          <a:lstStyle/>
          <a:p>
            <a:pPr marL="447801" indent="-447801" defTabSz="374904">
              <a:spcBef>
                <a:spcPts val="4100"/>
              </a:spcBef>
              <a:buBlip>
                <a:blip r:embed="rId2"/>
              </a:buBlip>
              <a:defRPr sz="3280">
                <a:effectLst/>
              </a:defRPr>
            </a:pPr>
            <a:r>
              <a:t>We use git to get the code and the different versions</a:t>
            </a:r>
          </a:p>
          <a:p>
            <a:pPr marL="447801" indent="-447801" defTabSz="374904">
              <a:spcBef>
                <a:spcPts val="4100"/>
              </a:spcBef>
              <a:buBlip>
                <a:blip r:embed="rId2"/>
              </a:buBlip>
              <a:defRPr sz="3280">
                <a:effectLst/>
              </a:defRPr>
            </a:pPr>
            <a:r>
              <a:t>The two commands below will clone from the repository and set the version for the first slide (Red 1) </a:t>
            </a:r>
          </a:p>
          <a:p>
            <a:pPr marL="335851" indent="-335851" defTabSz="374904">
              <a:spcBef>
                <a:spcPts val="3200"/>
              </a:spcBef>
              <a:buBlip>
                <a:blip r:embed="rId2"/>
              </a:buBlip>
              <a:defRPr b="1" sz="2460">
                <a:effectLst/>
              </a:defRPr>
            </a:pPr>
            <a:r>
              <a:t>git clone https://github.com/mstoth/clusterfall2016 </a:t>
            </a:r>
          </a:p>
          <a:p>
            <a:pPr marL="335851" indent="-335851" defTabSz="374904">
              <a:spcBef>
                <a:spcPts val="3200"/>
              </a:spcBef>
              <a:buBlip>
                <a:blip r:embed="rId2"/>
              </a:buBlip>
              <a:defRPr b="1" sz="2460">
                <a:effectLst/>
              </a:defRPr>
            </a:pPr>
            <a:r>
              <a:t>git checkout 50f86d </a:t>
            </a:r>
          </a:p>
          <a:p>
            <a:pPr marL="447801" indent="-447801" defTabSz="374904">
              <a:spcBef>
                <a:spcPts val="4100"/>
              </a:spcBef>
              <a:buBlip>
                <a:blip r:embed="rId2"/>
              </a:buBlip>
              <a:defRPr sz="3280">
                <a:effectLst/>
              </a:defRPr>
            </a:pPr>
            <a:r>
              <a:t>Versions are seen with “git log” </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lvl1pPr>
              <a:tabLst>
                <a:tab pos="1485900" algn="l"/>
              </a:tabLst>
            </a:lvl1pPr>
          </a:lstStyle>
          <a:p>
            <a:pPr/>
            <a:r>
              <a:t>Red 10</a:t>
            </a:r>
          </a:p>
        </p:txBody>
      </p:sp>
      <p:sp>
        <p:nvSpPr>
          <p:cNvPr id="294" name="Shape 294"/>
          <p:cNvSpPr/>
          <p:nvPr>
            <p:ph type="body" idx="1"/>
          </p:nvPr>
        </p:nvSpPr>
        <p:spPr>
          <a:prstGeom prst="rect">
            <a:avLst/>
          </a:prstGeom>
        </p:spPr>
        <p:txBody>
          <a:bodyPr/>
          <a:lstStyle/>
          <a:p>
            <a:pPr marL="327660" indent="-327660" defTabSz="274320">
              <a:spcBef>
                <a:spcPts val="3000"/>
              </a:spcBef>
              <a:buBlip>
                <a:blip r:embed="rId2"/>
              </a:buBlip>
              <a:defRPr sz="2400">
                <a:effectLst/>
              </a:defRPr>
            </a:pPr>
            <a:r>
              <a:t>We also need to set the matrix value at a given turtle position. </a:t>
            </a:r>
          </a:p>
          <a:p>
            <a:pPr marL="327660" indent="-327660" defTabSz="274320">
              <a:spcBef>
                <a:spcPts val="3000"/>
              </a:spcBef>
              <a:buBlip>
                <a:blip r:embed="rId2"/>
              </a:buBlip>
              <a:defRPr sz="2400">
                <a:effectLst/>
              </a:defRPr>
            </a:pPr>
            <a:r>
              <a:t>setMatrixValueAt will be our method name</a:t>
            </a:r>
          </a:p>
          <a:p>
            <a:pPr marL="327660" indent="-327660" defTabSz="274320">
              <a:spcBef>
                <a:spcPts val="3000"/>
              </a:spcBef>
              <a:buBlip>
                <a:blip r:embed="rId2"/>
              </a:buBlip>
              <a:defRPr sz="2400">
                <a:effectLst/>
              </a:defRPr>
            </a:pPr>
            <a:r>
              <a:t>There will be 2 arguments; position and value</a:t>
            </a:r>
          </a:p>
          <a:p>
            <a:pPr marL="327660" indent="-327660" defTabSz="274320">
              <a:spcBef>
                <a:spcPts val="3000"/>
              </a:spcBef>
              <a:buBlip>
                <a:blip r:embed="rId2"/>
              </a:buBlip>
              <a:defRPr sz="2400">
                <a:effectLst/>
              </a:defRPr>
            </a:pPr>
            <a:r>
              <a:t>The position will be a tuple, the value will be an integer</a:t>
            </a:r>
          </a:p>
          <a:p>
            <a:pPr marL="327660" indent="-327660" defTabSz="274320">
              <a:spcBef>
                <a:spcPts val="3000"/>
              </a:spcBef>
              <a:buBlip>
                <a:blip r:embed="rId2"/>
              </a:buBlip>
              <a:defRPr sz="2400">
                <a:effectLst/>
              </a:defRPr>
            </a:pPr>
            <a:r>
              <a:t>It will return True or False depending on the success of the attempt</a:t>
            </a:r>
          </a:p>
          <a:p>
            <a:pPr marL="327660" indent="-327660" defTabSz="274320">
              <a:spcBef>
                <a:spcPts val="3000"/>
              </a:spcBef>
              <a:buBlip>
                <a:blip r:embed="rId2"/>
              </a:buBlip>
              <a:defRPr sz="2400">
                <a:effectLst/>
              </a:defRPr>
            </a:pPr>
            <a:r>
              <a:t>After a reset, the value at (0,0) should be -1 when we set it to that using setMatrixValueAt((0,0),-1)</a:t>
            </a:r>
          </a:p>
          <a:p>
            <a:pPr marL="327660" indent="-327660" defTabSz="274320">
              <a:spcBef>
                <a:spcPts val="3000"/>
              </a:spcBef>
              <a:buBlip>
                <a:blip r:embed="rId2"/>
              </a:buBlip>
              <a:defRPr sz="2400">
                <a:effectLst/>
              </a:defRPr>
            </a:pPr>
            <a:r>
              <a:t>We tested getMatrixValueAt so we can use that to test setMatrixValueAt</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lvl1pPr>
              <a:tabLst>
                <a:tab pos="1485900" algn="l"/>
              </a:tabLst>
            </a:lvl1pPr>
          </a:lstStyle>
          <a:p>
            <a:pPr/>
            <a:r>
              <a:t>Red 10</a:t>
            </a:r>
          </a:p>
        </p:txBody>
      </p:sp>
      <p:sp>
        <p:nvSpPr>
          <p:cNvPr id="297" name="Shape 297"/>
          <p:cNvSpPr/>
          <p:nvPr>
            <p:ph type="body" idx="1"/>
          </p:nvPr>
        </p:nvSpPr>
        <p:spPr>
          <a:prstGeom prst="rect">
            <a:avLst/>
          </a:prstGeom>
        </p:spPr>
        <p:txBody>
          <a:bodyPr/>
          <a:lstStyle/>
          <a:p>
            <a:pPr marL="0" indent="0">
              <a:spcBef>
                <a:spcPts val="0"/>
              </a:spcBef>
              <a:buSzTx/>
              <a:buNone/>
              <a:defRPr sz="2400">
                <a:effectLst/>
                <a:latin typeface="Courier"/>
                <a:ea typeface="Courier"/>
                <a:cs typeface="Courier"/>
                <a:sym typeface="Courier"/>
              </a:defRPr>
            </a:pPr>
            <a:r>
              <a:t>    def testSetMatrixValueAt(self):</a:t>
            </a:r>
          </a:p>
          <a:p>
            <a:pPr marL="0" indent="0">
              <a:spcBef>
                <a:spcPts val="0"/>
              </a:spcBef>
              <a:buSzTx/>
              <a:buNone/>
              <a:defRPr sz="2400">
                <a:effectLst/>
                <a:latin typeface="Courier"/>
                <a:ea typeface="Courier"/>
                <a:cs typeface="Courier"/>
                <a:sym typeface="Courier"/>
              </a:defRPr>
            </a:pPr>
            <a:r>
              <a:t>        self.m.reset()</a:t>
            </a:r>
          </a:p>
          <a:p>
            <a:pPr marL="0" indent="0">
              <a:spcBef>
                <a:spcPts val="0"/>
              </a:spcBef>
              <a:buSzTx/>
              <a:buNone/>
              <a:defRPr sz="2400">
                <a:effectLst/>
                <a:latin typeface="Courier"/>
                <a:ea typeface="Courier"/>
                <a:cs typeface="Courier"/>
                <a:sym typeface="Courier"/>
              </a:defRPr>
            </a:pPr>
            <a:r>
              <a:t>        self.m.setMatrixValueAt((0,0),-1)</a:t>
            </a:r>
          </a:p>
          <a:p>
            <a:pPr marL="0" indent="0">
              <a:spcBef>
                <a:spcPts val="0"/>
              </a:spcBef>
              <a:buSzTx/>
              <a:buNone/>
              <a:defRPr sz="2400">
                <a:effectLst/>
                <a:latin typeface="Courier"/>
                <a:ea typeface="Courier"/>
                <a:cs typeface="Courier"/>
                <a:sym typeface="Courier"/>
              </a:defRPr>
            </a:pPr>
            <a:r>
              <a:t>        assert self.m.getMatrixValueAt((0,0))==-1</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lvl1pPr>
              <a:tabLst>
                <a:tab pos="1485900" algn="l"/>
              </a:tabLst>
            </a:lvl1pPr>
          </a:lstStyle>
          <a:p>
            <a:pPr/>
            <a:r>
              <a:t>Green 10</a:t>
            </a:r>
          </a:p>
        </p:txBody>
      </p:sp>
      <p:sp>
        <p:nvSpPr>
          <p:cNvPr id="300" name="Shape 300"/>
          <p:cNvSpPr/>
          <p:nvPr>
            <p:ph type="body" idx="1"/>
          </p:nvPr>
        </p:nvSpPr>
        <p:spPr>
          <a:prstGeom prst="rect">
            <a:avLst/>
          </a:prstGeom>
        </p:spPr>
        <p:txBody>
          <a:bodyPr/>
          <a:lstStyle/>
          <a:p>
            <a:pPr marL="540638" indent="-540638" defTabSz="452627">
              <a:spcBef>
                <a:spcPts val="4900"/>
              </a:spcBef>
              <a:buBlip>
                <a:blip r:embed="rId2"/>
              </a:buBlip>
              <a:defRPr sz="3959">
                <a:effectLst/>
              </a:defRPr>
            </a:pPr>
            <a:r>
              <a:t>We use try to handle problems where x and y are out of bounds. </a:t>
            </a:r>
          </a:p>
          <a:p>
            <a:pPr marL="540638" indent="-540638" defTabSz="452627">
              <a:spcBef>
                <a:spcPts val="4900"/>
              </a:spcBef>
              <a:buBlip>
                <a:blip r:embed="rId2"/>
              </a:buBlip>
              <a:defRPr sz="3959">
                <a:effectLst/>
              </a:defRPr>
            </a:pPr>
            <a:r>
              <a:t>We add VISITED, FAILED, and GOAL and make sure we stamp the correct color for the value. </a:t>
            </a:r>
          </a:p>
          <a:p>
            <a:pPr marL="540638" indent="-540638" defTabSz="452627">
              <a:spcBef>
                <a:spcPts val="4900"/>
              </a:spcBef>
              <a:buBlip>
                <a:blip r:embed="rId2"/>
              </a:buBlip>
              <a:defRPr sz="3959">
                <a:effectLst/>
              </a:defRPr>
            </a:pPr>
            <a:r>
              <a:t>VISITED = green, FAILED = red, GOAL = yellow, WALL = blue, and EMPTY = white</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lvl1pPr>
              <a:tabLst>
                <a:tab pos="1485900" algn="l"/>
              </a:tabLst>
            </a:lvl1pPr>
          </a:lstStyle>
          <a:p>
            <a:pPr/>
            <a:r>
              <a:t>Green 10</a:t>
            </a:r>
          </a:p>
        </p:txBody>
      </p:sp>
      <p:sp>
        <p:nvSpPr>
          <p:cNvPr id="303" name="Shape 303"/>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setMatrixValueAt(self,pos,value):</a:t>
            </a:r>
          </a:p>
          <a:p>
            <a:pPr marL="0" indent="0">
              <a:spcBef>
                <a:spcPts val="0"/>
              </a:spcBef>
              <a:buSzTx/>
              <a:buNone/>
              <a:defRPr sz="1400">
                <a:effectLst/>
                <a:latin typeface="Courier"/>
                <a:ea typeface="Courier"/>
                <a:cs typeface="Courier"/>
                <a:sym typeface="Courier"/>
              </a:defRPr>
            </a:pPr>
            <a:r>
              <a:t>        x=int(pos[0]+self.size/2)/self.pathWidth</a:t>
            </a:r>
          </a:p>
          <a:p>
            <a:pPr marL="0" indent="0">
              <a:spcBef>
                <a:spcPts val="0"/>
              </a:spcBef>
              <a:buSzTx/>
              <a:buNone/>
              <a:defRPr sz="1400">
                <a:effectLst/>
                <a:latin typeface="Courier"/>
                <a:ea typeface="Courier"/>
                <a:cs typeface="Courier"/>
                <a:sym typeface="Courier"/>
              </a:defRPr>
            </a:pPr>
            <a:r>
              <a:t>        y=(self.size/self.pathWidth)-int((pos[1]+self.size/2)/self.pathWidth)-1</a:t>
            </a:r>
          </a:p>
          <a:p>
            <a:pPr marL="0" indent="0">
              <a:spcBef>
                <a:spcPts val="0"/>
              </a:spcBef>
              <a:buSzTx/>
              <a:buNone/>
              <a:defRPr sz="1400">
                <a:effectLst/>
                <a:latin typeface="Courier"/>
                <a:ea typeface="Courier"/>
                <a:cs typeface="Courier"/>
                <a:sym typeface="Courier"/>
              </a:defRPr>
            </a:pPr>
            <a:r>
              <a:t>        try:</a:t>
            </a:r>
          </a:p>
          <a:p>
            <a:pPr marL="0" indent="0">
              <a:spcBef>
                <a:spcPts val="0"/>
              </a:spcBef>
              <a:buSzTx/>
              <a:buNone/>
              <a:defRPr sz="1400">
                <a:effectLst/>
                <a:latin typeface="Courier"/>
                <a:ea typeface="Courier"/>
                <a:cs typeface="Courier"/>
                <a:sym typeface="Courier"/>
              </a:defRPr>
            </a:pPr>
            <a:r>
              <a:t>            self.matrix[x][y]=value</a:t>
            </a:r>
          </a:p>
          <a:p>
            <a:pPr marL="0" indent="0">
              <a:spcBef>
                <a:spcPts val="0"/>
              </a:spcBef>
              <a:buSzTx/>
              <a:buNone/>
              <a:defRPr sz="1400">
                <a:effectLst/>
                <a:latin typeface="Courier"/>
                <a:ea typeface="Courier"/>
                <a:cs typeface="Courier"/>
                <a:sym typeface="Courier"/>
              </a:defRPr>
            </a:pPr>
            <a:r>
              <a:t>        except:</a:t>
            </a:r>
          </a:p>
          <a:p>
            <a:pPr marL="0" indent="0">
              <a:spcBef>
                <a:spcPts val="0"/>
              </a:spcBef>
              <a:buSzTx/>
              <a:buNone/>
              <a:defRPr sz="1400">
                <a:effectLst/>
                <a:latin typeface="Courier"/>
                <a:ea typeface="Courier"/>
                <a:cs typeface="Courier"/>
                <a:sym typeface="Courier"/>
              </a:defRPr>
            </a:pPr>
            <a:r>
              <a:t>            return False</a:t>
            </a:r>
          </a:p>
          <a:p>
            <a:pPr marL="0" indent="0">
              <a:spcBef>
                <a:spcPts val="0"/>
              </a:spcBef>
              <a:buSzTx/>
              <a:buNone/>
              <a:defRPr sz="1400">
                <a:effectLst/>
                <a:latin typeface="Courier"/>
                <a:ea typeface="Courier"/>
                <a:cs typeface="Courier"/>
                <a:sym typeface="Courier"/>
              </a:defRPr>
            </a:pPr>
            <a:r>
              <a:t>        spos = self.t.pos()</a:t>
            </a:r>
          </a:p>
          <a:p>
            <a:pPr marL="0" indent="0">
              <a:spcBef>
                <a:spcPts val="0"/>
              </a:spcBef>
              <a:buSzTx/>
              <a:buNone/>
              <a:defRPr sz="1400">
                <a:effectLst/>
                <a:latin typeface="Courier"/>
                <a:ea typeface="Courier"/>
                <a:cs typeface="Courier"/>
                <a:sym typeface="Courier"/>
              </a:defRPr>
            </a:pPr>
            <a:r>
              <a:t>        self.t.goto(pos)</a:t>
            </a:r>
          </a:p>
          <a:p>
            <a:pPr marL="0" indent="0">
              <a:spcBef>
                <a:spcPts val="0"/>
              </a:spcBef>
              <a:buSzTx/>
              <a:buNone/>
              <a:defRPr sz="1400">
                <a:effectLst/>
                <a:latin typeface="Courier"/>
                <a:ea typeface="Courier"/>
                <a:cs typeface="Courier"/>
                <a:sym typeface="Courier"/>
              </a:defRPr>
            </a:pPr>
            <a:r>
              <a:t>        if value == WALL:</a:t>
            </a:r>
          </a:p>
          <a:p>
            <a:pPr marL="0" indent="0">
              <a:spcBef>
                <a:spcPts val="0"/>
              </a:spcBef>
              <a:buSzTx/>
              <a:buNone/>
              <a:defRPr sz="1400">
                <a:effectLst/>
                <a:latin typeface="Courier"/>
                <a:ea typeface="Courier"/>
                <a:cs typeface="Courier"/>
                <a:sym typeface="Courier"/>
              </a:defRPr>
            </a:pPr>
            <a:r>
              <a:t>            self.t.color('blue')</a:t>
            </a:r>
          </a:p>
          <a:p>
            <a:pPr marL="0" indent="0">
              <a:spcBef>
                <a:spcPts val="0"/>
              </a:spcBef>
              <a:buSzTx/>
              <a:buNone/>
              <a:defRPr sz="1400">
                <a:effectLst/>
                <a:latin typeface="Courier"/>
                <a:ea typeface="Courier"/>
                <a:cs typeface="Courier"/>
                <a:sym typeface="Courier"/>
              </a:defRPr>
            </a:pPr>
            <a:r>
              <a:t>            self.t.stamp()</a:t>
            </a:r>
          </a:p>
          <a:p>
            <a:pPr marL="0" indent="0">
              <a:spcBef>
                <a:spcPts val="0"/>
              </a:spcBef>
              <a:buSzTx/>
              <a:buNone/>
              <a:defRPr sz="1400">
                <a:effectLst/>
                <a:latin typeface="Courier"/>
                <a:ea typeface="Courier"/>
                <a:cs typeface="Courier"/>
                <a:sym typeface="Courier"/>
              </a:defRPr>
            </a:pPr>
            <a:r>
              <a:t>        elif value == VISITED:</a:t>
            </a:r>
          </a:p>
          <a:p>
            <a:pPr marL="0" indent="0">
              <a:spcBef>
                <a:spcPts val="0"/>
              </a:spcBef>
              <a:buSzTx/>
              <a:buNone/>
              <a:defRPr sz="1400">
                <a:effectLst/>
                <a:latin typeface="Courier"/>
                <a:ea typeface="Courier"/>
                <a:cs typeface="Courier"/>
                <a:sym typeface="Courier"/>
              </a:defRPr>
            </a:pPr>
            <a:r>
              <a:t>            self.t.color('green')</a:t>
            </a:r>
          </a:p>
          <a:p>
            <a:pPr marL="0" indent="0">
              <a:spcBef>
                <a:spcPts val="0"/>
              </a:spcBef>
              <a:buSzTx/>
              <a:buNone/>
              <a:defRPr sz="1400">
                <a:effectLst/>
                <a:latin typeface="Courier"/>
                <a:ea typeface="Courier"/>
                <a:cs typeface="Courier"/>
                <a:sym typeface="Courier"/>
              </a:defRPr>
            </a:pPr>
            <a:r>
              <a:t>            self.t.stamp()</a:t>
            </a:r>
          </a:p>
          <a:p>
            <a:pPr marL="0" indent="0">
              <a:spcBef>
                <a:spcPts val="0"/>
              </a:spcBef>
              <a:buSzTx/>
              <a:buNone/>
              <a:defRPr sz="1400">
                <a:effectLst/>
                <a:latin typeface="Courier"/>
                <a:ea typeface="Courier"/>
                <a:cs typeface="Courier"/>
                <a:sym typeface="Courier"/>
              </a:defRPr>
            </a:pPr>
            <a:r>
              <a:t>        elif value == FAILED:</a:t>
            </a:r>
          </a:p>
          <a:p>
            <a:pPr marL="0" indent="0">
              <a:spcBef>
                <a:spcPts val="0"/>
              </a:spcBef>
              <a:buSzTx/>
              <a:buNone/>
              <a:defRPr sz="1400">
                <a:effectLst/>
                <a:latin typeface="Courier"/>
                <a:ea typeface="Courier"/>
                <a:cs typeface="Courier"/>
                <a:sym typeface="Courier"/>
              </a:defRPr>
            </a:pPr>
            <a:r>
              <a:t>            self.t.color('red')</a:t>
            </a:r>
          </a:p>
          <a:p>
            <a:pPr marL="0" indent="0">
              <a:spcBef>
                <a:spcPts val="0"/>
              </a:spcBef>
              <a:buSzTx/>
              <a:buNone/>
              <a:defRPr sz="1400">
                <a:effectLst/>
                <a:latin typeface="Courier"/>
                <a:ea typeface="Courier"/>
                <a:cs typeface="Courier"/>
                <a:sym typeface="Courier"/>
              </a:defRPr>
            </a:pPr>
            <a:r>
              <a:t>            self.t.stamp()</a:t>
            </a:r>
          </a:p>
          <a:p>
            <a:pPr marL="0" indent="0">
              <a:spcBef>
                <a:spcPts val="0"/>
              </a:spcBef>
              <a:buSzTx/>
              <a:buNone/>
              <a:defRPr sz="1400">
                <a:effectLst/>
                <a:latin typeface="Courier"/>
                <a:ea typeface="Courier"/>
                <a:cs typeface="Courier"/>
                <a:sym typeface="Courier"/>
              </a:defRPr>
            </a:pPr>
            <a:r>
              <a:t>        elif value == GOAL:</a:t>
            </a:r>
          </a:p>
          <a:p>
            <a:pPr marL="0" indent="0">
              <a:spcBef>
                <a:spcPts val="0"/>
              </a:spcBef>
              <a:buSzTx/>
              <a:buNone/>
              <a:defRPr sz="1400">
                <a:effectLst/>
                <a:latin typeface="Courier"/>
                <a:ea typeface="Courier"/>
                <a:cs typeface="Courier"/>
                <a:sym typeface="Courier"/>
              </a:defRPr>
            </a:pPr>
            <a:r>
              <a:t>            self.t.color('yellow')</a:t>
            </a:r>
          </a:p>
          <a:p>
            <a:pPr marL="0" indent="0">
              <a:spcBef>
                <a:spcPts val="0"/>
              </a:spcBef>
              <a:buSzTx/>
              <a:buNone/>
              <a:defRPr sz="1400">
                <a:effectLst/>
                <a:latin typeface="Courier"/>
                <a:ea typeface="Courier"/>
                <a:cs typeface="Courier"/>
                <a:sym typeface="Courier"/>
              </a:defRPr>
            </a:pPr>
            <a:r>
              <a:t>            self.t.stamp()</a:t>
            </a:r>
          </a:p>
          <a:p>
            <a:pPr marL="0" indent="0">
              <a:spcBef>
                <a:spcPts val="0"/>
              </a:spcBef>
              <a:buSzTx/>
              <a:buNone/>
              <a:defRPr sz="1400">
                <a:effectLst/>
                <a:latin typeface="Courier"/>
                <a:ea typeface="Courier"/>
                <a:cs typeface="Courier"/>
                <a:sym typeface="Courier"/>
              </a:defRPr>
            </a:pPr>
            <a:r>
              <a:t>        else:</a:t>
            </a:r>
          </a:p>
          <a:p>
            <a:pPr marL="0" indent="0">
              <a:spcBef>
                <a:spcPts val="0"/>
              </a:spcBef>
              <a:buSzTx/>
              <a:buNone/>
              <a:defRPr sz="1400">
                <a:effectLst/>
                <a:latin typeface="Courier"/>
                <a:ea typeface="Courier"/>
                <a:cs typeface="Courier"/>
                <a:sym typeface="Courier"/>
              </a:defRPr>
            </a:pPr>
            <a:r>
              <a:t>            self.t.color('white')</a:t>
            </a:r>
          </a:p>
          <a:p>
            <a:pPr marL="0" indent="0">
              <a:spcBef>
                <a:spcPts val="0"/>
              </a:spcBef>
              <a:buSzTx/>
              <a:buNone/>
              <a:defRPr sz="1400">
                <a:effectLst/>
                <a:latin typeface="Courier"/>
                <a:ea typeface="Courier"/>
                <a:cs typeface="Courier"/>
                <a:sym typeface="Courier"/>
              </a:defRPr>
            </a:pPr>
            <a:r>
              <a:t>            self.t.stamp()</a:t>
            </a:r>
          </a:p>
          <a:p>
            <a:pPr marL="0" indent="0">
              <a:spcBef>
                <a:spcPts val="0"/>
              </a:spcBef>
              <a:buSzTx/>
              <a:buNone/>
              <a:defRPr sz="1400">
                <a:effectLst/>
                <a:latin typeface="Courier"/>
                <a:ea typeface="Courier"/>
                <a:cs typeface="Courier"/>
                <a:sym typeface="Courier"/>
              </a:defRPr>
            </a:pPr>
            <a:r>
              <a:t>        self.t.goto(spos)</a:t>
            </a:r>
          </a:p>
          <a:p>
            <a:pPr marL="0" indent="0">
              <a:spcBef>
                <a:spcPts val="0"/>
              </a:spcBef>
              <a:buSzTx/>
              <a:buNone/>
              <a:defRPr sz="1400">
                <a:effectLst/>
                <a:latin typeface="Courier"/>
                <a:ea typeface="Courier"/>
                <a:cs typeface="Courier"/>
                <a:sym typeface="Courier"/>
              </a:defRPr>
            </a:pPr>
            <a:r>
              <a:t>        return True </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prstGeom prst="rect">
            <a:avLst/>
          </a:prstGeom>
        </p:spPr>
        <p:txBody>
          <a:bodyPr/>
          <a:lstStyle>
            <a:lvl1pPr>
              <a:tabLst>
                <a:tab pos="1485900" algn="l"/>
              </a:tabLst>
            </a:lvl1pPr>
          </a:lstStyle>
          <a:p>
            <a:pPr/>
            <a:r>
              <a:t>Red 11</a:t>
            </a:r>
          </a:p>
        </p:txBody>
      </p:sp>
      <p:sp>
        <p:nvSpPr>
          <p:cNvPr id="306" name="Shape 306"/>
          <p:cNvSpPr/>
          <p:nvPr>
            <p:ph type="body" idx="1"/>
          </p:nvPr>
        </p:nvSpPr>
        <p:spPr>
          <a:prstGeom prst="rect">
            <a:avLst/>
          </a:prstGeom>
        </p:spPr>
        <p:txBody>
          <a:bodyPr/>
          <a:lstStyle/>
          <a:p>
            <a:pPr>
              <a:buBlip>
                <a:blip r:embed="rId2"/>
              </a:buBlip>
              <a:defRPr>
                <a:effectLst/>
              </a:defRPr>
            </a:pPr>
            <a:r>
              <a:t>The main operation to make a maze is called dig()</a:t>
            </a:r>
          </a:p>
          <a:p>
            <a:pPr>
              <a:buBlip>
                <a:blip r:embed="rId2"/>
              </a:buBlip>
              <a:defRPr>
                <a:effectLst/>
              </a:defRPr>
            </a:pPr>
            <a:r>
              <a:t>dig takes one argument, a direction</a:t>
            </a:r>
          </a:p>
          <a:p>
            <a:pPr>
              <a:buBlip>
                <a:blip r:embed="rId2"/>
              </a:buBlip>
              <a:defRPr>
                <a:effectLst/>
              </a:defRPr>
            </a:pPr>
            <a:r>
              <a:t>dig returns the position of the turtle after the attempt</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title"/>
          </p:nvPr>
        </p:nvSpPr>
        <p:spPr>
          <a:prstGeom prst="rect">
            <a:avLst/>
          </a:prstGeom>
        </p:spPr>
        <p:txBody>
          <a:bodyPr/>
          <a:lstStyle>
            <a:lvl1pPr>
              <a:tabLst>
                <a:tab pos="1485900" algn="l"/>
              </a:tabLst>
            </a:lvl1pPr>
          </a:lstStyle>
          <a:p>
            <a:pPr/>
            <a:r>
              <a:t>Red 11</a:t>
            </a:r>
          </a:p>
        </p:txBody>
      </p:sp>
      <p:sp>
        <p:nvSpPr>
          <p:cNvPr id="309" name="Shape 309"/>
          <p:cNvSpPr/>
          <p:nvPr>
            <p:ph type="body" idx="1"/>
          </p:nvPr>
        </p:nvSpPr>
        <p:spPr>
          <a:prstGeom prst="rect">
            <a:avLst/>
          </a:prstGeom>
        </p:spPr>
        <p:txBody>
          <a:bodyPr/>
          <a:lstStyle/>
          <a:p>
            <a:pPr marL="0" indent="0">
              <a:spcBef>
                <a:spcPts val="0"/>
              </a:spcBef>
              <a:buSzTx/>
              <a:buNone/>
              <a:defRPr sz="1900">
                <a:effectLst/>
                <a:latin typeface="Courier"/>
                <a:ea typeface="Courier"/>
                <a:cs typeface="Courier"/>
                <a:sym typeface="Courier"/>
              </a:defRPr>
            </a:pPr>
            <a:r>
              <a:t>    def testDig(self):</a:t>
            </a:r>
          </a:p>
          <a:p>
            <a:pPr marL="0" indent="0">
              <a:spcBef>
                <a:spcPts val="0"/>
              </a:spcBef>
              <a:buSzTx/>
              <a:buNone/>
              <a:defRPr sz="1900">
                <a:effectLst/>
                <a:latin typeface="Courier"/>
                <a:ea typeface="Courier"/>
                <a:cs typeface="Courier"/>
                <a:sym typeface="Courier"/>
              </a:defRPr>
            </a:pPr>
            <a:r>
              <a:t>        print "testDig"</a:t>
            </a:r>
          </a:p>
          <a:p>
            <a:pPr marL="0" indent="0">
              <a:spcBef>
                <a:spcPts val="0"/>
              </a:spcBef>
              <a:buSzTx/>
              <a:buNone/>
              <a:defRPr sz="1900">
                <a:effectLst/>
                <a:latin typeface="Courier"/>
                <a:ea typeface="Courier"/>
                <a:cs typeface="Courier"/>
                <a:sym typeface="Courier"/>
              </a:defRPr>
            </a:pPr>
            <a:r>
              <a:t>        self.m.reset()</a:t>
            </a:r>
          </a:p>
          <a:p>
            <a:pPr marL="0" indent="0">
              <a:spcBef>
                <a:spcPts val="0"/>
              </a:spcBef>
              <a:buSzTx/>
              <a:buNone/>
              <a:defRPr sz="1900">
                <a:effectLst/>
                <a:latin typeface="Courier"/>
                <a:ea typeface="Courier"/>
                <a:cs typeface="Courier"/>
                <a:sym typeface="Courier"/>
              </a:defRPr>
            </a:pPr>
            <a:r>
              <a:t>        spos = self.m.t.pos()</a:t>
            </a:r>
          </a:p>
          <a:p>
            <a:pPr marL="0" indent="0">
              <a:spcBef>
                <a:spcPts val="0"/>
              </a:spcBef>
              <a:buSzTx/>
              <a:buNone/>
              <a:defRPr sz="1900">
                <a:effectLst/>
                <a:latin typeface="Courier"/>
                <a:ea typeface="Courier"/>
                <a:cs typeface="Courier"/>
                <a:sym typeface="Courier"/>
              </a:defRPr>
            </a:pPr>
            <a:r>
              <a:t>        self.m.dig(EAST)</a:t>
            </a:r>
          </a:p>
          <a:p>
            <a:pPr marL="0" indent="0">
              <a:spcBef>
                <a:spcPts val="0"/>
              </a:spcBef>
              <a:buSzTx/>
              <a:buNone/>
              <a:defRPr sz="1900">
                <a:effectLst/>
                <a:latin typeface="Courier"/>
                <a:ea typeface="Courier"/>
                <a:cs typeface="Courier"/>
                <a:sym typeface="Courier"/>
              </a:defRPr>
            </a:pPr>
            <a:r>
              <a:t>        assert self.m.t.pos()==(spos[0]+self.m.pathWidth,spos[1])</a:t>
            </a:r>
          </a:p>
          <a:p>
            <a:pPr marL="0" indent="0">
              <a:spcBef>
                <a:spcPts val="0"/>
              </a:spcBef>
              <a:buSzTx/>
              <a:buNone/>
              <a:defRPr sz="1900">
                <a:effectLst/>
                <a:latin typeface="Courier"/>
                <a:ea typeface="Courier"/>
                <a:cs typeface="Courier"/>
                <a:sym typeface="Courier"/>
              </a:defRPr>
            </a:pPr>
            <a:r>
              <a:t>        spos=self.m.t.pos()</a:t>
            </a:r>
          </a:p>
          <a:p>
            <a:pPr marL="0" indent="0">
              <a:spcBef>
                <a:spcPts val="0"/>
              </a:spcBef>
              <a:buSzTx/>
              <a:buNone/>
              <a:defRPr sz="1900">
                <a:effectLst/>
                <a:latin typeface="Courier"/>
                <a:ea typeface="Courier"/>
                <a:cs typeface="Courier"/>
                <a:sym typeface="Courier"/>
              </a:defRPr>
            </a:pPr>
            <a:r>
              <a:t>        self.m.dig(SOUTH)</a:t>
            </a:r>
          </a:p>
          <a:p>
            <a:pPr marL="0" indent="0">
              <a:spcBef>
                <a:spcPts val="0"/>
              </a:spcBef>
              <a:buSzTx/>
              <a:buNone/>
              <a:defRPr sz="1900">
                <a:effectLst/>
                <a:latin typeface="Courier"/>
                <a:ea typeface="Courier"/>
                <a:cs typeface="Courier"/>
                <a:sym typeface="Courier"/>
              </a:defRPr>
            </a:pPr>
            <a:r>
              <a:t>        assert self.m.t.pos()==(spos[0],spos[1]-self.m.pathWidth)</a:t>
            </a:r>
          </a:p>
          <a:p>
            <a:pPr marL="0" indent="0">
              <a:spcBef>
                <a:spcPts val="0"/>
              </a:spcBef>
              <a:buSzTx/>
              <a:buNone/>
              <a:defRPr sz="1900">
                <a:effectLst/>
                <a:latin typeface="Courier"/>
                <a:ea typeface="Courier"/>
                <a:cs typeface="Courier"/>
                <a:sym typeface="Courier"/>
              </a:defRPr>
            </a:pPr>
            <a:r>
              <a:t>        spos=self.m.t.pos()</a:t>
            </a:r>
          </a:p>
          <a:p>
            <a:pPr marL="0" indent="0">
              <a:spcBef>
                <a:spcPts val="0"/>
              </a:spcBef>
              <a:buSzTx/>
              <a:buNone/>
              <a:defRPr sz="1900">
                <a:effectLst/>
                <a:latin typeface="Courier"/>
                <a:ea typeface="Courier"/>
                <a:cs typeface="Courier"/>
                <a:sym typeface="Courier"/>
              </a:defRPr>
            </a:pPr>
            <a:r>
              <a:t>        self.m.dig(WEST)</a:t>
            </a:r>
          </a:p>
          <a:p>
            <a:pPr marL="0" indent="0">
              <a:spcBef>
                <a:spcPts val="0"/>
              </a:spcBef>
              <a:buSzTx/>
              <a:buNone/>
              <a:defRPr sz="1900">
                <a:effectLst/>
                <a:latin typeface="Courier"/>
                <a:ea typeface="Courier"/>
                <a:cs typeface="Courier"/>
                <a:sym typeface="Courier"/>
              </a:defRPr>
            </a:pPr>
            <a:r>
              <a:t>        assert self.m.t.pos()==(spos[0]-self.m.pathWidth,spos[1])</a:t>
            </a:r>
          </a:p>
          <a:p>
            <a:pPr marL="0" indent="0">
              <a:spcBef>
                <a:spcPts val="0"/>
              </a:spcBef>
              <a:buSzTx/>
              <a:buNone/>
              <a:defRPr sz="1900">
                <a:effectLst/>
                <a:latin typeface="Courier"/>
                <a:ea typeface="Courier"/>
                <a:cs typeface="Courier"/>
                <a:sym typeface="Courier"/>
              </a:defRPr>
            </a:pPr>
            <a:r>
              <a:t>        self.m.t.goto(0,0)</a:t>
            </a:r>
          </a:p>
          <a:p>
            <a:pPr marL="0" indent="0">
              <a:spcBef>
                <a:spcPts val="0"/>
              </a:spcBef>
              <a:buSzTx/>
              <a:buNone/>
              <a:defRPr sz="1900">
                <a:effectLst/>
                <a:latin typeface="Courier"/>
                <a:ea typeface="Courier"/>
                <a:cs typeface="Courier"/>
                <a:sym typeface="Courier"/>
              </a:defRPr>
            </a:pPr>
            <a:r>
              <a:t>        self.m.dig(NORTH)</a:t>
            </a:r>
          </a:p>
          <a:p>
            <a:pPr marL="0" indent="0">
              <a:spcBef>
                <a:spcPts val="0"/>
              </a:spcBef>
              <a:buSzTx/>
              <a:buNone/>
              <a:defRPr sz="1900">
                <a:effectLst/>
                <a:latin typeface="Courier"/>
                <a:ea typeface="Courier"/>
                <a:cs typeface="Courier"/>
                <a:sym typeface="Courier"/>
              </a:defRPr>
            </a:pPr>
            <a:r>
              <a:t>        assert self.m.t.pos()==(0,self.m.pathWidth)</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lvl1pPr>
              <a:tabLst>
                <a:tab pos="1485900" algn="l"/>
              </a:tabLst>
            </a:lvl1pPr>
          </a:lstStyle>
          <a:p>
            <a:pPr/>
            <a:r>
              <a:t>Green 11</a:t>
            </a:r>
          </a:p>
        </p:txBody>
      </p:sp>
      <p:sp>
        <p:nvSpPr>
          <p:cNvPr id="312" name="Shape 312"/>
          <p:cNvSpPr/>
          <p:nvPr>
            <p:ph type="body" idx="1"/>
          </p:nvPr>
        </p:nvSpPr>
        <p:spPr>
          <a:prstGeom prst="rect">
            <a:avLst/>
          </a:prstGeom>
        </p:spPr>
        <p:txBody>
          <a:bodyPr/>
          <a:lstStyle/>
          <a:p>
            <a:pPr>
              <a:buBlip>
                <a:blip r:embed="rId2"/>
              </a:buBlip>
              <a:defRPr>
                <a:effectLst/>
              </a:defRPr>
            </a:pPr>
            <a:r>
              <a:t>To dig, we go one space in the specified direction</a:t>
            </a:r>
          </a:p>
          <a:p>
            <a:pPr>
              <a:buBlip>
                <a:blip r:embed="rId2"/>
              </a:buBlip>
              <a:defRPr>
                <a:effectLst/>
              </a:defRPr>
            </a:pPr>
            <a:r>
              <a:t>If it’s a wall there, make it empty.  Otherwise, go back and return the original position of the turtle.</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title"/>
          </p:nvPr>
        </p:nvSpPr>
        <p:spPr>
          <a:prstGeom prst="rect">
            <a:avLst/>
          </a:prstGeom>
        </p:spPr>
        <p:txBody>
          <a:bodyPr/>
          <a:lstStyle>
            <a:lvl1pPr>
              <a:tabLst>
                <a:tab pos="1485900" algn="l"/>
              </a:tabLst>
            </a:lvl1pPr>
          </a:lstStyle>
          <a:p>
            <a:pPr/>
            <a:r>
              <a:t>Green 11</a:t>
            </a:r>
          </a:p>
        </p:txBody>
      </p:sp>
      <p:sp>
        <p:nvSpPr>
          <p:cNvPr id="315" name="Shape 315"/>
          <p:cNvSpPr/>
          <p:nvPr>
            <p:ph type="body" idx="1"/>
          </p:nvPr>
        </p:nvSpPr>
        <p:spPr>
          <a:prstGeom prst="rect">
            <a:avLst/>
          </a:prstGeom>
        </p:spPr>
        <p:txBody>
          <a:bodyPr/>
          <a:lstStyle/>
          <a:p>
            <a:pPr marL="0" indent="0">
              <a:spcBef>
                <a:spcPts val="0"/>
              </a:spcBef>
              <a:buSzTx/>
              <a:buNone/>
              <a:defRPr sz="2000">
                <a:effectLst/>
                <a:latin typeface="Courier"/>
                <a:ea typeface="Courier"/>
                <a:cs typeface="Courier"/>
                <a:sym typeface="Courier"/>
              </a:defRPr>
            </a:pPr>
            <a:r>
              <a:t>    def dig(self,direction):</a:t>
            </a:r>
          </a:p>
          <a:p>
            <a:pPr marL="0" indent="0">
              <a:spcBef>
                <a:spcPts val="0"/>
              </a:spcBef>
              <a:buSzTx/>
              <a:buNone/>
              <a:defRPr sz="2000">
                <a:effectLst/>
                <a:latin typeface="Courier"/>
                <a:ea typeface="Courier"/>
                <a:cs typeface="Courier"/>
                <a:sym typeface="Courier"/>
              </a:defRPr>
            </a:pPr>
            <a:r>
              <a:t>        oldpos=self.t.pos()</a:t>
            </a:r>
          </a:p>
          <a:p>
            <a:pPr marL="0" indent="0">
              <a:spcBef>
                <a:spcPts val="0"/>
              </a:spcBef>
              <a:buSzTx/>
              <a:buNone/>
              <a:defRPr sz="2000">
                <a:effectLst/>
                <a:latin typeface="Courier"/>
                <a:ea typeface="Courier"/>
                <a:cs typeface="Courier"/>
                <a:sym typeface="Courier"/>
              </a:defRPr>
            </a:pPr>
            <a:r>
              <a:t>        if direction == EAST:</a:t>
            </a:r>
          </a:p>
          <a:p>
            <a:pPr marL="0" indent="0">
              <a:spcBef>
                <a:spcPts val="0"/>
              </a:spcBef>
              <a:buSzTx/>
              <a:buNone/>
              <a:defRPr sz="2000">
                <a:effectLst/>
                <a:latin typeface="Courier"/>
                <a:ea typeface="Courier"/>
                <a:cs typeface="Courier"/>
                <a:sym typeface="Courier"/>
              </a:defRPr>
            </a:pPr>
            <a:r>
              <a:t>            self.t.goto(oldpos[0]+self.pathWidth,oldpos[1])</a:t>
            </a:r>
          </a:p>
          <a:p>
            <a:pPr marL="0" indent="0">
              <a:spcBef>
                <a:spcPts val="0"/>
              </a:spcBef>
              <a:buSzTx/>
              <a:buNone/>
              <a:defRPr sz="2000">
                <a:effectLst/>
                <a:latin typeface="Courier"/>
                <a:ea typeface="Courier"/>
                <a:cs typeface="Courier"/>
                <a:sym typeface="Courier"/>
              </a:defRPr>
            </a:pPr>
            <a:r>
              <a:t>        if direction == SOUTH:</a:t>
            </a:r>
          </a:p>
          <a:p>
            <a:pPr marL="0" indent="0">
              <a:spcBef>
                <a:spcPts val="0"/>
              </a:spcBef>
              <a:buSzTx/>
              <a:buNone/>
              <a:defRPr sz="2000">
                <a:effectLst/>
                <a:latin typeface="Courier"/>
                <a:ea typeface="Courier"/>
                <a:cs typeface="Courier"/>
                <a:sym typeface="Courier"/>
              </a:defRPr>
            </a:pPr>
            <a:r>
              <a:t>            self.t.goto(oldpos[0],oldpos[1]-self.pathWidth)</a:t>
            </a:r>
          </a:p>
          <a:p>
            <a:pPr marL="0" indent="0">
              <a:spcBef>
                <a:spcPts val="0"/>
              </a:spcBef>
              <a:buSzTx/>
              <a:buNone/>
              <a:defRPr sz="2000">
                <a:effectLst/>
                <a:latin typeface="Courier"/>
                <a:ea typeface="Courier"/>
                <a:cs typeface="Courier"/>
                <a:sym typeface="Courier"/>
              </a:defRPr>
            </a:pPr>
            <a:r>
              <a:t>        if direction == WEST:</a:t>
            </a:r>
          </a:p>
          <a:p>
            <a:pPr marL="0" indent="0">
              <a:spcBef>
                <a:spcPts val="0"/>
              </a:spcBef>
              <a:buSzTx/>
              <a:buNone/>
              <a:defRPr sz="2000">
                <a:effectLst/>
                <a:latin typeface="Courier"/>
                <a:ea typeface="Courier"/>
                <a:cs typeface="Courier"/>
                <a:sym typeface="Courier"/>
              </a:defRPr>
            </a:pPr>
            <a:r>
              <a:t>            self.t.goto(oldpos[0]-self.pathWidth,oldpos[1])</a:t>
            </a:r>
          </a:p>
          <a:p>
            <a:pPr marL="0" indent="0">
              <a:spcBef>
                <a:spcPts val="0"/>
              </a:spcBef>
              <a:buSzTx/>
              <a:buNone/>
              <a:defRPr sz="2000">
                <a:effectLst/>
                <a:latin typeface="Courier"/>
                <a:ea typeface="Courier"/>
                <a:cs typeface="Courier"/>
                <a:sym typeface="Courier"/>
              </a:defRPr>
            </a:pPr>
            <a:r>
              <a:t>        if direction == NORTH:</a:t>
            </a:r>
          </a:p>
          <a:p>
            <a:pPr marL="0" indent="0">
              <a:spcBef>
                <a:spcPts val="0"/>
              </a:spcBef>
              <a:buSzTx/>
              <a:buNone/>
              <a:defRPr sz="2000">
                <a:effectLst/>
                <a:latin typeface="Courier"/>
                <a:ea typeface="Courier"/>
                <a:cs typeface="Courier"/>
                <a:sym typeface="Courier"/>
              </a:defRPr>
            </a:pPr>
            <a:r>
              <a:t>            self.t.goto(oldpos[0],oldpos[1]+self.pathWidth)</a:t>
            </a:r>
          </a:p>
          <a:p>
            <a:pPr marL="0" indent="0">
              <a:spcBef>
                <a:spcPts val="0"/>
              </a:spcBef>
              <a:buSzTx/>
              <a:buNone/>
              <a:defRPr sz="2000">
                <a:effectLst/>
                <a:latin typeface="Courier"/>
                <a:ea typeface="Courier"/>
                <a:cs typeface="Courier"/>
                <a:sym typeface="Courier"/>
              </a:defRPr>
            </a:pPr>
            <a:r>
              <a:t>        if self.getMatrixValueAt(self.t.pos())==WALL:</a:t>
            </a:r>
          </a:p>
          <a:p>
            <a:pPr marL="0" indent="0">
              <a:spcBef>
                <a:spcPts val="0"/>
              </a:spcBef>
              <a:buSzTx/>
              <a:buNone/>
              <a:defRPr sz="2000">
                <a:effectLst/>
                <a:latin typeface="Courier"/>
                <a:ea typeface="Courier"/>
                <a:cs typeface="Courier"/>
                <a:sym typeface="Courier"/>
              </a:defRPr>
            </a:pPr>
            <a:r>
              <a:t>            self.setMatrixValueAt(self.t.pos(),EMPTY)</a:t>
            </a:r>
          </a:p>
          <a:p>
            <a:pPr marL="0" indent="0">
              <a:spcBef>
                <a:spcPts val="0"/>
              </a:spcBef>
              <a:buSzTx/>
              <a:buNone/>
              <a:defRPr sz="2000">
                <a:effectLst/>
                <a:latin typeface="Courier"/>
                <a:ea typeface="Courier"/>
                <a:cs typeface="Courier"/>
                <a:sym typeface="Courier"/>
              </a:defRPr>
            </a:pPr>
            <a:r>
              <a:t>        else:</a:t>
            </a:r>
          </a:p>
          <a:p>
            <a:pPr marL="0" indent="0">
              <a:spcBef>
                <a:spcPts val="0"/>
              </a:spcBef>
              <a:buSzTx/>
              <a:buNone/>
              <a:defRPr sz="2000">
                <a:effectLst/>
                <a:latin typeface="Courier"/>
                <a:ea typeface="Courier"/>
                <a:cs typeface="Courier"/>
                <a:sym typeface="Courier"/>
              </a:defRPr>
            </a:pPr>
            <a:r>
              <a:t>            self.t.goto(oldpos[0],oldpos[1])</a:t>
            </a:r>
          </a:p>
          <a:p>
            <a:pPr marL="0" indent="0">
              <a:spcBef>
                <a:spcPts val="0"/>
              </a:spcBef>
              <a:buSzTx/>
              <a:buNone/>
              <a:defRPr sz="2000">
                <a:effectLst/>
                <a:latin typeface="Courier"/>
                <a:ea typeface="Courier"/>
                <a:cs typeface="Courier"/>
                <a:sym typeface="Courier"/>
              </a:defRPr>
            </a:pPr>
            <a:r>
              <a:t>        return self.t.pos()</a:t>
            </a:r>
          </a:p>
          <a:p>
            <a:pPr marL="0" indent="0">
              <a:spcBef>
                <a:spcPts val="0"/>
              </a:spcBef>
              <a:buSzTx/>
              <a:buNone/>
              <a:defRPr sz="2000">
                <a:effectLst/>
                <a:latin typeface="Courier"/>
                <a:ea typeface="Courier"/>
                <a:cs typeface="Courier"/>
                <a:sym typeface="Courier"/>
              </a:defRPr>
            </a:pPr>
            <a:r>
              <a:t>                        </a:t>
            </a:r>
          </a:p>
          <a:p>
            <a:pPr marL="0" indent="0">
              <a:spcBef>
                <a:spcPts val="0"/>
              </a:spcBef>
              <a:buSzTx/>
              <a:buNone/>
              <a:defRPr sz="20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title"/>
          </p:nvPr>
        </p:nvSpPr>
        <p:spPr>
          <a:prstGeom prst="rect">
            <a:avLst/>
          </a:prstGeom>
        </p:spPr>
        <p:txBody>
          <a:bodyPr/>
          <a:lstStyle>
            <a:lvl1pPr>
              <a:tabLst>
                <a:tab pos="1485900" algn="l"/>
              </a:tabLst>
            </a:lvl1pPr>
          </a:lstStyle>
          <a:p>
            <a:pPr/>
            <a:r>
              <a:t>Week 5</a:t>
            </a:r>
          </a:p>
        </p:txBody>
      </p:sp>
      <p:sp>
        <p:nvSpPr>
          <p:cNvPr id="318" name="Shape 318"/>
          <p:cNvSpPr/>
          <p:nvPr>
            <p:ph type="body" idx="1"/>
          </p:nvPr>
        </p:nvSpPr>
        <p:spPr>
          <a:prstGeom prst="rect">
            <a:avLst/>
          </a:prstGeom>
        </p:spPr>
        <p:txBody>
          <a:bodyPr/>
          <a:lstStyle/>
          <a:p>
            <a:pPr>
              <a:buBlip>
                <a:blip r:embed="rId2"/>
              </a:buBlip>
              <a:defRPr>
                <a:effectLst/>
              </a:defRPr>
            </a:pPr>
            <a:r>
              <a:t>Tests 12-14</a:t>
            </a:r>
          </a:p>
          <a:p>
            <a:pPr>
              <a:buBlip>
                <a:blip r:embed="rId2"/>
              </a:buBlip>
              <a:defRPr>
                <a:effectLst/>
              </a:defRPr>
            </a:pPr>
            <a:r>
              <a:t>Mapping from turtle position to matrix location</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p:nvPr>
        </p:nvSpPr>
        <p:spPr>
          <a:prstGeom prst="rect">
            <a:avLst/>
          </a:prstGeom>
        </p:spPr>
        <p:txBody>
          <a:bodyPr/>
          <a:lstStyle>
            <a:lvl1pPr>
              <a:tabLst>
                <a:tab pos="1485900" algn="l"/>
              </a:tabLst>
            </a:lvl1pPr>
          </a:lstStyle>
          <a:p>
            <a:pPr/>
            <a:r>
              <a:t>Red 12</a:t>
            </a:r>
          </a:p>
        </p:txBody>
      </p:sp>
      <p:sp>
        <p:nvSpPr>
          <p:cNvPr id="321" name="Shape 321"/>
          <p:cNvSpPr/>
          <p:nvPr>
            <p:ph type="body" idx="1"/>
          </p:nvPr>
        </p:nvSpPr>
        <p:spPr>
          <a:prstGeom prst="rect">
            <a:avLst/>
          </a:prstGeom>
        </p:spPr>
        <p:txBody>
          <a:bodyPr/>
          <a:lstStyle/>
          <a:p>
            <a:pPr marL="415036" indent="-415036" defTabSz="347472">
              <a:spcBef>
                <a:spcPts val="3800"/>
              </a:spcBef>
              <a:buBlip>
                <a:blip r:embed="rId2"/>
              </a:buBlip>
              <a:defRPr sz="3040">
                <a:effectLst/>
              </a:defRPr>
            </a:pPr>
            <a:r>
              <a:t>It’s possible to dig into a wall and accidentally break through to an existing path. </a:t>
            </a:r>
          </a:p>
          <a:p>
            <a:pPr marL="415036" indent="-415036" defTabSz="347472">
              <a:spcBef>
                <a:spcPts val="3800"/>
              </a:spcBef>
              <a:buBlip>
                <a:blip r:embed="rId2"/>
              </a:buBlip>
              <a:defRPr sz="3040">
                <a:effectLst/>
              </a:defRPr>
            </a:pPr>
            <a:r>
              <a:t>We will need to be able to tell if we will be too close to an existing empty space after a dig. </a:t>
            </a:r>
          </a:p>
          <a:p>
            <a:pPr marL="415036" indent="-415036" defTabSz="347472">
              <a:spcBef>
                <a:spcPts val="3800"/>
              </a:spcBef>
              <a:buBlip>
                <a:blip r:embed="rId2"/>
              </a:buBlip>
              <a:defRPr sz="3040">
                <a:effectLst/>
              </a:defRPr>
            </a:pPr>
            <a:r>
              <a:t>We create a method called tooClose() which will return True if we are too close to an existing path to dig, and False if we are not too close and it will be ok to dig. </a:t>
            </a:r>
          </a:p>
          <a:p>
            <a:pPr marL="415036" indent="-415036" defTabSz="347472">
              <a:spcBef>
                <a:spcPts val="3800"/>
              </a:spcBef>
              <a:buBlip>
                <a:blip r:embed="rId2"/>
              </a:buBlip>
              <a:defRPr sz="3040">
                <a:effectLst/>
              </a:defRPr>
            </a:pPr>
            <a:r>
              <a:t>After a reset, we should not be able to go NORTH or WEST but we should be able to go EAST and SOUTH</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lvl1pPr>
              <a:tabLst>
                <a:tab pos="1485900" algn="l"/>
              </a:tabLst>
            </a:lvl1pPr>
          </a:lstStyle>
          <a:p>
            <a:pPr/>
            <a:r>
              <a:t>Git</a:t>
            </a:r>
          </a:p>
        </p:txBody>
      </p:sp>
      <p:sp>
        <p:nvSpPr>
          <p:cNvPr id="154" name="Shape 154"/>
          <p:cNvSpPr/>
          <p:nvPr>
            <p:ph type="body" idx="1"/>
          </p:nvPr>
        </p:nvSpPr>
        <p:spPr>
          <a:prstGeom prst="rect">
            <a:avLst/>
          </a:prstGeom>
        </p:spPr>
        <p:txBody>
          <a:bodyPr/>
          <a:lstStyle/>
          <a:p>
            <a:pPr marL="393192" indent="-393192" defTabSz="329184">
              <a:spcBef>
                <a:spcPts val="3600"/>
              </a:spcBef>
              <a:buBlip>
                <a:blip r:embed="rId2"/>
              </a:buBlip>
              <a:defRPr sz="2880">
                <a:effectLst/>
              </a:defRPr>
            </a:pPr>
            <a:r>
              <a:t>use git checkout &lt;hash&gt; where the hash is the first 6 characters of the long hash in the log display. </a:t>
            </a:r>
          </a:p>
          <a:p>
            <a:pPr marL="393192" indent="-393192" defTabSz="329184">
              <a:spcBef>
                <a:spcPts val="3600"/>
              </a:spcBef>
              <a:buBlip>
                <a:blip r:embed="rId2"/>
              </a:buBlip>
              <a:defRPr sz="2880">
                <a:effectLst/>
              </a:defRPr>
            </a:pPr>
            <a:r>
              <a:t>Alternate between red and green conditions</a:t>
            </a:r>
          </a:p>
          <a:p>
            <a:pPr marL="393192" indent="-393192" defTabSz="329184">
              <a:spcBef>
                <a:spcPts val="3600"/>
              </a:spcBef>
              <a:buBlip>
                <a:blip r:embed="rId2"/>
              </a:buBlip>
              <a:defRPr sz="2880">
                <a:effectLst/>
              </a:defRPr>
            </a:pPr>
            <a:r>
              <a:t>Use the following command to get back to the complete project and then checkout the next step</a:t>
            </a:r>
          </a:p>
          <a:p>
            <a:pPr marL="294894" indent="-294894" defTabSz="329184">
              <a:spcBef>
                <a:spcPts val="2800"/>
              </a:spcBef>
              <a:buBlip>
                <a:blip r:embed="rId2"/>
              </a:buBlip>
              <a:defRPr b="1" sz="2160">
                <a:effectLst/>
              </a:defRPr>
            </a:pPr>
            <a:r>
              <a:t>git checkout master</a:t>
            </a:r>
          </a:p>
          <a:p>
            <a:pPr marL="393192" indent="-393192" defTabSz="329184">
              <a:spcBef>
                <a:spcPts val="3600"/>
              </a:spcBef>
              <a:buBlip>
                <a:blip r:embed="rId2"/>
              </a:buBlip>
              <a:defRPr sz="2880">
                <a:effectLst/>
              </a:defRPr>
            </a:pPr>
            <a:r>
              <a:t>Learn git for your own use.  Other commands like add, commit, tag.  Get a github account if you want to be a programmer. </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prstGeom prst="rect">
            <a:avLst/>
          </a:prstGeom>
        </p:spPr>
        <p:txBody>
          <a:bodyPr/>
          <a:lstStyle>
            <a:lvl1pPr>
              <a:tabLst>
                <a:tab pos="1485900" algn="l"/>
              </a:tabLst>
            </a:lvl1pPr>
          </a:lstStyle>
          <a:p>
            <a:pPr/>
            <a:r>
              <a:t>Red 12</a:t>
            </a:r>
          </a:p>
        </p:txBody>
      </p:sp>
      <p:sp>
        <p:nvSpPr>
          <p:cNvPr id="324" name="Shape 324"/>
          <p:cNvSpPr/>
          <p:nvPr>
            <p:ph type="body" idx="1"/>
          </p:nvPr>
        </p:nvSpPr>
        <p:spPr>
          <a:prstGeom prst="rect">
            <a:avLst/>
          </a:prstGeom>
        </p:spPr>
        <p:txBody>
          <a:bodyPr/>
          <a:lstStyle/>
          <a:p>
            <a:pPr marL="0" indent="0">
              <a:spcBef>
                <a:spcPts val="0"/>
              </a:spcBef>
              <a:buSzTx/>
              <a:buNone/>
              <a:defRPr sz="2500">
                <a:effectLst/>
                <a:latin typeface="Courier"/>
                <a:ea typeface="Courier"/>
                <a:cs typeface="Courier"/>
                <a:sym typeface="Courier"/>
              </a:defRPr>
            </a:pPr>
          </a:p>
          <a:p>
            <a:pPr marL="0" indent="0">
              <a:spcBef>
                <a:spcPts val="0"/>
              </a:spcBef>
              <a:buSzTx/>
              <a:buNone/>
              <a:defRPr sz="2500">
                <a:effectLst/>
                <a:latin typeface="Courier"/>
                <a:ea typeface="Courier"/>
                <a:cs typeface="Courier"/>
                <a:sym typeface="Courier"/>
              </a:defRPr>
            </a:pPr>
            <a:r>
              <a:t>    def testTooClose(self):</a:t>
            </a:r>
          </a:p>
          <a:p>
            <a:pPr marL="0" indent="0">
              <a:spcBef>
                <a:spcPts val="0"/>
              </a:spcBef>
              <a:buSzTx/>
              <a:buNone/>
              <a:defRPr sz="2500">
                <a:effectLst/>
                <a:latin typeface="Courier"/>
                <a:ea typeface="Courier"/>
                <a:cs typeface="Courier"/>
                <a:sym typeface="Courier"/>
              </a:defRPr>
            </a:pPr>
            <a:r>
              <a:t>        self.m.reset()</a:t>
            </a:r>
          </a:p>
          <a:p>
            <a:pPr marL="0" indent="0">
              <a:spcBef>
                <a:spcPts val="0"/>
              </a:spcBef>
              <a:buSzTx/>
              <a:buNone/>
              <a:defRPr sz="2500">
                <a:effectLst/>
                <a:latin typeface="Courier"/>
                <a:ea typeface="Courier"/>
                <a:cs typeface="Courier"/>
                <a:sym typeface="Courier"/>
              </a:defRPr>
            </a:pPr>
            <a:r>
              <a:t>        assert self.m.tooClose(NORTH)==True</a:t>
            </a:r>
          </a:p>
          <a:p>
            <a:pPr marL="0" indent="0">
              <a:spcBef>
                <a:spcPts val="0"/>
              </a:spcBef>
              <a:buSzTx/>
              <a:buNone/>
              <a:defRPr sz="2500">
                <a:effectLst/>
                <a:latin typeface="Courier"/>
                <a:ea typeface="Courier"/>
                <a:cs typeface="Courier"/>
                <a:sym typeface="Courier"/>
              </a:defRPr>
            </a:pPr>
            <a:r>
              <a:t>        assert self.m.tooClose(EAST)==False</a:t>
            </a:r>
          </a:p>
          <a:p>
            <a:pPr marL="0" indent="0">
              <a:spcBef>
                <a:spcPts val="0"/>
              </a:spcBef>
              <a:buSzTx/>
              <a:buNone/>
              <a:defRPr sz="2500">
                <a:effectLst/>
                <a:latin typeface="Courier"/>
                <a:ea typeface="Courier"/>
                <a:cs typeface="Courier"/>
                <a:sym typeface="Courier"/>
              </a:defRPr>
            </a:pPr>
            <a:r>
              <a:t>        assert self.m.tooClose(SOUTH)==False</a:t>
            </a:r>
          </a:p>
          <a:p>
            <a:pPr marL="0" indent="0">
              <a:spcBef>
                <a:spcPts val="0"/>
              </a:spcBef>
              <a:buSzTx/>
              <a:buNone/>
              <a:defRPr sz="2500">
                <a:effectLst/>
                <a:latin typeface="Courier"/>
                <a:ea typeface="Courier"/>
                <a:cs typeface="Courier"/>
                <a:sym typeface="Courier"/>
              </a:defRPr>
            </a:pPr>
            <a:r>
              <a:t>        assert self.m.tooClose(WEST)==True</a:t>
            </a:r>
          </a:p>
          <a:p>
            <a:pPr marL="0" indent="0">
              <a:spcBef>
                <a:spcPts val="0"/>
              </a:spcBef>
              <a:buSzTx/>
              <a:buNone/>
              <a:defRPr sz="2500">
                <a:effectLst/>
                <a:latin typeface="Courier"/>
                <a:ea typeface="Courier"/>
                <a:cs typeface="Courier"/>
                <a:sym typeface="Courier"/>
              </a:defRPr>
            </a:pPr>
            <a:r>
              <a:t>        </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title"/>
          </p:nvPr>
        </p:nvSpPr>
        <p:spPr>
          <a:prstGeom prst="rect">
            <a:avLst/>
          </a:prstGeom>
        </p:spPr>
        <p:txBody>
          <a:bodyPr/>
          <a:lstStyle>
            <a:lvl1pPr>
              <a:tabLst>
                <a:tab pos="1485900" algn="l"/>
              </a:tabLst>
            </a:lvl1pPr>
          </a:lstStyle>
          <a:p>
            <a:pPr/>
            <a:r>
              <a:t>Green 12</a:t>
            </a:r>
          </a:p>
        </p:txBody>
      </p:sp>
      <p:sp>
        <p:nvSpPr>
          <p:cNvPr id="327" name="Shape 327"/>
          <p:cNvSpPr/>
          <p:nvPr>
            <p:ph type="body" idx="1"/>
          </p:nvPr>
        </p:nvSpPr>
        <p:spPr>
          <a:prstGeom prst="rect">
            <a:avLst/>
          </a:prstGeom>
        </p:spPr>
        <p:txBody>
          <a:bodyPr/>
          <a:lstStyle/>
          <a:p>
            <a:pPr>
              <a:buBlip>
                <a:blip r:embed="rId2"/>
              </a:buBlip>
              <a:defRPr>
                <a:effectLst/>
              </a:defRPr>
            </a:pPr>
            <a:r>
              <a:t>We use try to handle errors in the index range.  If there are errors from trying to index the matrix, we are too close. </a:t>
            </a:r>
          </a:p>
          <a:p>
            <a:pPr>
              <a:buBlip>
                <a:blip r:embed="rId2"/>
              </a:buBlip>
              <a:defRPr>
                <a:effectLst/>
              </a:defRPr>
            </a:pPr>
            <a:r>
              <a:t>If no error,  then make sure the 3 cells in question are all walls. </a:t>
            </a: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prstGeom prst="rect">
            <a:avLst/>
          </a:prstGeom>
        </p:spPr>
        <p:txBody>
          <a:bodyPr/>
          <a:lstStyle>
            <a:lvl1pPr>
              <a:tabLst>
                <a:tab pos="1485900" algn="l"/>
              </a:tabLst>
            </a:lvl1pPr>
          </a:lstStyle>
          <a:p>
            <a:pPr/>
            <a:r>
              <a:t>Green 12</a:t>
            </a:r>
          </a:p>
        </p:txBody>
      </p:sp>
      <p:sp>
        <p:nvSpPr>
          <p:cNvPr id="330" name="Shape 330"/>
          <p:cNvSpPr/>
          <p:nvPr>
            <p:ph type="body" idx="1"/>
          </p:nvPr>
        </p:nvSpPr>
        <p:spPr>
          <a:prstGeom prst="rect">
            <a:avLst/>
          </a:prstGeom>
        </p:spPr>
        <p:txBody>
          <a:bodyPr/>
          <a:lstStyle/>
          <a:p>
            <a:pPr marL="0" indent="0" defTabSz="452627">
              <a:spcBef>
                <a:spcPts val="0"/>
              </a:spcBef>
              <a:buSzTx/>
              <a:buNone/>
              <a:defRPr sz="1386">
                <a:effectLst/>
                <a:latin typeface="Courier"/>
                <a:ea typeface="Courier"/>
                <a:cs typeface="Courier"/>
                <a:sym typeface="Courier"/>
              </a:defRPr>
            </a:pPr>
          </a:p>
          <a:p>
            <a:pPr marL="0" indent="0" defTabSz="452627">
              <a:spcBef>
                <a:spcPts val="0"/>
              </a:spcBef>
              <a:buSzTx/>
              <a:buNone/>
              <a:defRPr sz="1386">
                <a:effectLst/>
                <a:latin typeface="Courier"/>
                <a:ea typeface="Courier"/>
                <a:cs typeface="Courier"/>
                <a:sym typeface="Courier"/>
              </a:defRPr>
            </a:pPr>
            <a:r>
              <a:t>    def tooClose(self,direction):</a:t>
            </a:r>
          </a:p>
          <a:p>
            <a:pPr marL="0" indent="0" defTabSz="452627">
              <a:spcBef>
                <a:spcPts val="0"/>
              </a:spcBef>
              <a:buSzTx/>
              <a:buNone/>
              <a:defRPr sz="1386">
                <a:effectLst/>
                <a:latin typeface="Courier"/>
                <a:ea typeface="Courier"/>
                <a:cs typeface="Courier"/>
                <a:sym typeface="Courier"/>
              </a:defRPr>
            </a:pPr>
            <a:r>
              <a:t>        spos = self.t.pos()</a:t>
            </a:r>
          </a:p>
          <a:p>
            <a:pPr marL="0" indent="0" defTabSz="452627">
              <a:spcBef>
                <a:spcPts val="0"/>
              </a:spcBef>
              <a:buSzTx/>
              <a:buNone/>
              <a:defRPr sz="1386">
                <a:effectLst/>
                <a:latin typeface="Courier"/>
                <a:ea typeface="Courier"/>
                <a:cs typeface="Courier"/>
                <a:sym typeface="Courier"/>
              </a:defRPr>
            </a:pPr>
            <a:r>
              <a:t>        x=int(spos[0]+self.size/2)/self.pathWidth</a:t>
            </a:r>
          </a:p>
          <a:p>
            <a:pPr marL="0" indent="0" defTabSz="452627">
              <a:spcBef>
                <a:spcPts val="0"/>
              </a:spcBef>
              <a:buSzTx/>
              <a:buNone/>
              <a:defRPr sz="1386">
                <a:effectLst/>
                <a:latin typeface="Courier"/>
                <a:ea typeface="Courier"/>
                <a:cs typeface="Courier"/>
                <a:sym typeface="Courier"/>
              </a:defRPr>
            </a:pPr>
            <a:r>
              <a:t>        y=(self.size/self.pathWidth)-int((spos[1]+self.size/2)/self.pathWidth)-1</a:t>
            </a:r>
          </a:p>
          <a:p>
            <a:pPr marL="0" indent="0" defTabSz="452627">
              <a:spcBef>
                <a:spcPts val="0"/>
              </a:spcBef>
              <a:buSzTx/>
              <a:buNone/>
              <a:defRPr sz="1386">
                <a:effectLst/>
                <a:latin typeface="Courier"/>
                <a:ea typeface="Courier"/>
                <a:cs typeface="Courier"/>
                <a:sym typeface="Courier"/>
              </a:defRPr>
            </a:pPr>
            <a:r>
              <a:t>        </a:t>
            </a:r>
          </a:p>
          <a:p>
            <a:pPr marL="0" indent="0" defTabSz="452627">
              <a:spcBef>
                <a:spcPts val="0"/>
              </a:spcBef>
              <a:buSzTx/>
              <a:buNone/>
              <a:defRPr sz="1386">
                <a:effectLst/>
                <a:latin typeface="Courier"/>
                <a:ea typeface="Courier"/>
                <a:cs typeface="Courier"/>
                <a:sym typeface="Courier"/>
              </a:defRPr>
            </a:pPr>
            <a:r>
              <a:t>        if direction == EAST:</a:t>
            </a:r>
          </a:p>
          <a:p>
            <a:pPr marL="0" indent="0" defTabSz="452627">
              <a:spcBef>
                <a:spcPts val="0"/>
              </a:spcBef>
              <a:buSzTx/>
              <a:buNone/>
              <a:defRPr sz="1386">
                <a:effectLst/>
                <a:latin typeface="Courier"/>
                <a:ea typeface="Courier"/>
                <a:cs typeface="Courier"/>
                <a:sym typeface="Courier"/>
              </a:defRPr>
            </a:pPr>
            <a:r>
              <a:t>            if x==self.size/self.pathWidth-1:</a:t>
            </a:r>
          </a:p>
          <a:p>
            <a:pPr marL="0" indent="0" defTabSz="452627">
              <a:spcBef>
                <a:spcPts val="0"/>
              </a:spcBef>
              <a:buSzTx/>
              <a:buNone/>
              <a:defRPr sz="1386">
                <a:effectLst/>
                <a:latin typeface="Courier"/>
                <a:ea typeface="Courier"/>
                <a:cs typeface="Courier"/>
                <a:sym typeface="Courier"/>
              </a:defRPr>
            </a:pPr>
            <a:r>
              <a:t>                return True</a:t>
            </a:r>
          </a:p>
          <a:p>
            <a:pPr marL="0" indent="0" defTabSz="452627">
              <a:spcBef>
                <a:spcPts val="0"/>
              </a:spcBef>
              <a:buSzTx/>
              <a:buNone/>
              <a:defRPr sz="1386">
                <a:effectLst/>
                <a:latin typeface="Courier"/>
                <a:ea typeface="Courier"/>
                <a:cs typeface="Courier"/>
                <a:sym typeface="Courier"/>
              </a:defRPr>
            </a:pPr>
            <a:r>
              <a:t>            try:</a:t>
            </a:r>
          </a:p>
          <a:p>
            <a:pPr marL="0" indent="0" defTabSz="452627">
              <a:spcBef>
                <a:spcPts val="0"/>
              </a:spcBef>
              <a:buSzTx/>
              <a:buNone/>
              <a:defRPr sz="1386">
                <a:effectLst/>
                <a:latin typeface="Courier"/>
                <a:ea typeface="Courier"/>
                <a:cs typeface="Courier"/>
                <a:sym typeface="Courier"/>
              </a:defRPr>
            </a:pPr>
            <a:r>
              <a:t>                if self.matrix[x+1][y-1] == WALL and self.matrix[x+1][y+1]==WALL and \</a:t>
            </a:r>
          </a:p>
          <a:p>
            <a:pPr marL="0" indent="0" defTabSz="452627">
              <a:spcBef>
                <a:spcPts val="0"/>
              </a:spcBef>
              <a:buSzTx/>
              <a:buNone/>
              <a:defRPr sz="1386">
                <a:effectLst/>
                <a:latin typeface="Courier"/>
                <a:ea typeface="Courier"/>
                <a:cs typeface="Courier"/>
                <a:sym typeface="Courier"/>
              </a:defRPr>
            </a:pPr>
            <a:r>
              <a:t>                   self.matrix[x+1][y] == WALL:</a:t>
            </a:r>
          </a:p>
          <a:p>
            <a:pPr marL="0" indent="0" defTabSz="452627">
              <a:spcBef>
                <a:spcPts val="0"/>
              </a:spcBef>
              <a:buSzTx/>
              <a:buNone/>
              <a:defRPr sz="1386">
                <a:effectLst/>
                <a:latin typeface="Courier"/>
                <a:ea typeface="Courier"/>
                <a:cs typeface="Courier"/>
                <a:sym typeface="Courier"/>
              </a:defRPr>
            </a:pPr>
            <a:r>
              <a:t>                    return False</a:t>
            </a:r>
          </a:p>
          <a:p>
            <a:pPr marL="0" indent="0" defTabSz="452627">
              <a:spcBef>
                <a:spcPts val="0"/>
              </a:spcBef>
              <a:buSzTx/>
              <a:buNone/>
              <a:defRPr sz="1386">
                <a:effectLst/>
                <a:latin typeface="Courier"/>
                <a:ea typeface="Courier"/>
                <a:cs typeface="Courier"/>
                <a:sym typeface="Courier"/>
              </a:defRPr>
            </a:pPr>
            <a:r>
              <a:t>            except:</a:t>
            </a:r>
          </a:p>
          <a:p>
            <a:pPr marL="0" indent="0" defTabSz="452627">
              <a:spcBef>
                <a:spcPts val="0"/>
              </a:spcBef>
              <a:buSzTx/>
              <a:buNone/>
              <a:defRPr sz="1386">
                <a:effectLst/>
                <a:latin typeface="Courier"/>
                <a:ea typeface="Courier"/>
                <a:cs typeface="Courier"/>
                <a:sym typeface="Courier"/>
              </a:defRPr>
            </a:pPr>
            <a:r>
              <a:t>                return True</a:t>
            </a:r>
          </a:p>
          <a:p>
            <a:pPr marL="0" indent="0" defTabSz="452627">
              <a:spcBef>
                <a:spcPts val="0"/>
              </a:spcBef>
              <a:buSzTx/>
              <a:buNone/>
              <a:defRPr sz="1386">
                <a:effectLst/>
                <a:latin typeface="Courier"/>
                <a:ea typeface="Courier"/>
                <a:cs typeface="Courier"/>
                <a:sym typeface="Courier"/>
              </a:defRPr>
            </a:pPr>
            <a:r>
              <a:t>            return True</a:t>
            </a:r>
          </a:p>
          <a:p>
            <a:pPr marL="0" indent="0" defTabSz="452627">
              <a:spcBef>
                <a:spcPts val="0"/>
              </a:spcBef>
              <a:buSzTx/>
              <a:buNone/>
              <a:defRPr sz="1386">
                <a:effectLst/>
                <a:latin typeface="Courier"/>
                <a:ea typeface="Courier"/>
                <a:cs typeface="Courier"/>
                <a:sym typeface="Courier"/>
              </a:defRPr>
            </a:pPr>
            <a:r>
              <a:t>        if direction == SOUTH:</a:t>
            </a:r>
          </a:p>
          <a:p>
            <a:pPr marL="0" indent="0" defTabSz="452627">
              <a:spcBef>
                <a:spcPts val="0"/>
              </a:spcBef>
              <a:buSzTx/>
              <a:buNone/>
              <a:defRPr sz="1386">
                <a:effectLst/>
                <a:latin typeface="Courier"/>
                <a:ea typeface="Courier"/>
                <a:cs typeface="Courier"/>
                <a:sym typeface="Courier"/>
              </a:defRPr>
            </a:pPr>
            <a:r>
              <a:t>            print x,y</a:t>
            </a:r>
          </a:p>
          <a:p>
            <a:pPr marL="0" indent="0" defTabSz="452627">
              <a:spcBef>
                <a:spcPts val="0"/>
              </a:spcBef>
              <a:buSzTx/>
              <a:buNone/>
              <a:defRPr sz="1386">
                <a:effectLst/>
                <a:latin typeface="Courier"/>
                <a:ea typeface="Courier"/>
                <a:cs typeface="Courier"/>
                <a:sym typeface="Courier"/>
              </a:defRPr>
            </a:pPr>
            <a:r>
              <a:t>            if y==self.size/self.pathWidth-1:</a:t>
            </a:r>
          </a:p>
          <a:p>
            <a:pPr marL="0" indent="0" defTabSz="452627">
              <a:spcBef>
                <a:spcPts val="0"/>
              </a:spcBef>
              <a:buSzTx/>
              <a:buNone/>
              <a:defRPr sz="1386">
                <a:effectLst/>
                <a:latin typeface="Courier"/>
                <a:ea typeface="Courier"/>
                <a:cs typeface="Courier"/>
                <a:sym typeface="Courier"/>
              </a:defRPr>
            </a:pPr>
            <a:r>
              <a:t>                return True</a:t>
            </a:r>
          </a:p>
          <a:p>
            <a:pPr marL="0" indent="0" defTabSz="452627">
              <a:spcBef>
                <a:spcPts val="0"/>
              </a:spcBef>
              <a:buSzTx/>
              <a:buNone/>
              <a:defRPr sz="1386">
                <a:effectLst/>
                <a:latin typeface="Courier"/>
                <a:ea typeface="Courier"/>
                <a:cs typeface="Courier"/>
                <a:sym typeface="Courier"/>
              </a:defRPr>
            </a:pPr>
            <a:r>
              <a:t>            try:</a:t>
            </a:r>
          </a:p>
          <a:p>
            <a:pPr marL="0" indent="0" defTabSz="452627">
              <a:spcBef>
                <a:spcPts val="0"/>
              </a:spcBef>
              <a:buSzTx/>
              <a:buNone/>
              <a:defRPr sz="1386">
                <a:effectLst/>
                <a:latin typeface="Courier"/>
                <a:ea typeface="Courier"/>
                <a:cs typeface="Courier"/>
                <a:sym typeface="Courier"/>
              </a:defRPr>
            </a:pPr>
            <a:r>
              <a:t>                if self.matrix[x+1][y+1] == WALL and self.matrix[x-1][y+1]==WALL and \</a:t>
            </a:r>
          </a:p>
          <a:p>
            <a:pPr marL="0" indent="0" defTabSz="452627">
              <a:spcBef>
                <a:spcPts val="0"/>
              </a:spcBef>
              <a:buSzTx/>
              <a:buNone/>
              <a:defRPr sz="1386">
                <a:effectLst/>
                <a:latin typeface="Courier"/>
                <a:ea typeface="Courier"/>
                <a:cs typeface="Courier"/>
                <a:sym typeface="Courier"/>
              </a:defRPr>
            </a:pPr>
            <a:r>
              <a:t>                   self.matrix[x][y+1] == WALL:</a:t>
            </a:r>
          </a:p>
          <a:p>
            <a:pPr marL="0" indent="0" defTabSz="452627">
              <a:spcBef>
                <a:spcPts val="0"/>
              </a:spcBef>
              <a:buSzTx/>
              <a:buNone/>
              <a:defRPr sz="1386">
                <a:effectLst/>
                <a:latin typeface="Courier"/>
                <a:ea typeface="Courier"/>
                <a:cs typeface="Courier"/>
                <a:sym typeface="Courier"/>
              </a:defRPr>
            </a:pPr>
            <a:r>
              <a:t>                    return False</a:t>
            </a:r>
          </a:p>
          <a:p>
            <a:pPr marL="0" indent="0" defTabSz="452627">
              <a:spcBef>
                <a:spcPts val="0"/>
              </a:spcBef>
              <a:buSzTx/>
              <a:buNone/>
              <a:defRPr sz="1386">
                <a:effectLst/>
                <a:latin typeface="Courier"/>
                <a:ea typeface="Courier"/>
                <a:cs typeface="Courier"/>
                <a:sym typeface="Courier"/>
              </a:defRPr>
            </a:pPr>
            <a:r>
              <a:t>            except:</a:t>
            </a:r>
          </a:p>
          <a:p>
            <a:pPr marL="0" indent="0" defTabSz="452627">
              <a:spcBef>
                <a:spcPts val="0"/>
              </a:spcBef>
              <a:buSzTx/>
              <a:buNone/>
              <a:defRPr sz="1386">
                <a:effectLst/>
                <a:latin typeface="Courier"/>
                <a:ea typeface="Courier"/>
                <a:cs typeface="Courier"/>
                <a:sym typeface="Courier"/>
              </a:defRPr>
            </a:pPr>
            <a:r>
              <a:t>                return True</a:t>
            </a:r>
          </a:p>
          <a:p>
            <a:pPr marL="0" indent="0" defTabSz="452627">
              <a:spcBef>
                <a:spcPts val="0"/>
              </a:spcBef>
              <a:buSzTx/>
              <a:buNone/>
              <a:defRPr sz="1386">
                <a:effectLst/>
                <a:latin typeface="Courier"/>
                <a:ea typeface="Courier"/>
                <a:cs typeface="Courier"/>
                <a:sym typeface="Courier"/>
              </a:defRPr>
            </a:pPr>
            <a:r>
              <a:t>            return True</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title"/>
          </p:nvPr>
        </p:nvSpPr>
        <p:spPr>
          <a:prstGeom prst="rect">
            <a:avLst/>
          </a:prstGeom>
        </p:spPr>
        <p:txBody>
          <a:bodyPr/>
          <a:lstStyle>
            <a:lvl1pPr>
              <a:tabLst>
                <a:tab pos="1485900" algn="l"/>
              </a:tabLst>
            </a:lvl1pPr>
          </a:lstStyle>
          <a:p>
            <a:pPr/>
            <a:r>
              <a:t>tooClose continued</a:t>
            </a:r>
          </a:p>
        </p:txBody>
      </p:sp>
      <p:sp>
        <p:nvSpPr>
          <p:cNvPr id="333" name="Shape 333"/>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if direction == WEST:</a:t>
            </a:r>
          </a:p>
          <a:p>
            <a:pPr marL="0" indent="0">
              <a:spcBef>
                <a:spcPts val="0"/>
              </a:spcBef>
              <a:buSzTx/>
              <a:buNone/>
              <a:defRPr sz="1400">
                <a:effectLst/>
                <a:latin typeface="Courier"/>
                <a:ea typeface="Courier"/>
                <a:cs typeface="Courier"/>
                <a:sym typeface="Courier"/>
              </a:defRPr>
            </a:pPr>
            <a:r>
              <a:t>            if x==0:</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try:</a:t>
            </a:r>
          </a:p>
          <a:p>
            <a:pPr marL="0" indent="0">
              <a:spcBef>
                <a:spcPts val="0"/>
              </a:spcBef>
              <a:buSzTx/>
              <a:buNone/>
              <a:defRPr sz="1400">
                <a:effectLst/>
                <a:latin typeface="Courier"/>
                <a:ea typeface="Courier"/>
                <a:cs typeface="Courier"/>
                <a:sym typeface="Courier"/>
              </a:defRPr>
            </a:pPr>
            <a:r>
              <a:t>                if self.matrix[x-1][y-1] == WALL and self.matrix[x-1][y+1]==WALL and \</a:t>
            </a:r>
          </a:p>
          <a:p>
            <a:pPr marL="0" indent="0">
              <a:spcBef>
                <a:spcPts val="0"/>
              </a:spcBef>
              <a:buSzTx/>
              <a:buNone/>
              <a:defRPr sz="1400">
                <a:effectLst/>
                <a:latin typeface="Courier"/>
                <a:ea typeface="Courier"/>
                <a:cs typeface="Courier"/>
                <a:sym typeface="Courier"/>
              </a:defRPr>
            </a:pPr>
            <a:r>
              <a:t>                   self.matrix[x-1][y] == WALL:</a:t>
            </a:r>
          </a:p>
          <a:p>
            <a:pPr marL="0" indent="0">
              <a:spcBef>
                <a:spcPts val="0"/>
              </a:spcBef>
              <a:buSzTx/>
              <a:buNone/>
              <a:defRPr sz="1400">
                <a:effectLst/>
                <a:latin typeface="Courier"/>
                <a:ea typeface="Courier"/>
                <a:cs typeface="Courier"/>
                <a:sym typeface="Courier"/>
              </a:defRPr>
            </a:pPr>
            <a:r>
              <a:t>                    return False</a:t>
            </a:r>
          </a:p>
          <a:p>
            <a:pPr marL="0" indent="0">
              <a:spcBef>
                <a:spcPts val="0"/>
              </a:spcBef>
              <a:buSzTx/>
              <a:buNone/>
              <a:defRPr sz="1400">
                <a:effectLst/>
                <a:latin typeface="Courier"/>
                <a:ea typeface="Courier"/>
                <a:cs typeface="Courier"/>
                <a:sym typeface="Courier"/>
              </a:defRPr>
            </a:pPr>
            <a:r>
              <a:t>            except:</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if direction == NORTH:</a:t>
            </a:r>
          </a:p>
          <a:p>
            <a:pPr marL="0" indent="0">
              <a:spcBef>
                <a:spcPts val="0"/>
              </a:spcBef>
              <a:buSzTx/>
              <a:buNone/>
              <a:defRPr sz="1400">
                <a:effectLst/>
                <a:latin typeface="Courier"/>
                <a:ea typeface="Courier"/>
                <a:cs typeface="Courier"/>
                <a:sym typeface="Courier"/>
              </a:defRPr>
            </a:pPr>
            <a:r>
              <a:t>            if y==0:</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try:</a:t>
            </a:r>
          </a:p>
          <a:p>
            <a:pPr marL="0" indent="0">
              <a:spcBef>
                <a:spcPts val="0"/>
              </a:spcBef>
              <a:buSzTx/>
              <a:buNone/>
              <a:defRPr sz="1400">
                <a:effectLst/>
                <a:latin typeface="Courier"/>
                <a:ea typeface="Courier"/>
                <a:cs typeface="Courier"/>
                <a:sym typeface="Courier"/>
              </a:defRPr>
            </a:pPr>
            <a:r>
              <a:t>                if self.matrix[x][y+1] == WALL and self.matrix[x-1][y+1]==WALL and \</a:t>
            </a:r>
          </a:p>
          <a:p>
            <a:pPr marL="0" indent="0">
              <a:spcBef>
                <a:spcPts val="0"/>
              </a:spcBef>
              <a:buSzTx/>
              <a:buNone/>
              <a:defRPr sz="1400">
                <a:effectLst/>
                <a:latin typeface="Courier"/>
                <a:ea typeface="Courier"/>
                <a:cs typeface="Courier"/>
                <a:sym typeface="Courier"/>
              </a:defRPr>
            </a:pPr>
            <a:r>
              <a:t>                   self.matrix[x+1][y+1] == WALL :</a:t>
            </a:r>
          </a:p>
          <a:p>
            <a:pPr marL="0" indent="0">
              <a:spcBef>
                <a:spcPts val="0"/>
              </a:spcBef>
              <a:buSzTx/>
              <a:buNone/>
              <a:defRPr sz="1400">
                <a:effectLst/>
                <a:latin typeface="Courier"/>
                <a:ea typeface="Courier"/>
                <a:cs typeface="Courier"/>
                <a:sym typeface="Courier"/>
              </a:defRPr>
            </a:pPr>
            <a:r>
              <a:t>                    return False</a:t>
            </a:r>
          </a:p>
          <a:p>
            <a:pPr marL="0" indent="0">
              <a:spcBef>
                <a:spcPts val="0"/>
              </a:spcBef>
              <a:buSzTx/>
              <a:buNone/>
              <a:defRPr sz="1400">
                <a:effectLst/>
                <a:latin typeface="Courier"/>
                <a:ea typeface="Courier"/>
                <a:cs typeface="Courier"/>
                <a:sym typeface="Courier"/>
              </a:defRPr>
            </a:pPr>
            <a:r>
              <a:t>            except:</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return True</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title"/>
          </p:nvPr>
        </p:nvSpPr>
        <p:spPr>
          <a:prstGeom prst="rect">
            <a:avLst/>
          </a:prstGeom>
        </p:spPr>
        <p:txBody>
          <a:bodyPr/>
          <a:lstStyle>
            <a:lvl1pPr>
              <a:tabLst>
                <a:tab pos="1485900" algn="l"/>
              </a:tabLst>
            </a:lvl1pPr>
          </a:lstStyle>
          <a:p>
            <a:pPr/>
            <a:r>
              <a:t>Red 13</a:t>
            </a:r>
          </a:p>
        </p:txBody>
      </p:sp>
      <p:sp>
        <p:nvSpPr>
          <p:cNvPr id="336" name="Shape 336"/>
          <p:cNvSpPr/>
          <p:nvPr>
            <p:ph type="body" idx="1"/>
          </p:nvPr>
        </p:nvSpPr>
        <p:spPr>
          <a:prstGeom prst="rect">
            <a:avLst/>
          </a:prstGeom>
        </p:spPr>
        <p:txBody>
          <a:bodyPr/>
          <a:lstStyle>
            <a:lvl1pPr>
              <a:buBlip>
                <a:blip r:embed="rId2"/>
              </a:buBlip>
            </a:lvl1pPr>
          </a:lstStyle>
          <a:p>
            <a:pPr>
              <a:defRPr>
                <a:effectLst/>
              </a:defRPr>
            </a:pPr>
            <a:r>
              <a:t>These tests check that we can’t dig and break through or dig beyond the limits of the matrix. </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title"/>
          </p:nvPr>
        </p:nvSpPr>
        <p:spPr>
          <a:prstGeom prst="rect">
            <a:avLst/>
          </a:prstGeom>
        </p:spPr>
        <p:txBody>
          <a:bodyPr/>
          <a:lstStyle>
            <a:lvl1pPr>
              <a:tabLst>
                <a:tab pos="1485900" algn="l"/>
              </a:tabLst>
            </a:lvl1pPr>
          </a:lstStyle>
          <a:p>
            <a:pPr/>
            <a:r>
              <a:t>Red 13</a:t>
            </a:r>
          </a:p>
        </p:txBody>
      </p:sp>
      <p:sp>
        <p:nvSpPr>
          <p:cNvPr id="339" name="Shape 339"/>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testDig(self):</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spos = self.m.t.pos()</a:t>
            </a:r>
          </a:p>
          <a:p>
            <a:pPr marL="0" indent="0">
              <a:spcBef>
                <a:spcPts val="0"/>
              </a:spcBef>
              <a:buSzTx/>
              <a:buNone/>
              <a:defRPr sz="1400">
                <a:effectLst/>
                <a:latin typeface="Courier"/>
                <a:ea typeface="Courier"/>
                <a:cs typeface="Courier"/>
                <a:sym typeface="Courier"/>
              </a:defRPr>
            </a:pPr>
            <a:r>
              <a:t>        self.m.dig(EAST)</a:t>
            </a:r>
          </a:p>
          <a:p>
            <a:pPr marL="0" indent="0">
              <a:spcBef>
                <a:spcPts val="0"/>
              </a:spcBef>
              <a:buSzTx/>
              <a:buNone/>
              <a:defRPr sz="1400">
                <a:effectLst/>
                <a:latin typeface="Courier"/>
                <a:ea typeface="Courier"/>
                <a:cs typeface="Courier"/>
                <a:sym typeface="Courier"/>
              </a:defRPr>
            </a:pPr>
            <a:r>
              <a:t>        assert self.m.t.pos()==(spos[0]+self.m.pathWidth,spos[1])</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self.m.dig(SOUTH)</a:t>
            </a:r>
          </a:p>
          <a:p>
            <a:pPr marL="0" indent="0">
              <a:spcBef>
                <a:spcPts val="0"/>
              </a:spcBef>
              <a:buSzTx/>
              <a:buNone/>
              <a:defRPr sz="1400">
                <a:effectLst/>
                <a:latin typeface="Courier"/>
                <a:ea typeface="Courier"/>
                <a:cs typeface="Courier"/>
                <a:sym typeface="Courier"/>
              </a:defRPr>
            </a:pPr>
            <a:r>
              <a:t>        assert self.m.t.pos()==(spos[0],spos[1]-self.m.pathWidth)</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self.m.dig(WEST)</a:t>
            </a:r>
          </a:p>
          <a:p>
            <a:pPr marL="0" indent="0">
              <a:spcBef>
                <a:spcPts val="0"/>
              </a:spcBef>
              <a:buSzTx/>
              <a:buNone/>
              <a:defRPr sz="1400">
                <a:effectLst/>
                <a:latin typeface="Courier"/>
                <a:ea typeface="Courier"/>
                <a:cs typeface="Courier"/>
                <a:sym typeface="Courier"/>
              </a:defRPr>
            </a:pPr>
            <a:r>
              <a:t>        assert self.m.t.pos()==(spos[0],spos[1])</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self.m.dig(NORTH)</a:t>
            </a:r>
          </a:p>
          <a:p>
            <a:pPr marL="0" indent="0">
              <a:spcBef>
                <a:spcPts val="0"/>
              </a:spcBef>
              <a:buSzTx/>
              <a:buNone/>
              <a:defRPr sz="1400">
                <a:effectLst/>
                <a:latin typeface="Courier"/>
                <a:ea typeface="Courier"/>
                <a:cs typeface="Courier"/>
                <a:sym typeface="Courier"/>
              </a:defRPr>
            </a:pPr>
            <a:r>
              <a:t>        assert self.m.t.pos()==(0,self.m.pathWidth)</a:t>
            </a:r>
          </a:p>
          <a:p>
            <a:pPr marL="0" indent="0">
              <a:spcBef>
                <a:spcPts val="0"/>
              </a:spcBef>
              <a:buSzTx/>
              <a:buNone/>
              <a:defRPr sz="14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Shape 341"/>
          <p:cNvSpPr/>
          <p:nvPr>
            <p:ph type="title"/>
          </p:nvPr>
        </p:nvSpPr>
        <p:spPr>
          <a:prstGeom prst="rect">
            <a:avLst/>
          </a:prstGeom>
        </p:spPr>
        <p:txBody>
          <a:bodyPr/>
          <a:lstStyle>
            <a:lvl1pPr>
              <a:tabLst>
                <a:tab pos="1485900" algn="l"/>
              </a:tabLst>
            </a:lvl1pPr>
          </a:lstStyle>
          <a:p>
            <a:pPr/>
            <a:r>
              <a:t>Red 13</a:t>
            </a:r>
          </a:p>
        </p:txBody>
      </p:sp>
      <p:sp>
        <p:nvSpPr>
          <p:cNvPr id="342" name="Shape 342"/>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 make sure we can't dig west from a reset</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spos = self.m.t.pos()</a:t>
            </a:r>
          </a:p>
          <a:p>
            <a:pPr marL="0" indent="0">
              <a:spcBef>
                <a:spcPts val="0"/>
              </a:spcBef>
              <a:buSzTx/>
              <a:buNone/>
              <a:defRPr sz="1400">
                <a:effectLst/>
                <a:latin typeface="Courier"/>
                <a:ea typeface="Courier"/>
                <a:cs typeface="Courier"/>
                <a:sym typeface="Courier"/>
              </a:defRPr>
            </a:pPr>
            <a:r>
              <a:t>        self.m.dig(WEST)</a:t>
            </a:r>
          </a:p>
          <a:p>
            <a:pPr marL="0" indent="0">
              <a:spcBef>
                <a:spcPts val="0"/>
              </a:spcBef>
              <a:buSzTx/>
              <a:buNone/>
              <a:defRPr sz="1400">
                <a:effectLst/>
                <a:latin typeface="Courier"/>
                <a:ea typeface="Courier"/>
                <a:cs typeface="Courier"/>
                <a:sym typeface="Courier"/>
              </a:defRPr>
            </a:pPr>
            <a:r>
              <a:t>        assert self.m.t.pos()==spos</a:t>
            </a:r>
          </a:p>
          <a:p>
            <a:pPr marL="0" indent="0">
              <a:spcBef>
                <a:spcPts val="0"/>
              </a:spcBef>
              <a:buSzTx/>
              <a:buNone/>
              <a:defRPr sz="1400">
                <a:effectLst/>
                <a:latin typeface="Courier"/>
                <a:ea typeface="Courier"/>
                <a:cs typeface="Courier"/>
                <a:sym typeface="Courier"/>
              </a:defRPr>
            </a:pPr>
            <a:r>
              <a:t>        # make sure we can't dig north from a reset</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self.m.dig(NORTH)</a:t>
            </a:r>
          </a:p>
          <a:p>
            <a:pPr marL="0" indent="0">
              <a:spcBef>
                <a:spcPts val="0"/>
              </a:spcBef>
              <a:buSzTx/>
              <a:buNone/>
              <a:defRPr sz="1400">
                <a:effectLst/>
                <a:latin typeface="Courier"/>
                <a:ea typeface="Courier"/>
                <a:cs typeface="Courier"/>
                <a:sym typeface="Courier"/>
              </a:defRPr>
            </a:pPr>
            <a:r>
              <a:t>        assert self.m.t.pos()==spos</a:t>
            </a:r>
          </a:p>
          <a:p>
            <a:pPr marL="0" indent="0">
              <a:spcBef>
                <a:spcPts val="0"/>
              </a:spcBef>
              <a:buSzTx/>
              <a:buNone/>
              <a:defRPr sz="1400">
                <a:effectLst/>
                <a:latin typeface="Courier"/>
                <a:ea typeface="Courier"/>
                <a:cs typeface="Courier"/>
                <a:sym typeface="Courier"/>
              </a:defRPr>
            </a:pPr>
            <a:r>
              <a:t>        # make sure we can't dig east from the right hand corner</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self.m.t.goto(self.m.size/2-self.m.pathWidth/2,self.m.size/2-self.m.pathWidth/2)</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self.m.dig(EAST)</a:t>
            </a:r>
          </a:p>
          <a:p>
            <a:pPr marL="0" indent="0">
              <a:spcBef>
                <a:spcPts val="0"/>
              </a:spcBef>
              <a:buSzTx/>
              <a:buNone/>
              <a:defRPr sz="1400">
                <a:effectLst/>
                <a:latin typeface="Courier"/>
                <a:ea typeface="Courier"/>
                <a:cs typeface="Courier"/>
                <a:sym typeface="Courier"/>
              </a:defRPr>
            </a:pPr>
            <a:r>
              <a:t>        assert self.m.t.pos()==spos</a:t>
            </a:r>
          </a:p>
          <a:p>
            <a:pPr marL="0" indent="0">
              <a:spcBef>
                <a:spcPts val="0"/>
              </a:spcBef>
              <a:buSzTx/>
              <a:buNone/>
              <a:defRPr sz="1400">
                <a:effectLst/>
                <a:latin typeface="Courier"/>
                <a:ea typeface="Courier"/>
                <a:cs typeface="Courier"/>
                <a:sym typeface="Courier"/>
              </a:defRPr>
            </a:pPr>
            <a:r>
              <a:t>        # make sure we can't dig south from the lower right hand corner</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self.m.t.goto((self.m.size/2-self.m.pathWidth/2,-(self.m.size/2-self.m.pathWidth/2)))</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self.m.dig(SOUTH)</a:t>
            </a:r>
          </a:p>
          <a:p>
            <a:pPr marL="0" indent="0">
              <a:spcBef>
                <a:spcPts val="0"/>
              </a:spcBef>
              <a:buSzTx/>
              <a:buNone/>
              <a:defRPr sz="1400">
                <a:effectLst/>
                <a:latin typeface="Courier"/>
                <a:ea typeface="Courier"/>
                <a:cs typeface="Courier"/>
                <a:sym typeface="Courier"/>
              </a:defRPr>
            </a:pPr>
            <a:r>
              <a:t>        assert self.m.t.pos()==spos</a:t>
            </a: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title"/>
          </p:nvPr>
        </p:nvSpPr>
        <p:spPr>
          <a:prstGeom prst="rect">
            <a:avLst/>
          </a:prstGeom>
        </p:spPr>
        <p:txBody>
          <a:bodyPr/>
          <a:lstStyle>
            <a:lvl1pPr>
              <a:tabLst>
                <a:tab pos="1485900" algn="l"/>
              </a:tabLst>
            </a:lvl1pPr>
          </a:lstStyle>
          <a:p>
            <a:pPr/>
            <a:r>
              <a:t>Red 13</a:t>
            </a:r>
          </a:p>
        </p:txBody>
      </p:sp>
      <p:sp>
        <p:nvSpPr>
          <p:cNvPr id="345" name="Shape 345"/>
          <p:cNvSpPr/>
          <p:nvPr>
            <p:ph type="body" idx="1"/>
          </p:nvPr>
        </p:nvSpPr>
        <p:spPr>
          <a:prstGeom prst="rect">
            <a:avLst/>
          </a:prstGeom>
        </p:spPr>
        <p:txBody>
          <a:bodyPr/>
          <a:lstStyle/>
          <a:p>
            <a:pPr marL="0" indent="0" defTabSz="384047">
              <a:spcBef>
                <a:spcPts val="0"/>
              </a:spcBef>
              <a:buSzTx/>
              <a:buNone/>
              <a:defRPr sz="1175">
                <a:effectLst/>
                <a:latin typeface="Courier"/>
                <a:ea typeface="Courier"/>
                <a:cs typeface="Courier"/>
                <a:sym typeface="Courier"/>
              </a:defRPr>
            </a:pPr>
            <a:r>
              <a:t>        # make sure we can't dig east</a:t>
            </a:r>
          </a:p>
          <a:p>
            <a:pPr marL="0" indent="0" defTabSz="384047">
              <a:spcBef>
                <a:spcPts val="0"/>
              </a:spcBef>
              <a:buSzTx/>
              <a:buNone/>
              <a:defRPr sz="1175">
                <a:effectLst/>
                <a:latin typeface="Courier"/>
                <a:ea typeface="Courier"/>
                <a:cs typeface="Courier"/>
                <a:sym typeface="Courier"/>
              </a:defRPr>
            </a:pPr>
            <a:r>
              <a:t>        # if it would break through to an existing space</a:t>
            </a:r>
          </a:p>
          <a:p>
            <a:pPr marL="0" indent="0" defTabSz="384047">
              <a:spcBef>
                <a:spcPts val="0"/>
              </a:spcBef>
              <a:buSzTx/>
              <a:buNone/>
              <a:defRPr sz="1175">
                <a:effectLst/>
                <a:latin typeface="Courier"/>
                <a:ea typeface="Courier"/>
                <a:cs typeface="Courier"/>
                <a:sym typeface="Courier"/>
              </a:defRPr>
            </a:pPr>
            <a:r>
              <a:t>        self.m.reset()</a:t>
            </a:r>
          </a:p>
          <a:p>
            <a:pPr marL="0" indent="0" defTabSz="384047">
              <a:spcBef>
                <a:spcPts val="0"/>
              </a:spcBef>
              <a:buSzTx/>
              <a:buNone/>
              <a:defRPr sz="1175">
                <a:effectLst/>
                <a:latin typeface="Courier"/>
                <a:ea typeface="Courier"/>
                <a:cs typeface="Courier"/>
                <a:sym typeface="Courier"/>
              </a:defRPr>
            </a:pPr>
            <a:r>
              <a:t>        self.m.setMatrixValueAt((-(self.m.size/2-5*self.m.pathWidth/2),self.m.size/2-self.m.pathWidth/2),0)</a:t>
            </a:r>
          </a:p>
          <a:p>
            <a:pPr marL="0" indent="0" defTabSz="384047">
              <a:spcBef>
                <a:spcPts val="0"/>
              </a:spcBef>
              <a:buSzTx/>
              <a:buNone/>
              <a:defRPr sz="1175">
                <a:effectLst/>
                <a:latin typeface="Courier"/>
                <a:ea typeface="Courier"/>
                <a:cs typeface="Courier"/>
                <a:sym typeface="Courier"/>
              </a:defRPr>
            </a:pPr>
            <a:r>
              <a:t>        spos=self.m.t.pos()</a:t>
            </a:r>
          </a:p>
          <a:p>
            <a:pPr marL="0" indent="0" defTabSz="384047">
              <a:spcBef>
                <a:spcPts val="0"/>
              </a:spcBef>
              <a:buSzTx/>
              <a:buNone/>
              <a:defRPr sz="1175">
                <a:effectLst/>
                <a:latin typeface="Courier"/>
                <a:ea typeface="Courier"/>
                <a:cs typeface="Courier"/>
                <a:sym typeface="Courier"/>
              </a:defRPr>
            </a:pPr>
            <a:r>
              <a:t>        self.m.dig(EAST)</a:t>
            </a:r>
          </a:p>
          <a:p>
            <a:pPr marL="0" indent="0" defTabSz="384047">
              <a:spcBef>
                <a:spcPts val="0"/>
              </a:spcBef>
              <a:buSzTx/>
              <a:buNone/>
              <a:defRPr sz="1175">
                <a:effectLst/>
                <a:latin typeface="Courier"/>
                <a:ea typeface="Courier"/>
                <a:cs typeface="Courier"/>
                <a:sym typeface="Courier"/>
              </a:defRPr>
            </a:pPr>
            <a:r>
              <a:t>        assert self.m.t.pos()==spos</a:t>
            </a:r>
          </a:p>
          <a:p>
            <a:pPr marL="0" indent="0" defTabSz="384047">
              <a:spcBef>
                <a:spcPts val="0"/>
              </a:spcBef>
              <a:buSzTx/>
              <a:buNone/>
              <a:defRPr sz="1175">
                <a:effectLst/>
                <a:latin typeface="Courier"/>
                <a:ea typeface="Courier"/>
                <a:cs typeface="Courier"/>
                <a:sym typeface="Courier"/>
              </a:defRPr>
            </a:pPr>
            <a:r>
              <a:t>        # make sure we can't dig south</a:t>
            </a:r>
          </a:p>
          <a:p>
            <a:pPr marL="0" indent="0" defTabSz="384047">
              <a:spcBef>
                <a:spcPts val="0"/>
              </a:spcBef>
              <a:buSzTx/>
              <a:buNone/>
              <a:defRPr sz="1175">
                <a:effectLst/>
                <a:latin typeface="Courier"/>
                <a:ea typeface="Courier"/>
                <a:cs typeface="Courier"/>
                <a:sym typeface="Courier"/>
              </a:defRPr>
            </a:pPr>
            <a:r>
              <a:t>        # if it would break through to an existing space</a:t>
            </a:r>
          </a:p>
          <a:p>
            <a:pPr marL="0" indent="0" defTabSz="384047">
              <a:spcBef>
                <a:spcPts val="0"/>
              </a:spcBef>
              <a:buSzTx/>
              <a:buNone/>
              <a:defRPr sz="1175">
                <a:effectLst/>
                <a:latin typeface="Courier"/>
                <a:ea typeface="Courier"/>
                <a:cs typeface="Courier"/>
                <a:sym typeface="Courier"/>
              </a:defRPr>
            </a:pPr>
            <a:r>
              <a:t>        self.m.reset()</a:t>
            </a:r>
          </a:p>
          <a:p>
            <a:pPr marL="0" indent="0" defTabSz="384047">
              <a:spcBef>
                <a:spcPts val="0"/>
              </a:spcBef>
              <a:buSzTx/>
              <a:buNone/>
              <a:defRPr sz="1175">
                <a:effectLst/>
                <a:latin typeface="Courier"/>
                <a:ea typeface="Courier"/>
                <a:cs typeface="Courier"/>
                <a:sym typeface="Courier"/>
              </a:defRPr>
            </a:pPr>
            <a:r>
              <a:t>        self.m.setMatrixValueAt((-(self.m.size/2-self.m.pathWidth/2),self.m.size/2-5*self.m.pathWidth/2),0)</a:t>
            </a:r>
          </a:p>
          <a:p>
            <a:pPr marL="0" indent="0" defTabSz="384047">
              <a:spcBef>
                <a:spcPts val="0"/>
              </a:spcBef>
              <a:buSzTx/>
              <a:buNone/>
              <a:defRPr sz="1175">
                <a:effectLst/>
                <a:latin typeface="Courier"/>
                <a:ea typeface="Courier"/>
                <a:cs typeface="Courier"/>
                <a:sym typeface="Courier"/>
              </a:defRPr>
            </a:pPr>
            <a:r>
              <a:t>        spos=self.m.t.pos()</a:t>
            </a:r>
          </a:p>
          <a:p>
            <a:pPr marL="0" indent="0" defTabSz="384047">
              <a:spcBef>
                <a:spcPts val="0"/>
              </a:spcBef>
              <a:buSzTx/>
              <a:buNone/>
              <a:defRPr sz="1175">
                <a:effectLst/>
                <a:latin typeface="Courier"/>
                <a:ea typeface="Courier"/>
                <a:cs typeface="Courier"/>
                <a:sym typeface="Courier"/>
              </a:defRPr>
            </a:pPr>
            <a:r>
              <a:t>        self.m.dig(SOUTH)</a:t>
            </a:r>
          </a:p>
          <a:p>
            <a:pPr marL="0" indent="0" defTabSz="384047">
              <a:spcBef>
                <a:spcPts val="0"/>
              </a:spcBef>
              <a:buSzTx/>
              <a:buNone/>
              <a:defRPr sz="1175">
                <a:effectLst/>
                <a:latin typeface="Courier"/>
                <a:ea typeface="Courier"/>
                <a:cs typeface="Courier"/>
                <a:sym typeface="Courier"/>
              </a:defRPr>
            </a:pPr>
            <a:r>
              <a:t>        assert self.m.t.pos()==spos</a:t>
            </a:r>
          </a:p>
          <a:p>
            <a:pPr marL="0" indent="0" defTabSz="384047">
              <a:spcBef>
                <a:spcPts val="0"/>
              </a:spcBef>
              <a:buSzTx/>
              <a:buNone/>
              <a:defRPr sz="1175">
                <a:effectLst/>
                <a:latin typeface="Courier"/>
                <a:ea typeface="Courier"/>
                <a:cs typeface="Courier"/>
                <a:sym typeface="Courier"/>
              </a:defRPr>
            </a:pPr>
            <a:r>
              <a:t>        # make sure we can't dig west</a:t>
            </a:r>
          </a:p>
          <a:p>
            <a:pPr marL="0" indent="0" defTabSz="384047">
              <a:spcBef>
                <a:spcPts val="0"/>
              </a:spcBef>
              <a:buSzTx/>
              <a:buNone/>
              <a:defRPr sz="1175">
                <a:effectLst/>
                <a:latin typeface="Courier"/>
                <a:ea typeface="Courier"/>
                <a:cs typeface="Courier"/>
                <a:sym typeface="Courier"/>
              </a:defRPr>
            </a:pPr>
            <a:r>
              <a:t>        # if it would break through to an existing space</a:t>
            </a:r>
          </a:p>
          <a:p>
            <a:pPr marL="0" indent="0" defTabSz="384047">
              <a:spcBef>
                <a:spcPts val="0"/>
              </a:spcBef>
              <a:buSzTx/>
              <a:buNone/>
              <a:defRPr sz="1175">
                <a:effectLst/>
                <a:latin typeface="Courier"/>
                <a:ea typeface="Courier"/>
                <a:cs typeface="Courier"/>
                <a:sym typeface="Courier"/>
              </a:defRPr>
            </a:pPr>
            <a:r>
              <a:t>        self.m.reset()</a:t>
            </a:r>
          </a:p>
          <a:p>
            <a:pPr marL="0" indent="0" defTabSz="384047">
              <a:spcBef>
                <a:spcPts val="0"/>
              </a:spcBef>
              <a:buSzTx/>
              <a:buNone/>
              <a:defRPr sz="1175">
                <a:effectLst/>
                <a:latin typeface="Courier"/>
                <a:ea typeface="Courier"/>
                <a:cs typeface="Courier"/>
                <a:sym typeface="Courier"/>
              </a:defRPr>
            </a:pPr>
            <a:r>
              <a:t>        self.m.setMatrixValueAt((-(self.m.size/2-5*self.m.pathWidth/2),self.m.size/2-self.m.pathWidth/2),0)</a:t>
            </a:r>
          </a:p>
          <a:p>
            <a:pPr marL="0" indent="0" defTabSz="384047">
              <a:spcBef>
                <a:spcPts val="0"/>
              </a:spcBef>
              <a:buSzTx/>
              <a:buNone/>
              <a:defRPr sz="1175">
                <a:effectLst/>
                <a:latin typeface="Courier"/>
                <a:ea typeface="Courier"/>
                <a:cs typeface="Courier"/>
                <a:sym typeface="Courier"/>
              </a:defRPr>
            </a:pPr>
            <a:r>
              <a:t>        self.m.t.goto(-(self.m.size/2-5*self.m.pathWidth/2),self.m.size/2-self.m.pathWidth/2)</a:t>
            </a:r>
          </a:p>
          <a:p>
            <a:pPr marL="0" indent="0" defTabSz="384047">
              <a:spcBef>
                <a:spcPts val="0"/>
              </a:spcBef>
              <a:buSzTx/>
              <a:buNone/>
              <a:defRPr sz="1175">
                <a:effectLst/>
                <a:latin typeface="Courier"/>
                <a:ea typeface="Courier"/>
                <a:cs typeface="Courier"/>
                <a:sym typeface="Courier"/>
              </a:defRPr>
            </a:pPr>
            <a:r>
              <a:t>        spos=self.m.t.pos()</a:t>
            </a:r>
          </a:p>
          <a:p>
            <a:pPr marL="0" indent="0" defTabSz="384047">
              <a:spcBef>
                <a:spcPts val="0"/>
              </a:spcBef>
              <a:buSzTx/>
              <a:buNone/>
              <a:defRPr sz="1175">
                <a:effectLst/>
                <a:latin typeface="Courier"/>
                <a:ea typeface="Courier"/>
                <a:cs typeface="Courier"/>
                <a:sym typeface="Courier"/>
              </a:defRPr>
            </a:pPr>
            <a:r>
              <a:t>        self.m.dig(WEST)</a:t>
            </a:r>
          </a:p>
          <a:p>
            <a:pPr marL="0" indent="0" defTabSz="384047">
              <a:spcBef>
                <a:spcPts val="0"/>
              </a:spcBef>
              <a:buSzTx/>
              <a:buNone/>
              <a:defRPr sz="1175">
                <a:effectLst/>
                <a:latin typeface="Courier"/>
                <a:ea typeface="Courier"/>
                <a:cs typeface="Courier"/>
                <a:sym typeface="Courier"/>
              </a:defRPr>
            </a:pPr>
            <a:r>
              <a:t>        assert self.m.t.pos()==spos</a:t>
            </a:r>
          </a:p>
          <a:p>
            <a:pPr marL="0" indent="0" defTabSz="384047">
              <a:spcBef>
                <a:spcPts val="0"/>
              </a:spcBef>
              <a:buSzTx/>
              <a:buNone/>
              <a:defRPr sz="1175">
                <a:effectLst/>
                <a:latin typeface="Courier"/>
                <a:ea typeface="Courier"/>
                <a:cs typeface="Courier"/>
                <a:sym typeface="Courier"/>
              </a:defRPr>
            </a:pPr>
            <a:r>
              <a:t>        # make sure we can't dig north</a:t>
            </a:r>
          </a:p>
          <a:p>
            <a:pPr marL="0" indent="0" defTabSz="384047">
              <a:spcBef>
                <a:spcPts val="0"/>
              </a:spcBef>
              <a:buSzTx/>
              <a:buNone/>
              <a:defRPr sz="1175">
                <a:effectLst/>
                <a:latin typeface="Courier"/>
                <a:ea typeface="Courier"/>
                <a:cs typeface="Courier"/>
                <a:sym typeface="Courier"/>
              </a:defRPr>
            </a:pPr>
            <a:r>
              <a:t>        # if it would break through to an existing space</a:t>
            </a:r>
          </a:p>
          <a:p>
            <a:pPr marL="0" indent="0" defTabSz="384047">
              <a:spcBef>
                <a:spcPts val="0"/>
              </a:spcBef>
              <a:buSzTx/>
              <a:buNone/>
              <a:defRPr sz="1175">
                <a:effectLst/>
                <a:latin typeface="Courier"/>
                <a:ea typeface="Courier"/>
                <a:cs typeface="Courier"/>
                <a:sym typeface="Courier"/>
              </a:defRPr>
            </a:pPr>
            <a:r>
              <a:t>        self.m.reset()</a:t>
            </a:r>
          </a:p>
          <a:p>
            <a:pPr marL="0" indent="0" defTabSz="384047">
              <a:spcBef>
                <a:spcPts val="0"/>
              </a:spcBef>
              <a:buSzTx/>
              <a:buNone/>
              <a:defRPr sz="1175">
                <a:effectLst/>
                <a:latin typeface="Courier"/>
                <a:ea typeface="Courier"/>
                <a:cs typeface="Courier"/>
                <a:sym typeface="Courier"/>
              </a:defRPr>
            </a:pPr>
            <a:r>
              <a:t>        self.m.setMatrixValueAt((-(self.m.size/2-self.m.pathWidth/2),self.m.size/2-5*self.m.pathWidth/2),0)</a:t>
            </a:r>
          </a:p>
          <a:p>
            <a:pPr marL="0" indent="0" defTabSz="384047">
              <a:spcBef>
                <a:spcPts val="0"/>
              </a:spcBef>
              <a:buSzTx/>
              <a:buNone/>
              <a:defRPr sz="1175">
                <a:effectLst/>
                <a:latin typeface="Courier"/>
                <a:ea typeface="Courier"/>
                <a:cs typeface="Courier"/>
                <a:sym typeface="Courier"/>
              </a:defRPr>
            </a:pPr>
            <a:r>
              <a:t>        self.m.t.goto(-(self.m.size/2-self.m.pathWidth/2),self.m.size/2-5*self.m.pathWidth/2)</a:t>
            </a:r>
          </a:p>
          <a:p>
            <a:pPr marL="0" indent="0" defTabSz="384047">
              <a:spcBef>
                <a:spcPts val="0"/>
              </a:spcBef>
              <a:buSzTx/>
              <a:buNone/>
              <a:defRPr sz="1175">
                <a:effectLst/>
                <a:latin typeface="Courier"/>
                <a:ea typeface="Courier"/>
                <a:cs typeface="Courier"/>
                <a:sym typeface="Courier"/>
              </a:defRPr>
            </a:pPr>
            <a:r>
              <a:t>        spos=self.m.t.pos()</a:t>
            </a:r>
          </a:p>
          <a:p>
            <a:pPr marL="0" indent="0" defTabSz="384047">
              <a:spcBef>
                <a:spcPts val="0"/>
              </a:spcBef>
              <a:buSzTx/>
              <a:buNone/>
              <a:defRPr sz="1175">
                <a:effectLst/>
                <a:latin typeface="Courier"/>
                <a:ea typeface="Courier"/>
                <a:cs typeface="Courier"/>
                <a:sym typeface="Courier"/>
              </a:defRPr>
            </a:pPr>
            <a:r>
              <a:t>        self.m.dig(NORTH)</a:t>
            </a:r>
          </a:p>
          <a:p>
            <a:pPr marL="0" indent="0" defTabSz="384047">
              <a:spcBef>
                <a:spcPts val="0"/>
              </a:spcBef>
              <a:buSzTx/>
              <a:buNone/>
              <a:defRPr sz="1175">
                <a:effectLst/>
                <a:latin typeface="Courier"/>
                <a:ea typeface="Courier"/>
                <a:cs typeface="Courier"/>
                <a:sym typeface="Courier"/>
              </a:defRPr>
            </a:pPr>
            <a:r>
              <a:t>        assert self.m.t.pos()==spos</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title"/>
          </p:nvPr>
        </p:nvSpPr>
        <p:spPr>
          <a:prstGeom prst="rect">
            <a:avLst/>
          </a:prstGeom>
        </p:spPr>
        <p:txBody>
          <a:bodyPr/>
          <a:lstStyle>
            <a:lvl1pPr>
              <a:tabLst>
                <a:tab pos="1485900" algn="l"/>
              </a:tabLst>
            </a:lvl1pPr>
          </a:lstStyle>
          <a:p>
            <a:pPr/>
            <a:r>
              <a:t>Red 13</a:t>
            </a:r>
          </a:p>
        </p:txBody>
      </p:sp>
      <p:sp>
        <p:nvSpPr>
          <p:cNvPr id="348" name="Shape 348"/>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 make sure we can't dig west</a:t>
            </a:r>
          </a:p>
          <a:p>
            <a:pPr marL="0" indent="0">
              <a:spcBef>
                <a:spcPts val="0"/>
              </a:spcBef>
              <a:buSzTx/>
              <a:buNone/>
              <a:defRPr sz="1400">
                <a:effectLst/>
                <a:latin typeface="Courier"/>
                <a:ea typeface="Courier"/>
                <a:cs typeface="Courier"/>
                <a:sym typeface="Courier"/>
              </a:defRPr>
            </a:pPr>
            <a:r>
              <a:t>        # if it would break through to an existing space</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self.m.setMatrixValueAt((-(self.m.size/2-5*self.m.pathWidth/2),self.m.size/2-self.m.pathWidth/2),0)</a:t>
            </a:r>
          </a:p>
          <a:p>
            <a:pPr marL="0" indent="0">
              <a:spcBef>
                <a:spcPts val="0"/>
              </a:spcBef>
              <a:buSzTx/>
              <a:buNone/>
              <a:defRPr sz="1400">
                <a:effectLst/>
                <a:latin typeface="Courier"/>
                <a:ea typeface="Courier"/>
                <a:cs typeface="Courier"/>
                <a:sym typeface="Courier"/>
              </a:defRPr>
            </a:pPr>
            <a:r>
              <a:t>        self.m.t.goto(-(self.m.size/2-5*self.m.pathWidth/2),self.m.size/2-self.m.pathWidth/2)</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self.m.dig(WEST)</a:t>
            </a:r>
          </a:p>
          <a:p>
            <a:pPr marL="0" indent="0">
              <a:spcBef>
                <a:spcPts val="0"/>
              </a:spcBef>
              <a:buSzTx/>
              <a:buNone/>
              <a:defRPr sz="1400">
                <a:effectLst/>
                <a:latin typeface="Courier"/>
                <a:ea typeface="Courier"/>
                <a:cs typeface="Courier"/>
                <a:sym typeface="Courier"/>
              </a:defRPr>
            </a:pPr>
            <a:r>
              <a:t>        assert self.m.t.pos()==spos</a:t>
            </a:r>
          </a:p>
          <a:p>
            <a:pPr marL="0" indent="0">
              <a:spcBef>
                <a:spcPts val="0"/>
              </a:spcBef>
              <a:buSzTx/>
              <a:buNone/>
              <a:defRPr sz="1400">
                <a:effectLst/>
                <a:latin typeface="Courier"/>
                <a:ea typeface="Courier"/>
                <a:cs typeface="Courier"/>
                <a:sym typeface="Courier"/>
              </a:defRPr>
            </a:pPr>
            <a:r>
              <a:t>        # make sure we can't dig north</a:t>
            </a:r>
          </a:p>
          <a:p>
            <a:pPr marL="0" indent="0">
              <a:spcBef>
                <a:spcPts val="0"/>
              </a:spcBef>
              <a:buSzTx/>
              <a:buNone/>
              <a:defRPr sz="1400">
                <a:effectLst/>
                <a:latin typeface="Courier"/>
                <a:ea typeface="Courier"/>
                <a:cs typeface="Courier"/>
                <a:sym typeface="Courier"/>
              </a:defRPr>
            </a:pPr>
            <a:r>
              <a:t>        # if it would break through to an existing space</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self.m.setMatrixValueAt((-(self.m.size/2-self.m.pathWidth/2),self.m.size/2-5*self.m.pathWidth/2),0)</a:t>
            </a:r>
          </a:p>
          <a:p>
            <a:pPr marL="0" indent="0">
              <a:spcBef>
                <a:spcPts val="0"/>
              </a:spcBef>
              <a:buSzTx/>
              <a:buNone/>
              <a:defRPr sz="1400">
                <a:effectLst/>
                <a:latin typeface="Courier"/>
                <a:ea typeface="Courier"/>
                <a:cs typeface="Courier"/>
                <a:sym typeface="Courier"/>
              </a:defRPr>
            </a:pPr>
            <a:r>
              <a:t>        self.m.t.goto(-(self.m.size/2-self.m.pathWidth/2),self.m.size/2-5*self.m.pathWidth/2)</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self.m.dig(NORTH)</a:t>
            </a:r>
          </a:p>
          <a:p>
            <a:pPr marL="0" indent="0">
              <a:spcBef>
                <a:spcPts val="0"/>
              </a:spcBef>
              <a:buSzTx/>
              <a:buNone/>
              <a:defRPr sz="1400">
                <a:effectLst/>
                <a:latin typeface="Courier"/>
                <a:ea typeface="Courier"/>
                <a:cs typeface="Courier"/>
                <a:sym typeface="Courier"/>
              </a:defRPr>
            </a:pPr>
            <a:r>
              <a:t>        assert self.m.t.pos()==spos</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title"/>
          </p:nvPr>
        </p:nvSpPr>
        <p:spPr>
          <a:prstGeom prst="rect">
            <a:avLst/>
          </a:prstGeom>
        </p:spPr>
        <p:txBody>
          <a:bodyPr/>
          <a:lstStyle>
            <a:lvl1pPr>
              <a:tabLst>
                <a:tab pos="1485900" algn="l"/>
              </a:tabLst>
            </a:lvl1pPr>
          </a:lstStyle>
          <a:p>
            <a:pPr/>
            <a:r>
              <a:t>Green 13</a:t>
            </a:r>
          </a:p>
        </p:txBody>
      </p:sp>
      <p:sp>
        <p:nvSpPr>
          <p:cNvPr id="351" name="Shape 351"/>
          <p:cNvSpPr/>
          <p:nvPr>
            <p:ph type="body" idx="1"/>
          </p:nvPr>
        </p:nvSpPr>
        <p:spPr>
          <a:prstGeom prst="rect">
            <a:avLst/>
          </a:prstGeom>
        </p:spPr>
        <p:txBody>
          <a:bodyPr/>
          <a:lstStyle>
            <a:lvl1pPr>
              <a:buBlip>
                <a:blip r:embed="rId2"/>
              </a:buBlip>
            </a:lvl1pPr>
          </a:lstStyle>
          <a:p>
            <a:pPr>
              <a:defRPr>
                <a:effectLst/>
              </a:defRPr>
            </a:pPr>
            <a:r>
              <a:t>We use tooClose() to make sure we don’t break through</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lvl1pPr>
              <a:tabLst>
                <a:tab pos="1485900" algn="l"/>
              </a:tabLst>
            </a:lvl1pPr>
          </a:lstStyle>
          <a:p>
            <a:pPr/>
            <a:r>
              <a:t>The Python Class</a:t>
            </a:r>
          </a:p>
        </p:txBody>
      </p:sp>
      <p:sp>
        <p:nvSpPr>
          <p:cNvPr id="157" name="Shape 157"/>
          <p:cNvSpPr/>
          <p:nvPr>
            <p:ph type="body" idx="1"/>
          </p:nvPr>
        </p:nvSpPr>
        <p:spPr>
          <a:prstGeom prst="rect">
            <a:avLst/>
          </a:prstGeom>
        </p:spPr>
        <p:txBody>
          <a:bodyPr/>
          <a:lstStyle/>
          <a:p>
            <a:pPr marL="376809" indent="-376809" defTabSz="315468">
              <a:spcBef>
                <a:spcPts val="3400"/>
              </a:spcBef>
              <a:buBlip>
                <a:blip r:embed="rId2"/>
              </a:buBlip>
              <a:defRPr sz="2760">
                <a:effectLst/>
              </a:defRPr>
            </a:pPr>
            <a:r>
              <a:t>Our class is called Maze()</a:t>
            </a:r>
          </a:p>
          <a:p>
            <a:pPr marL="376809" indent="-376809" defTabSz="315468">
              <a:spcBef>
                <a:spcPts val="3400"/>
              </a:spcBef>
              <a:buBlip>
                <a:blip r:embed="rId2"/>
              </a:buBlip>
              <a:defRPr sz="2760">
                <a:effectLst/>
              </a:defRPr>
            </a:pPr>
            <a:r>
              <a:t>It will have many methods</a:t>
            </a:r>
          </a:p>
          <a:p>
            <a:pPr marL="376809" indent="-376809" defTabSz="315468">
              <a:spcBef>
                <a:spcPts val="3400"/>
              </a:spcBef>
              <a:buBlip>
                <a:blip r:embed="rId2"/>
              </a:buBlip>
              <a:defRPr sz="2760">
                <a:effectLst/>
              </a:defRPr>
            </a:pPr>
            <a:r>
              <a:t>m=Maze() instantiates a new maze called m</a:t>
            </a:r>
          </a:p>
          <a:p>
            <a:pPr marL="376809" indent="-376809" defTabSz="315468">
              <a:spcBef>
                <a:spcPts val="3400"/>
              </a:spcBef>
              <a:buBlip>
                <a:blip r:embed="rId2"/>
              </a:buBlip>
              <a:defRPr sz="2760">
                <a:effectLst/>
              </a:defRPr>
            </a:pPr>
            <a:r>
              <a:t>m is an object of type Maze</a:t>
            </a:r>
          </a:p>
          <a:p>
            <a:pPr marL="376809" indent="-376809" defTabSz="315468">
              <a:spcBef>
                <a:spcPts val="3400"/>
              </a:spcBef>
              <a:buBlip>
                <a:blip r:embed="rId2"/>
              </a:buBlip>
              <a:defRPr sz="2760">
                <a:effectLst/>
              </a:defRPr>
            </a:pPr>
            <a:r>
              <a:t>m.create() will draw a new maze on the screen</a:t>
            </a:r>
          </a:p>
          <a:p>
            <a:pPr marL="376809" indent="-376809" defTabSz="315468">
              <a:spcBef>
                <a:spcPts val="3400"/>
              </a:spcBef>
              <a:buBlip>
                <a:blip r:embed="rId2"/>
              </a:buBlip>
              <a:defRPr sz="2760">
                <a:effectLst/>
              </a:defRPr>
            </a:pPr>
            <a:r>
              <a:t>m.solve() will solve maze just created. </a:t>
            </a:r>
          </a:p>
          <a:p>
            <a:pPr marL="376809" indent="-376809" defTabSz="315468">
              <a:spcBef>
                <a:spcPts val="3400"/>
              </a:spcBef>
              <a:buBlip>
                <a:blip r:embed="rId2"/>
              </a:buBlip>
              <a:defRPr sz="2760">
                <a:effectLst/>
              </a:defRPr>
            </a:pPr>
            <a:r>
              <a:t>Maze.py is the file which defines the class</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ph type="title"/>
          </p:nvPr>
        </p:nvSpPr>
        <p:spPr>
          <a:prstGeom prst="rect">
            <a:avLst/>
          </a:prstGeom>
        </p:spPr>
        <p:txBody>
          <a:bodyPr/>
          <a:lstStyle>
            <a:lvl1pPr>
              <a:tabLst>
                <a:tab pos="1485900" algn="l"/>
              </a:tabLst>
            </a:lvl1pPr>
          </a:lstStyle>
          <a:p>
            <a:pPr/>
            <a:r>
              <a:t>Green 13</a:t>
            </a:r>
          </a:p>
        </p:txBody>
      </p:sp>
      <p:sp>
        <p:nvSpPr>
          <p:cNvPr id="354" name="Shape 354"/>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dig(self,direction):</a:t>
            </a:r>
          </a:p>
          <a:p>
            <a:pPr marL="0" indent="0">
              <a:spcBef>
                <a:spcPts val="0"/>
              </a:spcBef>
              <a:buSzTx/>
              <a:buNone/>
              <a:defRPr sz="1400">
                <a:effectLst/>
                <a:latin typeface="Courier"/>
                <a:ea typeface="Courier"/>
                <a:cs typeface="Courier"/>
                <a:sym typeface="Courier"/>
              </a:defRPr>
            </a:pPr>
            <a:r>
              <a:t>        oldpos=self.t.pos()</a:t>
            </a:r>
          </a:p>
          <a:p>
            <a:pPr marL="0" indent="0">
              <a:spcBef>
                <a:spcPts val="0"/>
              </a:spcBef>
              <a:buSzTx/>
              <a:buNone/>
              <a:defRPr sz="1400">
                <a:effectLst/>
                <a:latin typeface="Courier"/>
                <a:ea typeface="Courier"/>
                <a:cs typeface="Courier"/>
                <a:sym typeface="Courier"/>
              </a:defRPr>
            </a:pPr>
            <a:r>
              <a:t>        if direction == EAST:</a:t>
            </a:r>
          </a:p>
          <a:p>
            <a:pPr marL="0" indent="0">
              <a:spcBef>
                <a:spcPts val="0"/>
              </a:spcBef>
              <a:buSzTx/>
              <a:buNone/>
              <a:defRPr sz="1400">
                <a:effectLst/>
                <a:latin typeface="Courier"/>
                <a:ea typeface="Courier"/>
                <a:cs typeface="Courier"/>
                <a:sym typeface="Courier"/>
              </a:defRPr>
            </a:pPr>
            <a:r>
              <a:t>            self.t.goto(oldpos[0]+self.pathWidth,oldpos[1])</a:t>
            </a:r>
          </a:p>
          <a:p>
            <a:pPr marL="0" indent="0">
              <a:spcBef>
                <a:spcPts val="0"/>
              </a:spcBef>
              <a:buSzTx/>
              <a:buNone/>
              <a:defRPr sz="1400">
                <a:effectLst/>
                <a:latin typeface="Courier"/>
                <a:ea typeface="Courier"/>
                <a:cs typeface="Courier"/>
                <a:sym typeface="Courier"/>
              </a:defRPr>
            </a:pPr>
            <a:r>
              <a:t>            tooClose = self.tooClose(EAST)               </a:t>
            </a:r>
          </a:p>
          <a:p>
            <a:pPr marL="0" indent="0">
              <a:spcBef>
                <a:spcPts val="0"/>
              </a:spcBef>
              <a:buSzTx/>
              <a:buNone/>
              <a:defRPr sz="1400">
                <a:effectLst/>
                <a:latin typeface="Courier"/>
                <a:ea typeface="Courier"/>
                <a:cs typeface="Courier"/>
                <a:sym typeface="Courier"/>
              </a:defRPr>
            </a:pPr>
            <a:r>
              <a:t>        if direction == SOUTH:</a:t>
            </a:r>
          </a:p>
          <a:p>
            <a:pPr marL="0" indent="0">
              <a:spcBef>
                <a:spcPts val="0"/>
              </a:spcBef>
              <a:buSzTx/>
              <a:buNone/>
              <a:defRPr sz="1400">
                <a:effectLst/>
                <a:latin typeface="Courier"/>
                <a:ea typeface="Courier"/>
                <a:cs typeface="Courier"/>
                <a:sym typeface="Courier"/>
              </a:defRPr>
            </a:pPr>
            <a:r>
              <a:t>            self.t.goto(oldpos[0],oldpos[1]-self.pathWidth)</a:t>
            </a:r>
          </a:p>
          <a:p>
            <a:pPr marL="0" indent="0">
              <a:spcBef>
                <a:spcPts val="0"/>
              </a:spcBef>
              <a:buSzTx/>
              <a:buNone/>
              <a:defRPr sz="1400">
                <a:effectLst/>
                <a:latin typeface="Courier"/>
                <a:ea typeface="Courier"/>
                <a:cs typeface="Courier"/>
                <a:sym typeface="Courier"/>
              </a:defRPr>
            </a:pPr>
            <a:r>
              <a:t>            tooClose = self.tooClose(SOUTH)</a:t>
            </a:r>
          </a:p>
          <a:p>
            <a:pPr marL="0" indent="0">
              <a:spcBef>
                <a:spcPts val="0"/>
              </a:spcBef>
              <a:buSzTx/>
              <a:buNone/>
              <a:defRPr sz="1400">
                <a:effectLst/>
                <a:latin typeface="Courier"/>
                <a:ea typeface="Courier"/>
                <a:cs typeface="Courier"/>
                <a:sym typeface="Courier"/>
              </a:defRPr>
            </a:pPr>
            <a:r>
              <a:t>        if direction == WEST:</a:t>
            </a:r>
          </a:p>
          <a:p>
            <a:pPr marL="0" indent="0">
              <a:spcBef>
                <a:spcPts val="0"/>
              </a:spcBef>
              <a:buSzTx/>
              <a:buNone/>
              <a:defRPr sz="1400">
                <a:effectLst/>
                <a:latin typeface="Courier"/>
                <a:ea typeface="Courier"/>
                <a:cs typeface="Courier"/>
                <a:sym typeface="Courier"/>
              </a:defRPr>
            </a:pPr>
            <a:r>
              <a:t>            self.t.goto(oldpos[0]-self.pathWidth,oldpos[1])</a:t>
            </a:r>
          </a:p>
          <a:p>
            <a:pPr marL="0" indent="0">
              <a:spcBef>
                <a:spcPts val="0"/>
              </a:spcBef>
              <a:buSzTx/>
              <a:buNone/>
              <a:defRPr sz="1400">
                <a:effectLst/>
                <a:latin typeface="Courier"/>
                <a:ea typeface="Courier"/>
                <a:cs typeface="Courier"/>
                <a:sym typeface="Courier"/>
              </a:defRPr>
            </a:pPr>
            <a:r>
              <a:t>            tooClose = self.tooClose(WEST)</a:t>
            </a:r>
          </a:p>
          <a:p>
            <a:pPr marL="0" indent="0">
              <a:spcBef>
                <a:spcPts val="0"/>
              </a:spcBef>
              <a:buSzTx/>
              <a:buNone/>
              <a:defRPr sz="1400">
                <a:effectLst/>
                <a:latin typeface="Courier"/>
                <a:ea typeface="Courier"/>
                <a:cs typeface="Courier"/>
                <a:sym typeface="Courier"/>
              </a:defRPr>
            </a:pPr>
            <a:r>
              <a:t>        if direction == NORTH:</a:t>
            </a:r>
          </a:p>
          <a:p>
            <a:pPr marL="0" indent="0">
              <a:spcBef>
                <a:spcPts val="0"/>
              </a:spcBef>
              <a:buSzTx/>
              <a:buNone/>
              <a:defRPr sz="1400">
                <a:effectLst/>
                <a:latin typeface="Courier"/>
                <a:ea typeface="Courier"/>
                <a:cs typeface="Courier"/>
                <a:sym typeface="Courier"/>
              </a:defRPr>
            </a:pPr>
            <a:r>
              <a:t>            self.t.goto(oldpos[0],oldpos[1]+self.pathWidth)</a:t>
            </a:r>
          </a:p>
          <a:p>
            <a:pPr marL="0" indent="0">
              <a:spcBef>
                <a:spcPts val="0"/>
              </a:spcBef>
              <a:buSzTx/>
              <a:buNone/>
              <a:defRPr sz="1400">
                <a:effectLst/>
                <a:latin typeface="Courier"/>
                <a:ea typeface="Courier"/>
                <a:cs typeface="Courier"/>
                <a:sym typeface="Courier"/>
              </a:defRPr>
            </a:pPr>
            <a:r>
              <a:t>            tooClose = self.tooClose(NORTH)</a:t>
            </a:r>
          </a:p>
          <a:p>
            <a:pPr marL="0" indent="0">
              <a:spcBef>
                <a:spcPts val="0"/>
              </a:spcBef>
              <a:buSzTx/>
              <a:buNone/>
              <a:defRPr sz="1400">
                <a:effectLst/>
                <a:latin typeface="Courier"/>
                <a:ea typeface="Courier"/>
                <a:cs typeface="Courier"/>
                <a:sym typeface="Courier"/>
              </a:defRPr>
            </a:pPr>
            <a:r>
              <a:t>        spos = self.t.pos()</a:t>
            </a:r>
          </a:p>
          <a:p>
            <a:pPr marL="0" indent="0">
              <a:spcBef>
                <a:spcPts val="0"/>
              </a:spcBef>
              <a:buSzTx/>
              <a:buNone/>
              <a:defRPr sz="1400">
                <a:effectLst/>
                <a:latin typeface="Courier"/>
                <a:ea typeface="Courier"/>
                <a:cs typeface="Courier"/>
                <a:sym typeface="Courier"/>
              </a:defRPr>
            </a:pPr>
            <a:r>
              <a:t>        </a:t>
            </a:r>
          </a:p>
          <a:p>
            <a:pPr marL="0" indent="0">
              <a:spcBef>
                <a:spcPts val="0"/>
              </a:spcBef>
              <a:buSzTx/>
              <a:buNone/>
              <a:defRPr sz="1400">
                <a:effectLst/>
                <a:latin typeface="Courier"/>
                <a:ea typeface="Courier"/>
                <a:cs typeface="Courier"/>
                <a:sym typeface="Courier"/>
              </a:defRPr>
            </a:pPr>
            <a:r>
              <a:t>        if self.getMatrixValueAt(spos)==WALL and not tooClose:</a:t>
            </a:r>
          </a:p>
          <a:p>
            <a:pPr marL="0" indent="0">
              <a:spcBef>
                <a:spcPts val="0"/>
              </a:spcBef>
              <a:buSzTx/>
              <a:buNone/>
              <a:defRPr sz="1400">
                <a:effectLst/>
                <a:latin typeface="Courier"/>
                <a:ea typeface="Courier"/>
                <a:cs typeface="Courier"/>
                <a:sym typeface="Courier"/>
              </a:defRPr>
            </a:pPr>
            <a:r>
              <a:t>            self.setMatrixValueAt(self.t.pos(),EMPTY)</a:t>
            </a:r>
          </a:p>
          <a:p>
            <a:pPr marL="0" indent="0">
              <a:spcBef>
                <a:spcPts val="0"/>
              </a:spcBef>
              <a:buSzTx/>
              <a:buNone/>
              <a:defRPr sz="1400">
                <a:effectLst/>
                <a:latin typeface="Courier"/>
                <a:ea typeface="Courier"/>
                <a:cs typeface="Courier"/>
                <a:sym typeface="Courier"/>
              </a:defRPr>
            </a:pPr>
            <a:r>
              <a:t>        else:</a:t>
            </a:r>
          </a:p>
          <a:p>
            <a:pPr marL="0" indent="0">
              <a:spcBef>
                <a:spcPts val="0"/>
              </a:spcBef>
              <a:buSzTx/>
              <a:buNone/>
              <a:defRPr sz="1400">
                <a:effectLst/>
                <a:latin typeface="Courier"/>
                <a:ea typeface="Courier"/>
                <a:cs typeface="Courier"/>
                <a:sym typeface="Courier"/>
              </a:defRPr>
            </a:pPr>
            <a:r>
              <a:t>            self.t.goto(oldpos[0],oldpos[1])</a:t>
            </a:r>
          </a:p>
          <a:p>
            <a:pPr marL="0" indent="0">
              <a:spcBef>
                <a:spcPts val="0"/>
              </a:spcBef>
              <a:buSzTx/>
              <a:buNone/>
              <a:defRPr sz="1400">
                <a:effectLst/>
                <a:latin typeface="Courier"/>
                <a:ea typeface="Courier"/>
                <a:cs typeface="Courier"/>
                <a:sym typeface="Courier"/>
              </a:defRPr>
            </a:pPr>
            <a:r>
              <a:t>        return self.t.pos()</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title"/>
          </p:nvPr>
        </p:nvSpPr>
        <p:spPr>
          <a:prstGeom prst="rect">
            <a:avLst/>
          </a:prstGeom>
        </p:spPr>
        <p:txBody>
          <a:bodyPr/>
          <a:lstStyle>
            <a:lvl1pPr>
              <a:tabLst>
                <a:tab pos="1485900" algn="l"/>
              </a:tabLst>
            </a:lvl1pPr>
          </a:lstStyle>
          <a:p>
            <a:pPr/>
            <a:r>
              <a:t>Green 14</a:t>
            </a:r>
          </a:p>
        </p:txBody>
      </p:sp>
      <p:sp>
        <p:nvSpPr>
          <p:cNvPr id="357" name="Shape 357"/>
          <p:cNvSpPr/>
          <p:nvPr>
            <p:ph type="body" idx="1"/>
          </p:nvPr>
        </p:nvSpPr>
        <p:spPr>
          <a:prstGeom prst="rect">
            <a:avLst/>
          </a:prstGeom>
        </p:spPr>
        <p:txBody>
          <a:bodyPr/>
          <a:lstStyle/>
          <a:p>
            <a:pPr>
              <a:buBlip>
                <a:blip r:embed="rId2"/>
              </a:buBlip>
              <a:defRPr>
                <a:effectLst/>
              </a:defRPr>
            </a:pPr>
            <a:r>
              <a:t>We want to check the return values of dig()</a:t>
            </a:r>
          </a:p>
          <a:p>
            <a:pPr>
              <a:buBlip>
                <a:blip r:embed="rId2"/>
              </a:buBlip>
              <a:defRPr>
                <a:effectLst/>
              </a:defRPr>
            </a:pPr>
            <a:r>
              <a:t>These tests passed so we skipped Red 14</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title"/>
          </p:nvPr>
        </p:nvSpPr>
        <p:spPr>
          <a:prstGeom prst="rect">
            <a:avLst/>
          </a:prstGeom>
        </p:spPr>
        <p:txBody>
          <a:bodyPr/>
          <a:lstStyle/>
          <a:p>
            <a:pPr>
              <a:tabLst>
                <a:tab pos="1485900" algn="l"/>
              </a:tabLst>
            </a:pPr>
            <a:r>
              <a:t>Green 14</a:t>
            </a:r>
          </a:p>
          <a:p>
            <a:pPr>
              <a:tabLst>
                <a:tab pos="1485900" algn="l"/>
              </a:tabLst>
            </a:pPr>
            <a:r>
              <a:t>(Tests pass)</a:t>
            </a:r>
          </a:p>
        </p:txBody>
      </p:sp>
      <p:sp>
        <p:nvSpPr>
          <p:cNvPr id="360" name="Shape 360"/>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testReturnValuesOfDig(self):</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self.m.t.goto((-110,110))</a:t>
            </a:r>
          </a:p>
          <a:p>
            <a:pPr marL="0" indent="0">
              <a:spcBef>
                <a:spcPts val="0"/>
              </a:spcBef>
              <a:buSzTx/>
              <a:buNone/>
              <a:defRPr sz="1400">
                <a:effectLst/>
                <a:latin typeface="Courier"/>
                <a:ea typeface="Courier"/>
                <a:cs typeface="Courier"/>
                <a:sym typeface="Courier"/>
              </a:defRPr>
            </a:pPr>
            <a:r>
              <a:t>        assert self.m.dig(EAST)==(-90,110)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self.m.t.goto((-110,110))</a:t>
            </a:r>
          </a:p>
          <a:p>
            <a:pPr marL="0" indent="0">
              <a:spcBef>
                <a:spcPts val="0"/>
              </a:spcBef>
              <a:buSzTx/>
              <a:buNone/>
              <a:defRPr sz="1400">
                <a:effectLst/>
                <a:latin typeface="Courier"/>
                <a:ea typeface="Courier"/>
                <a:cs typeface="Courier"/>
                <a:sym typeface="Courier"/>
              </a:defRPr>
            </a:pPr>
            <a:r>
              <a:t>        assert self.m.dig(SOUTH)==(-110,90)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self.m.t.goto((-110,110))</a:t>
            </a:r>
          </a:p>
          <a:p>
            <a:pPr marL="0" indent="0">
              <a:spcBef>
                <a:spcPts val="0"/>
              </a:spcBef>
              <a:buSzTx/>
              <a:buNone/>
              <a:defRPr sz="1400">
                <a:effectLst/>
                <a:latin typeface="Courier"/>
                <a:ea typeface="Courier"/>
                <a:cs typeface="Courier"/>
                <a:sym typeface="Courier"/>
              </a:defRPr>
            </a:pPr>
            <a:r>
              <a:t>        assert self.m.dig(NORTH)==(-110,130)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self.m.t.goto((-110,110))</a:t>
            </a:r>
          </a:p>
          <a:p>
            <a:pPr marL="0" indent="0">
              <a:spcBef>
                <a:spcPts val="0"/>
              </a:spcBef>
              <a:buSzTx/>
              <a:buNone/>
              <a:defRPr sz="1400">
                <a:effectLst/>
                <a:latin typeface="Courier"/>
                <a:ea typeface="Courier"/>
                <a:cs typeface="Courier"/>
                <a:sym typeface="Courier"/>
              </a:defRPr>
            </a:pPr>
            <a:r>
              <a:t>        assert self.m.dig(WEST)==(-130,110)</a:t>
            </a: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title"/>
          </p:nvPr>
        </p:nvSpPr>
        <p:spPr>
          <a:prstGeom prst="rect">
            <a:avLst/>
          </a:prstGeom>
        </p:spPr>
        <p:txBody>
          <a:bodyPr/>
          <a:lstStyle>
            <a:lvl1pPr>
              <a:tabLst>
                <a:tab pos="1485900" algn="l"/>
              </a:tabLst>
            </a:lvl1pPr>
          </a:lstStyle>
          <a:p>
            <a:pPr/>
            <a:r>
              <a:t>Week 6</a:t>
            </a:r>
          </a:p>
        </p:txBody>
      </p:sp>
      <p:sp>
        <p:nvSpPr>
          <p:cNvPr id="363" name="Shape 363"/>
          <p:cNvSpPr/>
          <p:nvPr>
            <p:ph type="body" idx="1"/>
          </p:nvPr>
        </p:nvSpPr>
        <p:spPr>
          <a:prstGeom prst="rect">
            <a:avLst/>
          </a:prstGeom>
        </p:spPr>
        <p:txBody>
          <a:bodyPr/>
          <a:lstStyle/>
          <a:p>
            <a:pPr>
              <a:buBlip>
                <a:blip r:embed="rId2"/>
              </a:buBlip>
              <a:defRPr>
                <a:effectLst/>
              </a:defRPr>
            </a:pPr>
            <a:r>
              <a:t>Tests 15-Create</a:t>
            </a:r>
          </a:p>
          <a:p>
            <a:pPr>
              <a:buBlip>
                <a:blip r:embed="rId2"/>
              </a:buBlip>
              <a:defRPr>
                <a:effectLst/>
              </a:defRPr>
            </a:pPr>
            <a:r>
              <a:t>Python Lists</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title"/>
          </p:nvPr>
        </p:nvSpPr>
        <p:spPr>
          <a:prstGeom prst="rect">
            <a:avLst/>
          </a:prstGeom>
        </p:spPr>
        <p:txBody>
          <a:bodyPr/>
          <a:lstStyle>
            <a:lvl1pPr>
              <a:tabLst>
                <a:tab pos="1485900" algn="l"/>
              </a:tabLst>
            </a:lvl1pPr>
          </a:lstStyle>
          <a:p>
            <a:pPr/>
            <a:r>
              <a:t>Red 15</a:t>
            </a:r>
          </a:p>
        </p:txBody>
      </p:sp>
      <p:sp>
        <p:nvSpPr>
          <p:cNvPr id="366" name="Shape 366"/>
          <p:cNvSpPr/>
          <p:nvPr>
            <p:ph type="body" idx="1"/>
          </p:nvPr>
        </p:nvSpPr>
        <p:spPr>
          <a:prstGeom prst="rect">
            <a:avLst/>
          </a:prstGeom>
        </p:spPr>
        <p:txBody>
          <a:bodyPr/>
          <a:lstStyle>
            <a:lvl1pPr>
              <a:buBlip>
                <a:blip r:embed="rId2"/>
              </a:buBlip>
            </a:lvl1pPr>
          </a:lstStyle>
          <a:p>
            <a:pPr>
              <a:defRPr>
                <a:effectLst/>
              </a:defRPr>
            </a:pPr>
            <a:r>
              <a:t>If the corner cells  (cells after a knight’s move from the turtle position) are empty, we don’t want to dig. </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Shape 368"/>
          <p:cNvSpPr/>
          <p:nvPr>
            <p:ph type="title"/>
          </p:nvPr>
        </p:nvSpPr>
        <p:spPr>
          <a:prstGeom prst="rect">
            <a:avLst/>
          </a:prstGeom>
        </p:spPr>
        <p:txBody>
          <a:bodyPr/>
          <a:lstStyle>
            <a:lvl1pPr>
              <a:tabLst>
                <a:tab pos="1485900" algn="l"/>
              </a:tabLst>
            </a:lvl1pPr>
          </a:lstStyle>
          <a:p>
            <a:pPr/>
            <a:r>
              <a:t>Red 15</a:t>
            </a:r>
          </a:p>
        </p:txBody>
      </p:sp>
      <p:sp>
        <p:nvSpPr>
          <p:cNvPr id="369" name="Shape 369"/>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testDigRefusesIfCornersAreEmpty(self):</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self.m.setMatrixValueAt((2*self.m.pathWidth,self.m.pathWidth),0)</a:t>
            </a:r>
          </a:p>
          <a:p>
            <a:pPr marL="0" indent="0">
              <a:spcBef>
                <a:spcPts val="0"/>
              </a:spcBef>
              <a:buSzTx/>
              <a:buNone/>
              <a:defRPr sz="1400">
                <a:effectLst/>
                <a:latin typeface="Courier"/>
                <a:ea typeface="Courier"/>
                <a:cs typeface="Courier"/>
                <a:sym typeface="Courier"/>
              </a:defRPr>
            </a:pPr>
            <a:r>
              <a:t>        self.m.dig(EAST)</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self.m.setMatrixValueAt((2*self.m.pathWidth,-self.m.pathWidth),0)</a:t>
            </a:r>
          </a:p>
          <a:p>
            <a:pPr marL="0" indent="0">
              <a:spcBef>
                <a:spcPts val="0"/>
              </a:spcBef>
              <a:buSzTx/>
              <a:buNone/>
              <a:defRPr sz="1400">
                <a:effectLst/>
                <a:latin typeface="Courier"/>
                <a:ea typeface="Courier"/>
                <a:cs typeface="Courier"/>
                <a:sym typeface="Courier"/>
              </a:defRPr>
            </a:pPr>
            <a:r>
              <a:t>        self.m.dig(EAST)</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self.m.setMatrixValueAt((self.m.pathWidth,-2*self.m.pathWidth),0)</a:t>
            </a:r>
          </a:p>
          <a:p>
            <a:pPr marL="0" indent="0">
              <a:spcBef>
                <a:spcPts val="0"/>
              </a:spcBef>
              <a:buSzTx/>
              <a:buNone/>
              <a:defRPr sz="1400">
                <a:effectLst/>
                <a:latin typeface="Courier"/>
                <a:ea typeface="Courier"/>
                <a:cs typeface="Courier"/>
                <a:sym typeface="Courier"/>
              </a:defRPr>
            </a:pPr>
            <a:r>
              <a:t>        self.m.dig(SOUTH)</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self.m.setMatrixValueAt((-self.m.pathWidth,-2*self.m.pathWidth),0)</a:t>
            </a:r>
          </a:p>
          <a:p>
            <a:pPr marL="0" indent="0">
              <a:spcBef>
                <a:spcPts val="0"/>
              </a:spcBef>
              <a:buSzTx/>
              <a:buNone/>
              <a:defRPr sz="1400">
                <a:effectLst/>
                <a:latin typeface="Courier"/>
                <a:ea typeface="Courier"/>
                <a:cs typeface="Courier"/>
                <a:sym typeface="Courier"/>
              </a:defRPr>
            </a:pPr>
            <a:r>
              <a:t>        self.m.dig(SOUTH)</a:t>
            </a: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title"/>
          </p:nvPr>
        </p:nvSpPr>
        <p:spPr>
          <a:prstGeom prst="rect">
            <a:avLst/>
          </a:prstGeom>
        </p:spPr>
        <p:txBody>
          <a:bodyPr/>
          <a:lstStyle>
            <a:lvl1pPr>
              <a:tabLst>
                <a:tab pos="1485900" algn="l"/>
              </a:tabLst>
            </a:lvl1pPr>
          </a:lstStyle>
          <a:p>
            <a:pPr/>
            <a:r>
              <a:t>Red 15</a:t>
            </a:r>
          </a:p>
        </p:txBody>
      </p:sp>
      <p:sp>
        <p:nvSpPr>
          <p:cNvPr id="372" name="Shape 372"/>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self.m.setMatrixValueAt((-2*self.m.pathWidth,self.m.pathWidth),0)</a:t>
            </a:r>
          </a:p>
          <a:p>
            <a:pPr marL="0" indent="0">
              <a:spcBef>
                <a:spcPts val="0"/>
              </a:spcBef>
              <a:buSzTx/>
              <a:buNone/>
              <a:defRPr sz="1400">
                <a:effectLst/>
                <a:latin typeface="Courier"/>
                <a:ea typeface="Courier"/>
                <a:cs typeface="Courier"/>
                <a:sym typeface="Courier"/>
              </a:defRPr>
            </a:pPr>
            <a:r>
              <a:t>        self.m.dig(WEST)</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self.m.setMatrixValueAt((-2*self.m.pathWidth,-self.m.pathWidth),0)</a:t>
            </a:r>
          </a:p>
          <a:p>
            <a:pPr marL="0" indent="0">
              <a:spcBef>
                <a:spcPts val="0"/>
              </a:spcBef>
              <a:buSzTx/>
              <a:buNone/>
              <a:defRPr sz="1400">
                <a:effectLst/>
                <a:latin typeface="Courier"/>
                <a:ea typeface="Courier"/>
                <a:cs typeface="Courier"/>
                <a:sym typeface="Courier"/>
              </a:defRPr>
            </a:pPr>
            <a:r>
              <a:t>        self.m.dig(WEST)</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self.m.setMatrixValueAt((self.m.pathWidth,2*self.m.pathWidth),0)</a:t>
            </a:r>
          </a:p>
          <a:p>
            <a:pPr marL="0" indent="0">
              <a:spcBef>
                <a:spcPts val="0"/>
              </a:spcBef>
              <a:buSzTx/>
              <a:buNone/>
              <a:defRPr sz="1400">
                <a:effectLst/>
                <a:latin typeface="Courier"/>
                <a:ea typeface="Courier"/>
                <a:cs typeface="Courier"/>
                <a:sym typeface="Courier"/>
              </a:defRPr>
            </a:pPr>
            <a:r>
              <a:t>        self.m.dig(NORTH)</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self.m.setMatrixValueAt((-self.m.pathWidth,2*self.m.pathWidth),0)</a:t>
            </a:r>
          </a:p>
          <a:p>
            <a:pPr marL="0" indent="0">
              <a:spcBef>
                <a:spcPts val="0"/>
              </a:spcBef>
              <a:buSzTx/>
              <a:buNone/>
              <a:defRPr sz="1400">
                <a:effectLst/>
                <a:latin typeface="Courier"/>
                <a:ea typeface="Courier"/>
                <a:cs typeface="Courier"/>
                <a:sym typeface="Courier"/>
              </a:defRPr>
            </a:pPr>
            <a:r>
              <a:t>        self.m.dig(NORTH)</a:t>
            </a:r>
          </a:p>
          <a:p>
            <a:pPr marL="0" indent="0">
              <a:spcBef>
                <a:spcPts val="0"/>
              </a:spcBef>
              <a:buSzTx/>
              <a:buNone/>
              <a:defRPr sz="1400">
                <a:effectLst/>
                <a:latin typeface="Courier"/>
                <a:ea typeface="Courier"/>
                <a:cs typeface="Courier"/>
                <a:sym typeface="Courier"/>
              </a:defRPr>
            </a:pPr>
            <a:r>
              <a:t>        assert self.m.t.pos()==(0,0)</a:t>
            </a: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title"/>
          </p:nvPr>
        </p:nvSpPr>
        <p:spPr>
          <a:prstGeom prst="rect">
            <a:avLst/>
          </a:prstGeom>
        </p:spPr>
        <p:txBody>
          <a:bodyPr/>
          <a:lstStyle/>
          <a:p>
            <a:pPr>
              <a:tabLst>
                <a:tab pos="1485900" algn="l"/>
              </a:tabLst>
            </a:pPr>
          </a:p>
        </p:txBody>
      </p:sp>
      <p:sp>
        <p:nvSpPr>
          <p:cNvPr id="375" name="Shape 375"/>
          <p:cNvSpPr/>
          <p:nvPr>
            <p:ph type="body" idx="1"/>
          </p:nvPr>
        </p:nvSpPr>
        <p:spPr>
          <a:prstGeom prst="rect">
            <a:avLst/>
          </a:prstGeom>
        </p:spPr>
        <p:txBody>
          <a:bodyPr/>
          <a:lstStyle/>
          <a:p>
            <a:pPr marL="0" indent="0" defTabSz="411479">
              <a:spcBef>
                <a:spcPts val="0"/>
              </a:spcBef>
              <a:buSzTx/>
              <a:buNone/>
              <a:defRPr sz="1260">
                <a:effectLst/>
                <a:latin typeface="Courier"/>
                <a:ea typeface="Courier"/>
                <a:cs typeface="Courier"/>
                <a:sym typeface="Courier"/>
              </a:defRPr>
            </a:pPr>
            <a:r>
              <a:t>    def tooClose(self,direction):</a:t>
            </a:r>
          </a:p>
          <a:p>
            <a:pPr marL="0" indent="0" defTabSz="411479">
              <a:spcBef>
                <a:spcPts val="0"/>
              </a:spcBef>
              <a:buSzTx/>
              <a:buNone/>
              <a:defRPr sz="1260">
                <a:effectLst/>
                <a:latin typeface="Courier"/>
                <a:ea typeface="Courier"/>
                <a:cs typeface="Courier"/>
                <a:sym typeface="Courier"/>
              </a:defRPr>
            </a:pPr>
            <a:r>
              <a:t>        spos = self.t.pos()</a:t>
            </a:r>
          </a:p>
          <a:p>
            <a:pPr marL="0" indent="0" defTabSz="411479">
              <a:spcBef>
                <a:spcPts val="0"/>
              </a:spcBef>
              <a:buSzTx/>
              <a:buNone/>
              <a:defRPr sz="1260">
                <a:effectLst/>
                <a:latin typeface="Courier"/>
                <a:ea typeface="Courier"/>
                <a:cs typeface="Courier"/>
                <a:sym typeface="Courier"/>
              </a:defRPr>
            </a:pPr>
            <a:r>
              <a:t>        x=int(spos[0]+self.size/2)/self.pathWidth</a:t>
            </a:r>
          </a:p>
          <a:p>
            <a:pPr marL="0" indent="0" defTabSz="411479">
              <a:spcBef>
                <a:spcPts val="0"/>
              </a:spcBef>
              <a:buSzTx/>
              <a:buNone/>
              <a:defRPr sz="1260">
                <a:effectLst/>
                <a:latin typeface="Courier"/>
                <a:ea typeface="Courier"/>
                <a:cs typeface="Courier"/>
                <a:sym typeface="Courier"/>
              </a:defRPr>
            </a:pPr>
            <a:r>
              <a:t>        y=(self.size/self.pathWidth)-int((spos[1]+self.size/2)/self.pathWidth)-1</a:t>
            </a:r>
          </a:p>
          <a:p>
            <a:pPr marL="0" indent="0" defTabSz="411479">
              <a:spcBef>
                <a:spcPts val="0"/>
              </a:spcBef>
              <a:buSzTx/>
              <a:buNone/>
              <a:defRPr sz="1260">
                <a:effectLst/>
                <a:latin typeface="Courier"/>
                <a:ea typeface="Courier"/>
                <a:cs typeface="Courier"/>
                <a:sym typeface="Courier"/>
              </a:defRPr>
            </a:pPr>
            <a:r>
              <a:t>        </a:t>
            </a:r>
          </a:p>
          <a:p>
            <a:pPr marL="0" indent="0" defTabSz="411479">
              <a:spcBef>
                <a:spcPts val="0"/>
              </a:spcBef>
              <a:buSzTx/>
              <a:buNone/>
              <a:defRPr sz="1260">
                <a:effectLst/>
                <a:latin typeface="Courier"/>
                <a:ea typeface="Courier"/>
                <a:cs typeface="Courier"/>
                <a:sym typeface="Courier"/>
              </a:defRPr>
            </a:pPr>
            <a:r>
              <a:t>        if direction == EAST:</a:t>
            </a:r>
          </a:p>
          <a:p>
            <a:pPr marL="0" indent="0" defTabSz="411479">
              <a:spcBef>
                <a:spcPts val="0"/>
              </a:spcBef>
              <a:buSzTx/>
              <a:buNone/>
              <a:defRPr sz="1260">
                <a:effectLst/>
                <a:latin typeface="Courier"/>
                <a:ea typeface="Courier"/>
                <a:cs typeface="Courier"/>
                <a:sym typeface="Courier"/>
              </a:defRPr>
            </a:pPr>
            <a:r>
              <a:t>            if x==self.size/self.pathWidth-1:</a:t>
            </a:r>
          </a:p>
          <a:p>
            <a:pPr marL="0" indent="0" defTabSz="411479">
              <a:spcBef>
                <a:spcPts val="0"/>
              </a:spcBef>
              <a:buSzTx/>
              <a:buNone/>
              <a:defRPr sz="1260">
                <a:effectLst/>
                <a:latin typeface="Courier"/>
                <a:ea typeface="Courier"/>
                <a:cs typeface="Courier"/>
                <a:sym typeface="Courier"/>
              </a:defRPr>
            </a:pPr>
            <a:r>
              <a:t>                return True</a:t>
            </a:r>
          </a:p>
          <a:p>
            <a:pPr marL="0" indent="0" defTabSz="411479">
              <a:spcBef>
                <a:spcPts val="0"/>
              </a:spcBef>
              <a:buSzTx/>
              <a:buNone/>
              <a:defRPr sz="1260">
                <a:effectLst/>
                <a:latin typeface="Courier"/>
                <a:ea typeface="Courier"/>
                <a:cs typeface="Courier"/>
                <a:sym typeface="Courier"/>
              </a:defRPr>
            </a:pPr>
            <a:r>
              <a:t>            try:</a:t>
            </a:r>
          </a:p>
          <a:p>
            <a:pPr marL="0" indent="0" defTabSz="411479">
              <a:spcBef>
                <a:spcPts val="0"/>
              </a:spcBef>
              <a:buSzTx/>
              <a:buNone/>
              <a:defRPr sz="1260">
                <a:effectLst/>
                <a:latin typeface="Courier"/>
                <a:ea typeface="Courier"/>
                <a:cs typeface="Courier"/>
                <a:sym typeface="Courier"/>
              </a:defRPr>
            </a:pPr>
            <a:r>
              <a:t>                if self.matrix[x+1][y-1] == WALL and self.matrix[x+1][y+1]==WALL and \</a:t>
            </a:r>
          </a:p>
          <a:p>
            <a:pPr marL="0" indent="0" defTabSz="411479">
              <a:spcBef>
                <a:spcPts val="0"/>
              </a:spcBef>
              <a:buSzTx/>
              <a:buNone/>
              <a:defRPr sz="1260">
                <a:effectLst/>
                <a:latin typeface="Courier"/>
                <a:ea typeface="Courier"/>
                <a:cs typeface="Courier"/>
                <a:sym typeface="Courier"/>
              </a:defRPr>
            </a:pPr>
            <a:r>
              <a:t>                   self.matrix[x+1][y] == WALL and \</a:t>
            </a:r>
          </a:p>
          <a:p>
            <a:pPr marL="0" indent="0" defTabSz="411479">
              <a:spcBef>
                <a:spcPts val="0"/>
              </a:spcBef>
              <a:buSzTx/>
              <a:buNone/>
              <a:defRPr sz="1260">
                <a:effectLst/>
                <a:latin typeface="Courier"/>
                <a:ea typeface="Courier"/>
                <a:cs typeface="Courier"/>
                <a:sym typeface="Courier"/>
              </a:defRPr>
            </a:pPr>
            <a:r>
              <a:t>                   self.matrix[x+2][y-1] == WALL and self.matrix[x+2][y+1]==WALL and \</a:t>
            </a:r>
          </a:p>
          <a:p>
            <a:pPr marL="0" indent="0" defTabSz="411479">
              <a:spcBef>
                <a:spcPts val="0"/>
              </a:spcBef>
              <a:buSzTx/>
              <a:buNone/>
              <a:defRPr sz="1260">
                <a:effectLst/>
                <a:latin typeface="Courier"/>
                <a:ea typeface="Courier"/>
                <a:cs typeface="Courier"/>
                <a:sym typeface="Courier"/>
              </a:defRPr>
            </a:pPr>
            <a:r>
              <a:t>                   self.matrix[x+2][y] == WALL:</a:t>
            </a:r>
          </a:p>
          <a:p>
            <a:pPr marL="0" indent="0" defTabSz="411479">
              <a:spcBef>
                <a:spcPts val="0"/>
              </a:spcBef>
              <a:buSzTx/>
              <a:buNone/>
              <a:defRPr sz="1260">
                <a:effectLst/>
                <a:latin typeface="Courier"/>
                <a:ea typeface="Courier"/>
                <a:cs typeface="Courier"/>
                <a:sym typeface="Courier"/>
              </a:defRPr>
            </a:pPr>
            <a:r>
              <a:t>                    return False</a:t>
            </a:r>
          </a:p>
          <a:p>
            <a:pPr marL="0" indent="0" defTabSz="411479">
              <a:spcBef>
                <a:spcPts val="0"/>
              </a:spcBef>
              <a:buSzTx/>
              <a:buNone/>
              <a:defRPr sz="1260">
                <a:effectLst/>
                <a:latin typeface="Courier"/>
                <a:ea typeface="Courier"/>
                <a:cs typeface="Courier"/>
                <a:sym typeface="Courier"/>
              </a:defRPr>
            </a:pPr>
            <a:r>
              <a:t>            except:</a:t>
            </a:r>
          </a:p>
          <a:p>
            <a:pPr marL="0" indent="0" defTabSz="411479">
              <a:spcBef>
                <a:spcPts val="0"/>
              </a:spcBef>
              <a:buSzTx/>
              <a:buNone/>
              <a:defRPr sz="1260">
                <a:effectLst/>
                <a:latin typeface="Courier"/>
                <a:ea typeface="Courier"/>
                <a:cs typeface="Courier"/>
                <a:sym typeface="Courier"/>
              </a:defRPr>
            </a:pPr>
            <a:r>
              <a:t>                return True</a:t>
            </a:r>
          </a:p>
          <a:p>
            <a:pPr marL="0" indent="0" defTabSz="411479">
              <a:spcBef>
                <a:spcPts val="0"/>
              </a:spcBef>
              <a:buSzTx/>
              <a:buNone/>
              <a:defRPr sz="1260">
                <a:effectLst/>
                <a:latin typeface="Courier"/>
                <a:ea typeface="Courier"/>
                <a:cs typeface="Courier"/>
                <a:sym typeface="Courier"/>
              </a:defRPr>
            </a:pPr>
            <a:r>
              <a:t>            return True</a:t>
            </a:r>
          </a:p>
          <a:p>
            <a:pPr marL="0" indent="0" defTabSz="411479">
              <a:spcBef>
                <a:spcPts val="0"/>
              </a:spcBef>
              <a:buSzTx/>
              <a:buNone/>
              <a:defRPr sz="1260">
                <a:effectLst/>
                <a:latin typeface="Courier"/>
                <a:ea typeface="Courier"/>
                <a:cs typeface="Courier"/>
                <a:sym typeface="Courier"/>
              </a:defRPr>
            </a:pPr>
            <a:r>
              <a:t>        if direction == SOUTH:</a:t>
            </a:r>
          </a:p>
          <a:p>
            <a:pPr marL="0" indent="0" defTabSz="411479">
              <a:spcBef>
                <a:spcPts val="0"/>
              </a:spcBef>
              <a:buSzTx/>
              <a:buNone/>
              <a:defRPr sz="1260">
                <a:effectLst/>
                <a:latin typeface="Courier"/>
                <a:ea typeface="Courier"/>
                <a:cs typeface="Courier"/>
                <a:sym typeface="Courier"/>
              </a:defRPr>
            </a:pPr>
            <a:r>
              <a:t>            if y==self.size/self.pathWidth-1:</a:t>
            </a:r>
          </a:p>
          <a:p>
            <a:pPr marL="0" indent="0" defTabSz="411479">
              <a:spcBef>
                <a:spcPts val="0"/>
              </a:spcBef>
              <a:buSzTx/>
              <a:buNone/>
              <a:defRPr sz="1260">
                <a:effectLst/>
                <a:latin typeface="Courier"/>
                <a:ea typeface="Courier"/>
                <a:cs typeface="Courier"/>
                <a:sym typeface="Courier"/>
              </a:defRPr>
            </a:pPr>
            <a:r>
              <a:t>                return True</a:t>
            </a:r>
          </a:p>
          <a:p>
            <a:pPr marL="0" indent="0" defTabSz="411479">
              <a:spcBef>
                <a:spcPts val="0"/>
              </a:spcBef>
              <a:buSzTx/>
              <a:buNone/>
              <a:defRPr sz="1260">
                <a:effectLst/>
                <a:latin typeface="Courier"/>
                <a:ea typeface="Courier"/>
                <a:cs typeface="Courier"/>
                <a:sym typeface="Courier"/>
              </a:defRPr>
            </a:pPr>
            <a:r>
              <a:t>            try:</a:t>
            </a:r>
          </a:p>
          <a:p>
            <a:pPr marL="0" indent="0" defTabSz="411479">
              <a:spcBef>
                <a:spcPts val="0"/>
              </a:spcBef>
              <a:buSzTx/>
              <a:buNone/>
              <a:defRPr sz="1260">
                <a:effectLst/>
                <a:latin typeface="Courier"/>
                <a:ea typeface="Courier"/>
                <a:cs typeface="Courier"/>
                <a:sym typeface="Courier"/>
              </a:defRPr>
            </a:pPr>
            <a:r>
              <a:t>                if self.matrix[x+1][y+1] == WALL and self.matrix[x-1][y+1]==WALL and \</a:t>
            </a:r>
          </a:p>
          <a:p>
            <a:pPr marL="0" indent="0" defTabSz="411479">
              <a:spcBef>
                <a:spcPts val="0"/>
              </a:spcBef>
              <a:buSzTx/>
              <a:buNone/>
              <a:defRPr sz="1260">
                <a:effectLst/>
                <a:latin typeface="Courier"/>
                <a:ea typeface="Courier"/>
                <a:cs typeface="Courier"/>
                <a:sym typeface="Courier"/>
              </a:defRPr>
            </a:pPr>
            <a:r>
              <a:t>                   self.matrix[x][y+1] == WALL and \</a:t>
            </a:r>
          </a:p>
          <a:p>
            <a:pPr marL="0" indent="0" defTabSz="411479">
              <a:spcBef>
                <a:spcPts val="0"/>
              </a:spcBef>
              <a:buSzTx/>
              <a:buNone/>
              <a:defRPr sz="1260">
                <a:effectLst/>
                <a:latin typeface="Courier"/>
                <a:ea typeface="Courier"/>
                <a:cs typeface="Courier"/>
                <a:sym typeface="Courier"/>
              </a:defRPr>
            </a:pPr>
            <a:r>
              <a:t>                   self.matrix[x+1][y+2] == WALL and self.matrix[x-1][y+2]==WALL and \</a:t>
            </a:r>
          </a:p>
          <a:p>
            <a:pPr marL="0" indent="0" defTabSz="411479">
              <a:spcBef>
                <a:spcPts val="0"/>
              </a:spcBef>
              <a:buSzTx/>
              <a:buNone/>
              <a:defRPr sz="1260">
                <a:effectLst/>
                <a:latin typeface="Courier"/>
                <a:ea typeface="Courier"/>
                <a:cs typeface="Courier"/>
                <a:sym typeface="Courier"/>
              </a:defRPr>
            </a:pPr>
            <a:r>
              <a:t>                   self.matrix[x][y+2] == WALL:</a:t>
            </a:r>
          </a:p>
          <a:p>
            <a:pPr marL="0" indent="0" defTabSz="411479">
              <a:spcBef>
                <a:spcPts val="0"/>
              </a:spcBef>
              <a:buSzTx/>
              <a:buNone/>
              <a:defRPr sz="1260">
                <a:effectLst/>
                <a:latin typeface="Courier"/>
                <a:ea typeface="Courier"/>
                <a:cs typeface="Courier"/>
                <a:sym typeface="Courier"/>
              </a:defRPr>
            </a:pPr>
            <a:r>
              <a:t>                    return False</a:t>
            </a:r>
          </a:p>
          <a:p>
            <a:pPr marL="0" indent="0" defTabSz="411479">
              <a:spcBef>
                <a:spcPts val="0"/>
              </a:spcBef>
              <a:buSzTx/>
              <a:buNone/>
              <a:defRPr sz="1260">
                <a:effectLst/>
                <a:latin typeface="Courier"/>
                <a:ea typeface="Courier"/>
                <a:cs typeface="Courier"/>
                <a:sym typeface="Courier"/>
              </a:defRPr>
            </a:pPr>
            <a:r>
              <a:t>            except:</a:t>
            </a:r>
          </a:p>
          <a:p>
            <a:pPr marL="0" indent="0" defTabSz="411479">
              <a:spcBef>
                <a:spcPts val="0"/>
              </a:spcBef>
              <a:buSzTx/>
              <a:buNone/>
              <a:defRPr sz="1260">
                <a:effectLst/>
                <a:latin typeface="Courier"/>
                <a:ea typeface="Courier"/>
                <a:cs typeface="Courier"/>
                <a:sym typeface="Courier"/>
              </a:defRPr>
            </a:pPr>
            <a:r>
              <a:t>                return True</a:t>
            </a:r>
          </a:p>
          <a:p>
            <a:pPr marL="0" indent="0" defTabSz="411479">
              <a:spcBef>
                <a:spcPts val="0"/>
              </a:spcBef>
              <a:buSzTx/>
              <a:buNone/>
              <a:defRPr sz="1260">
                <a:effectLst/>
                <a:latin typeface="Courier"/>
                <a:ea typeface="Courier"/>
                <a:cs typeface="Courier"/>
                <a:sym typeface="Courier"/>
              </a:defRPr>
            </a:pPr>
            <a:r>
              <a:t>            return True</a:t>
            </a: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hape 377"/>
          <p:cNvSpPr/>
          <p:nvPr>
            <p:ph type="title"/>
          </p:nvPr>
        </p:nvSpPr>
        <p:spPr>
          <a:prstGeom prst="rect">
            <a:avLst/>
          </a:prstGeom>
        </p:spPr>
        <p:txBody>
          <a:bodyPr/>
          <a:lstStyle>
            <a:lvl1pPr>
              <a:tabLst>
                <a:tab pos="1485900" algn="l"/>
              </a:tabLst>
            </a:lvl1pPr>
          </a:lstStyle>
          <a:p>
            <a:pPr/>
            <a:r>
              <a:t>Green 15</a:t>
            </a:r>
          </a:p>
        </p:txBody>
      </p:sp>
      <p:sp>
        <p:nvSpPr>
          <p:cNvPr id="378" name="Shape 378"/>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if direction == WEST:</a:t>
            </a:r>
          </a:p>
          <a:p>
            <a:pPr marL="0" indent="0">
              <a:spcBef>
                <a:spcPts val="0"/>
              </a:spcBef>
              <a:buSzTx/>
              <a:buNone/>
              <a:defRPr sz="1400">
                <a:effectLst/>
                <a:latin typeface="Courier"/>
                <a:ea typeface="Courier"/>
                <a:cs typeface="Courier"/>
                <a:sym typeface="Courier"/>
              </a:defRPr>
            </a:pPr>
            <a:r>
              <a:t>            if x==0:</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try:</a:t>
            </a:r>
          </a:p>
          <a:p>
            <a:pPr marL="0" indent="0">
              <a:spcBef>
                <a:spcPts val="0"/>
              </a:spcBef>
              <a:buSzTx/>
              <a:buNone/>
              <a:defRPr sz="1400">
                <a:effectLst/>
                <a:latin typeface="Courier"/>
                <a:ea typeface="Courier"/>
                <a:cs typeface="Courier"/>
                <a:sym typeface="Courier"/>
              </a:defRPr>
            </a:pPr>
            <a:r>
              <a:t>                if self.matrix[x-1][y-1] == WALL and self.matrix[x-1][y+1]==WALL and \</a:t>
            </a:r>
          </a:p>
          <a:p>
            <a:pPr marL="0" indent="0">
              <a:spcBef>
                <a:spcPts val="0"/>
              </a:spcBef>
              <a:buSzTx/>
              <a:buNone/>
              <a:defRPr sz="1400">
                <a:effectLst/>
                <a:latin typeface="Courier"/>
                <a:ea typeface="Courier"/>
                <a:cs typeface="Courier"/>
                <a:sym typeface="Courier"/>
              </a:defRPr>
            </a:pPr>
            <a:r>
              <a:t>                   self.matrix[x-1][y] == WALL and \</a:t>
            </a:r>
          </a:p>
          <a:p>
            <a:pPr marL="0" indent="0">
              <a:spcBef>
                <a:spcPts val="0"/>
              </a:spcBef>
              <a:buSzTx/>
              <a:buNone/>
              <a:defRPr sz="1400">
                <a:effectLst/>
                <a:latin typeface="Courier"/>
                <a:ea typeface="Courier"/>
                <a:cs typeface="Courier"/>
                <a:sym typeface="Courier"/>
              </a:defRPr>
            </a:pPr>
            <a:r>
              <a:t>                   self.matrix[x-2][y-1] == WALL and self.matrix[x-2][y+1]==WALL and \</a:t>
            </a:r>
          </a:p>
          <a:p>
            <a:pPr marL="0" indent="0">
              <a:spcBef>
                <a:spcPts val="0"/>
              </a:spcBef>
              <a:buSzTx/>
              <a:buNone/>
              <a:defRPr sz="1400">
                <a:effectLst/>
                <a:latin typeface="Courier"/>
                <a:ea typeface="Courier"/>
                <a:cs typeface="Courier"/>
                <a:sym typeface="Courier"/>
              </a:defRPr>
            </a:pPr>
            <a:r>
              <a:t>                   self.matrix[x-2][y] == WALL:</a:t>
            </a:r>
          </a:p>
          <a:p>
            <a:pPr marL="0" indent="0">
              <a:spcBef>
                <a:spcPts val="0"/>
              </a:spcBef>
              <a:buSzTx/>
              <a:buNone/>
              <a:defRPr sz="1400">
                <a:effectLst/>
                <a:latin typeface="Courier"/>
                <a:ea typeface="Courier"/>
                <a:cs typeface="Courier"/>
                <a:sym typeface="Courier"/>
              </a:defRPr>
            </a:pPr>
            <a:r>
              <a:t>                    return False</a:t>
            </a:r>
          </a:p>
          <a:p>
            <a:pPr marL="0" indent="0">
              <a:spcBef>
                <a:spcPts val="0"/>
              </a:spcBef>
              <a:buSzTx/>
              <a:buNone/>
              <a:defRPr sz="1400">
                <a:effectLst/>
                <a:latin typeface="Courier"/>
                <a:ea typeface="Courier"/>
                <a:cs typeface="Courier"/>
                <a:sym typeface="Courier"/>
              </a:defRPr>
            </a:pPr>
            <a:r>
              <a:t>            except:</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if direction == NORTH:</a:t>
            </a:r>
          </a:p>
          <a:p>
            <a:pPr marL="0" indent="0">
              <a:spcBef>
                <a:spcPts val="0"/>
              </a:spcBef>
              <a:buSzTx/>
              <a:buNone/>
              <a:defRPr sz="1400">
                <a:effectLst/>
                <a:latin typeface="Courier"/>
                <a:ea typeface="Courier"/>
                <a:cs typeface="Courier"/>
                <a:sym typeface="Courier"/>
              </a:defRPr>
            </a:pPr>
            <a:r>
              <a:t>            if y==0:</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try:</a:t>
            </a:r>
          </a:p>
          <a:p>
            <a:pPr marL="0" indent="0">
              <a:spcBef>
                <a:spcPts val="0"/>
              </a:spcBef>
              <a:buSzTx/>
              <a:buNone/>
              <a:defRPr sz="1400">
                <a:effectLst/>
                <a:latin typeface="Courier"/>
                <a:ea typeface="Courier"/>
                <a:cs typeface="Courier"/>
                <a:sym typeface="Courier"/>
              </a:defRPr>
            </a:pPr>
            <a:r>
              <a:t>                if self.matrix[x][y-1] == WALL and self.matrix[x-1][y-1]==WALL and \</a:t>
            </a:r>
          </a:p>
          <a:p>
            <a:pPr marL="0" indent="0">
              <a:spcBef>
                <a:spcPts val="0"/>
              </a:spcBef>
              <a:buSzTx/>
              <a:buNone/>
              <a:defRPr sz="1400">
                <a:effectLst/>
                <a:latin typeface="Courier"/>
                <a:ea typeface="Courier"/>
                <a:cs typeface="Courier"/>
                <a:sym typeface="Courier"/>
              </a:defRPr>
            </a:pPr>
            <a:r>
              <a:t>                   self.matrix[x+1][y-1] == WALL and \</a:t>
            </a:r>
          </a:p>
          <a:p>
            <a:pPr marL="0" indent="0">
              <a:spcBef>
                <a:spcPts val="0"/>
              </a:spcBef>
              <a:buSzTx/>
              <a:buNone/>
              <a:defRPr sz="1400">
                <a:effectLst/>
                <a:latin typeface="Courier"/>
                <a:ea typeface="Courier"/>
                <a:cs typeface="Courier"/>
                <a:sym typeface="Courier"/>
              </a:defRPr>
            </a:pPr>
            <a:r>
              <a:t>                   self.matrix[x][y-2] == WALL and self.matrix[x-1][y-2]==WALL and \</a:t>
            </a:r>
          </a:p>
          <a:p>
            <a:pPr marL="0" indent="0">
              <a:spcBef>
                <a:spcPts val="0"/>
              </a:spcBef>
              <a:buSzTx/>
              <a:buNone/>
              <a:defRPr sz="1400">
                <a:effectLst/>
                <a:latin typeface="Courier"/>
                <a:ea typeface="Courier"/>
                <a:cs typeface="Courier"/>
                <a:sym typeface="Courier"/>
              </a:defRPr>
            </a:pPr>
            <a:r>
              <a:t>                   self.matrix[x+1][y-2] == WALL:</a:t>
            </a:r>
          </a:p>
          <a:p>
            <a:pPr marL="0" indent="0">
              <a:spcBef>
                <a:spcPts val="0"/>
              </a:spcBef>
              <a:buSzTx/>
              <a:buNone/>
              <a:defRPr sz="1400">
                <a:effectLst/>
                <a:latin typeface="Courier"/>
                <a:ea typeface="Courier"/>
                <a:cs typeface="Courier"/>
                <a:sym typeface="Courier"/>
              </a:defRPr>
            </a:pPr>
            <a:r>
              <a:t>                    return False</a:t>
            </a:r>
          </a:p>
          <a:p>
            <a:pPr marL="0" indent="0">
              <a:spcBef>
                <a:spcPts val="0"/>
              </a:spcBef>
              <a:buSzTx/>
              <a:buNone/>
              <a:defRPr sz="1400">
                <a:effectLst/>
                <a:latin typeface="Courier"/>
                <a:ea typeface="Courier"/>
                <a:cs typeface="Courier"/>
                <a:sym typeface="Courier"/>
              </a:defRPr>
            </a:pPr>
            <a:r>
              <a:t>            except:</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title"/>
          </p:nvPr>
        </p:nvSpPr>
        <p:spPr>
          <a:prstGeom prst="rect">
            <a:avLst/>
          </a:prstGeom>
        </p:spPr>
        <p:txBody>
          <a:bodyPr/>
          <a:lstStyle>
            <a:lvl1pPr>
              <a:tabLst>
                <a:tab pos="1485900" algn="l"/>
              </a:tabLst>
            </a:lvl1pPr>
          </a:lstStyle>
          <a:p>
            <a:pPr/>
            <a:r>
              <a:t>Green 15</a:t>
            </a:r>
          </a:p>
        </p:txBody>
      </p:sp>
      <p:sp>
        <p:nvSpPr>
          <p:cNvPr id="381" name="Shape 381"/>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dig(self,direction):</a:t>
            </a:r>
          </a:p>
          <a:p>
            <a:pPr marL="0" indent="0">
              <a:spcBef>
                <a:spcPts val="0"/>
              </a:spcBef>
              <a:buSzTx/>
              <a:buNone/>
              <a:defRPr sz="1400">
                <a:effectLst/>
                <a:latin typeface="Courier"/>
                <a:ea typeface="Courier"/>
                <a:cs typeface="Courier"/>
                <a:sym typeface="Courier"/>
              </a:defRPr>
            </a:pPr>
            <a:r>
              <a:t>        oldpos=self.t.pos()</a:t>
            </a:r>
          </a:p>
          <a:p>
            <a:pPr marL="0" indent="0">
              <a:spcBef>
                <a:spcPts val="0"/>
              </a:spcBef>
              <a:buSzTx/>
              <a:buNone/>
              <a:defRPr sz="1400">
                <a:effectLst/>
                <a:latin typeface="Courier"/>
                <a:ea typeface="Courier"/>
                <a:cs typeface="Courier"/>
                <a:sym typeface="Courier"/>
              </a:defRPr>
            </a:pPr>
            <a:r>
              <a:t>        if direction == EAST:</a:t>
            </a:r>
          </a:p>
          <a:p>
            <a:pPr marL="0" indent="0">
              <a:spcBef>
                <a:spcPts val="0"/>
              </a:spcBef>
              <a:buSzTx/>
              <a:buNone/>
              <a:defRPr sz="1400">
                <a:effectLst/>
                <a:latin typeface="Courier"/>
                <a:ea typeface="Courier"/>
                <a:cs typeface="Courier"/>
                <a:sym typeface="Courier"/>
              </a:defRPr>
            </a:pPr>
            <a:r>
              <a:t>            self.t.goto(oldpos[0]+self.pathWidth,oldpos[1])</a:t>
            </a:r>
          </a:p>
          <a:p>
            <a:pPr marL="0" indent="0">
              <a:spcBef>
                <a:spcPts val="0"/>
              </a:spcBef>
              <a:buSzTx/>
              <a:buNone/>
              <a:defRPr sz="1400">
                <a:effectLst/>
                <a:latin typeface="Courier"/>
                <a:ea typeface="Courier"/>
                <a:cs typeface="Courier"/>
                <a:sym typeface="Courier"/>
              </a:defRPr>
            </a:pPr>
            <a:r>
              <a:t>            toooClose = self.tooClose(EAST)               </a:t>
            </a:r>
          </a:p>
          <a:p>
            <a:pPr marL="0" indent="0">
              <a:spcBef>
                <a:spcPts val="0"/>
              </a:spcBef>
              <a:buSzTx/>
              <a:buNone/>
              <a:defRPr sz="1400">
                <a:effectLst/>
                <a:latin typeface="Courier"/>
                <a:ea typeface="Courier"/>
                <a:cs typeface="Courier"/>
                <a:sym typeface="Courier"/>
              </a:defRPr>
            </a:pPr>
            <a:r>
              <a:t>        if direction == SOUTH:</a:t>
            </a:r>
          </a:p>
          <a:p>
            <a:pPr marL="0" indent="0">
              <a:spcBef>
                <a:spcPts val="0"/>
              </a:spcBef>
              <a:buSzTx/>
              <a:buNone/>
              <a:defRPr sz="1400">
                <a:effectLst/>
                <a:latin typeface="Courier"/>
                <a:ea typeface="Courier"/>
                <a:cs typeface="Courier"/>
                <a:sym typeface="Courier"/>
              </a:defRPr>
            </a:pPr>
            <a:r>
              <a:t>            self.t.goto(oldpos[0],oldpos[1]-self.pathWidth)</a:t>
            </a:r>
          </a:p>
          <a:p>
            <a:pPr marL="0" indent="0">
              <a:spcBef>
                <a:spcPts val="0"/>
              </a:spcBef>
              <a:buSzTx/>
              <a:buNone/>
              <a:defRPr sz="1400">
                <a:effectLst/>
                <a:latin typeface="Courier"/>
                <a:ea typeface="Courier"/>
                <a:cs typeface="Courier"/>
                <a:sym typeface="Courier"/>
              </a:defRPr>
            </a:pPr>
            <a:r>
              <a:t>            toooClose = self.tooClose(SOUTH)</a:t>
            </a:r>
          </a:p>
          <a:p>
            <a:pPr marL="0" indent="0">
              <a:spcBef>
                <a:spcPts val="0"/>
              </a:spcBef>
              <a:buSzTx/>
              <a:buNone/>
              <a:defRPr sz="1400">
                <a:effectLst/>
                <a:latin typeface="Courier"/>
                <a:ea typeface="Courier"/>
                <a:cs typeface="Courier"/>
                <a:sym typeface="Courier"/>
              </a:defRPr>
            </a:pPr>
            <a:r>
              <a:t>        if direction == WEST:</a:t>
            </a:r>
          </a:p>
          <a:p>
            <a:pPr marL="0" indent="0">
              <a:spcBef>
                <a:spcPts val="0"/>
              </a:spcBef>
              <a:buSzTx/>
              <a:buNone/>
              <a:defRPr sz="1400">
                <a:effectLst/>
                <a:latin typeface="Courier"/>
                <a:ea typeface="Courier"/>
                <a:cs typeface="Courier"/>
                <a:sym typeface="Courier"/>
              </a:defRPr>
            </a:pPr>
            <a:r>
              <a:t>            self.t.goto(oldpos[0]-self.pathWidth,oldpos[1])</a:t>
            </a:r>
          </a:p>
          <a:p>
            <a:pPr marL="0" indent="0">
              <a:spcBef>
                <a:spcPts val="0"/>
              </a:spcBef>
              <a:buSzTx/>
              <a:buNone/>
              <a:defRPr sz="1400">
                <a:effectLst/>
                <a:latin typeface="Courier"/>
                <a:ea typeface="Courier"/>
                <a:cs typeface="Courier"/>
                <a:sym typeface="Courier"/>
              </a:defRPr>
            </a:pPr>
            <a:r>
              <a:t>            toooClose = self.tooClose(WEST)</a:t>
            </a:r>
          </a:p>
          <a:p>
            <a:pPr marL="0" indent="0">
              <a:spcBef>
                <a:spcPts val="0"/>
              </a:spcBef>
              <a:buSzTx/>
              <a:buNone/>
              <a:defRPr sz="1400">
                <a:effectLst/>
                <a:latin typeface="Courier"/>
                <a:ea typeface="Courier"/>
                <a:cs typeface="Courier"/>
                <a:sym typeface="Courier"/>
              </a:defRPr>
            </a:pPr>
            <a:r>
              <a:t>        if direction == NORTH:</a:t>
            </a:r>
          </a:p>
          <a:p>
            <a:pPr marL="0" indent="0">
              <a:spcBef>
                <a:spcPts val="0"/>
              </a:spcBef>
              <a:buSzTx/>
              <a:buNone/>
              <a:defRPr sz="1400">
                <a:effectLst/>
                <a:latin typeface="Courier"/>
                <a:ea typeface="Courier"/>
                <a:cs typeface="Courier"/>
                <a:sym typeface="Courier"/>
              </a:defRPr>
            </a:pPr>
            <a:r>
              <a:t>            self.t.goto(oldpos[0],oldpos[1]+self.pathWidth)</a:t>
            </a:r>
          </a:p>
          <a:p>
            <a:pPr marL="0" indent="0">
              <a:spcBef>
                <a:spcPts val="0"/>
              </a:spcBef>
              <a:buSzTx/>
              <a:buNone/>
              <a:defRPr sz="1400">
                <a:effectLst/>
                <a:latin typeface="Courier"/>
                <a:ea typeface="Courier"/>
                <a:cs typeface="Courier"/>
                <a:sym typeface="Courier"/>
              </a:defRPr>
            </a:pPr>
            <a:r>
              <a:t>            toooClose = self.tooClose(NORTH)</a:t>
            </a:r>
          </a:p>
          <a:p>
            <a:pPr marL="0" indent="0">
              <a:spcBef>
                <a:spcPts val="0"/>
              </a:spcBef>
              <a:buSzTx/>
              <a:buNone/>
              <a:defRPr sz="1400">
                <a:effectLst/>
                <a:latin typeface="Courier"/>
                <a:ea typeface="Courier"/>
                <a:cs typeface="Courier"/>
                <a:sym typeface="Courier"/>
              </a:defRPr>
            </a:pPr>
            <a:r>
              <a:t>        spos = self.t.pos()</a:t>
            </a:r>
          </a:p>
          <a:p>
            <a:pPr marL="0" indent="0">
              <a:spcBef>
                <a:spcPts val="0"/>
              </a:spcBef>
              <a:buSzTx/>
              <a:buNone/>
              <a:defRPr sz="1400">
                <a:effectLst/>
                <a:latin typeface="Courier"/>
                <a:ea typeface="Courier"/>
                <a:cs typeface="Courier"/>
                <a:sym typeface="Courier"/>
              </a:defRPr>
            </a:pPr>
            <a:r>
              <a:t>        </a:t>
            </a:r>
          </a:p>
          <a:p>
            <a:pPr marL="0" indent="0">
              <a:spcBef>
                <a:spcPts val="0"/>
              </a:spcBef>
              <a:buSzTx/>
              <a:buNone/>
              <a:defRPr sz="1400">
                <a:effectLst/>
                <a:latin typeface="Courier"/>
                <a:ea typeface="Courier"/>
                <a:cs typeface="Courier"/>
                <a:sym typeface="Courier"/>
              </a:defRPr>
            </a:pPr>
            <a:r>
              <a:t>        if self.getMatrixValueAt(spos)==WALL and not toooClose:</a:t>
            </a:r>
          </a:p>
          <a:p>
            <a:pPr marL="0" indent="0">
              <a:spcBef>
                <a:spcPts val="0"/>
              </a:spcBef>
              <a:buSzTx/>
              <a:buNone/>
              <a:defRPr sz="1400">
                <a:effectLst/>
                <a:latin typeface="Courier"/>
                <a:ea typeface="Courier"/>
                <a:cs typeface="Courier"/>
                <a:sym typeface="Courier"/>
              </a:defRPr>
            </a:pPr>
            <a:r>
              <a:t>            self.setMatrixValueAt(self.t.pos(),EMPTY)</a:t>
            </a:r>
          </a:p>
          <a:p>
            <a:pPr marL="0" indent="0">
              <a:spcBef>
                <a:spcPts val="0"/>
              </a:spcBef>
              <a:buSzTx/>
              <a:buNone/>
              <a:defRPr sz="1400">
                <a:effectLst/>
                <a:latin typeface="Courier"/>
                <a:ea typeface="Courier"/>
                <a:cs typeface="Courier"/>
                <a:sym typeface="Courier"/>
              </a:defRPr>
            </a:pPr>
            <a:r>
              <a:t>        else:</a:t>
            </a:r>
          </a:p>
          <a:p>
            <a:pPr marL="0" indent="0">
              <a:spcBef>
                <a:spcPts val="0"/>
              </a:spcBef>
              <a:buSzTx/>
              <a:buNone/>
              <a:defRPr sz="1400">
                <a:effectLst/>
                <a:latin typeface="Courier"/>
                <a:ea typeface="Courier"/>
                <a:cs typeface="Courier"/>
                <a:sym typeface="Courier"/>
              </a:defRPr>
            </a:pPr>
            <a:r>
              <a:t>            self.t.goto(oldpos[0],oldpos[1])</a:t>
            </a:r>
          </a:p>
          <a:p>
            <a:pPr marL="0" indent="0">
              <a:spcBef>
                <a:spcPts val="0"/>
              </a:spcBef>
              <a:buSzTx/>
              <a:buNone/>
              <a:defRPr sz="1400">
                <a:effectLst/>
                <a:latin typeface="Courier"/>
                <a:ea typeface="Courier"/>
                <a:cs typeface="Courier"/>
                <a:sym typeface="Courier"/>
              </a:defRPr>
            </a:pPr>
            <a:r>
              <a:t>        return self.t.pos()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lvl1pPr>
              <a:tabLst>
                <a:tab pos="1485900" algn="l"/>
              </a:tabLst>
            </a:lvl1pPr>
          </a:lstStyle>
          <a:p>
            <a:pPr/>
            <a:r>
              <a:t>Red 1</a:t>
            </a:r>
          </a:p>
        </p:txBody>
      </p:sp>
      <p:sp>
        <p:nvSpPr>
          <p:cNvPr id="160" name="Shape 160"/>
          <p:cNvSpPr/>
          <p:nvPr>
            <p:ph type="body" idx="1"/>
          </p:nvPr>
        </p:nvSpPr>
        <p:spPr>
          <a:prstGeom prst="rect">
            <a:avLst/>
          </a:prstGeom>
        </p:spPr>
        <p:txBody>
          <a:bodyPr/>
          <a:lstStyle/>
          <a:p>
            <a:pPr marL="0" indent="0" defTabSz="584200">
              <a:spcBef>
                <a:spcPts val="0"/>
              </a:spcBef>
              <a:buSzTx/>
              <a:buNone/>
              <a:defRPr sz="1900">
                <a:effectLst/>
                <a:latin typeface="Courier"/>
                <a:ea typeface="Courier"/>
                <a:cs typeface="Courier"/>
                <a:sym typeface="Courier"/>
              </a:defRPr>
            </a:pPr>
            <a:r>
              <a:t>Traceback (most recent call last):</a:t>
            </a:r>
          </a:p>
          <a:p>
            <a:pPr marL="0" indent="0" defTabSz="584200">
              <a:spcBef>
                <a:spcPts val="0"/>
              </a:spcBef>
              <a:buSzTx/>
              <a:buNone/>
              <a:defRPr sz="1900">
                <a:effectLst/>
                <a:latin typeface="Courier"/>
                <a:ea typeface="Courier"/>
                <a:cs typeface="Courier"/>
                <a:sym typeface="Courier"/>
              </a:defRPr>
            </a:pPr>
            <a:r>
              <a:t>  File "/Users/michaeltoth/Documents/cluster/clusterfall2016/MazeTests.py", line 1, in &lt;module&gt;</a:t>
            </a:r>
          </a:p>
          <a:p>
            <a:pPr marL="0" indent="0" defTabSz="584200">
              <a:spcBef>
                <a:spcPts val="0"/>
              </a:spcBef>
              <a:buSzTx/>
              <a:buNone/>
              <a:defRPr sz="1900">
                <a:effectLst/>
                <a:latin typeface="Courier"/>
                <a:ea typeface="Courier"/>
                <a:cs typeface="Courier"/>
                <a:sym typeface="Courier"/>
              </a:defRPr>
            </a:pPr>
            <a:r>
              <a:t>    from Maze import *</a:t>
            </a:r>
          </a:p>
          <a:p>
            <a:pPr marL="0" indent="0" defTabSz="584200">
              <a:spcBef>
                <a:spcPts val="0"/>
              </a:spcBef>
              <a:buSzTx/>
              <a:buNone/>
              <a:defRPr sz="1900">
                <a:effectLst/>
                <a:latin typeface="Courier"/>
                <a:ea typeface="Courier"/>
                <a:cs typeface="Courier"/>
                <a:sym typeface="Courier"/>
              </a:defRPr>
            </a:pPr>
            <a:r>
              <a:t>ImportError: No module named ‘Maze'</a:t>
            </a:r>
          </a:p>
          <a:p>
            <a:pPr marL="0" indent="0" defTabSz="584200">
              <a:spcBef>
                <a:spcPts val="0"/>
              </a:spcBef>
              <a:buSzTx/>
              <a:buNone/>
              <a:defRPr sz="1900">
                <a:effectLst/>
                <a:latin typeface="Courier"/>
                <a:ea typeface="Courier"/>
                <a:cs typeface="Courier"/>
                <a:sym typeface="Courier"/>
              </a:defRPr>
            </a:pPr>
          </a:p>
          <a:p>
            <a:pPr marL="0" indent="0" defTabSz="584200">
              <a:spcBef>
                <a:spcPts val="0"/>
              </a:spcBef>
              <a:buSzTx/>
              <a:buNone/>
              <a:defRPr sz="1900">
                <a:effectLst/>
                <a:latin typeface="Courier"/>
                <a:ea typeface="Courier"/>
                <a:cs typeface="Courier"/>
                <a:sym typeface="Courier"/>
              </a:defRPr>
            </a:pPr>
            <a:r>
              <a:t>This is the message (with a different path for you of course) when you type </a:t>
            </a:r>
          </a:p>
          <a:p>
            <a:pPr marL="0" indent="0" defTabSz="584200">
              <a:spcBef>
                <a:spcPts val="0"/>
              </a:spcBef>
              <a:buSzTx/>
              <a:buNone/>
              <a:defRPr sz="1900">
                <a:effectLst/>
                <a:latin typeface="Courier"/>
                <a:ea typeface="Courier"/>
                <a:cs typeface="Courier"/>
                <a:sym typeface="Courier"/>
              </a:defRPr>
            </a:pPr>
          </a:p>
          <a:p>
            <a:pPr marL="0" indent="0" defTabSz="584200">
              <a:spcBef>
                <a:spcPts val="0"/>
              </a:spcBef>
              <a:buSzTx/>
              <a:buNone/>
              <a:defRPr sz="1900">
                <a:effectLst/>
                <a:latin typeface="Courier"/>
                <a:ea typeface="Courier"/>
                <a:cs typeface="Courier"/>
                <a:sym typeface="Courier"/>
              </a:defRPr>
            </a:pPr>
            <a:r>
              <a:t>python MazeTests.py</a:t>
            </a:r>
          </a:p>
          <a:p>
            <a:pPr marL="0" indent="0" defTabSz="584200">
              <a:spcBef>
                <a:spcPts val="0"/>
              </a:spcBef>
              <a:buSzTx/>
              <a:buNone/>
              <a:defRPr sz="1900">
                <a:effectLst/>
                <a:latin typeface="Courier"/>
                <a:ea typeface="Courier"/>
                <a:cs typeface="Courier"/>
                <a:sym typeface="Courier"/>
              </a:defRPr>
            </a:pPr>
          </a:p>
          <a:p>
            <a:pPr marL="0" indent="0" defTabSz="584200">
              <a:spcBef>
                <a:spcPts val="0"/>
              </a:spcBef>
              <a:buSzTx/>
              <a:buNone/>
              <a:defRPr sz="1900">
                <a:effectLst/>
                <a:latin typeface="Courier"/>
                <a:ea typeface="Courier"/>
                <a:cs typeface="Courier"/>
                <a:sym typeface="Courier"/>
              </a:defRPr>
            </a:pPr>
            <a:r>
              <a:t>Here’s the test</a:t>
            </a:r>
          </a:p>
        </p:txBody>
      </p:sp>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Shape 383"/>
          <p:cNvSpPr/>
          <p:nvPr>
            <p:ph type="title"/>
          </p:nvPr>
        </p:nvSpPr>
        <p:spPr>
          <a:prstGeom prst="rect">
            <a:avLst/>
          </a:prstGeom>
        </p:spPr>
        <p:txBody>
          <a:bodyPr/>
          <a:lstStyle>
            <a:lvl1pPr>
              <a:tabLst>
                <a:tab pos="1485900" algn="l"/>
              </a:tabLst>
            </a:lvl1pPr>
          </a:lstStyle>
          <a:p>
            <a:pPr/>
            <a:r>
              <a:t>Red 16</a:t>
            </a:r>
          </a:p>
        </p:txBody>
      </p:sp>
      <p:sp>
        <p:nvSpPr>
          <p:cNvPr id="384" name="Shape 384"/>
          <p:cNvSpPr/>
          <p:nvPr>
            <p:ph type="body" idx="1"/>
          </p:nvPr>
        </p:nvSpPr>
        <p:spPr>
          <a:prstGeom prst="rect">
            <a:avLst/>
          </a:prstGeom>
        </p:spPr>
        <p:txBody>
          <a:bodyPr/>
          <a:lstStyle/>
          <a:p>
            <a:pPr marL="420497" indent="-420497" defTabSz="352043">
              <a:spcBef>
                <a:spcPts val="3800"/>
              </a:spcBef>
              <a:buBlip>
                <a:blip r:embed="rId2"/>
              </a:buBlip>
              <a:defRPr sz="3080">
                <a:effectLst/>
              </a:defRPr>
            </a:pPr>
            <a:r>
              <a:t>It would be nice to know what the state is in the four neighbors around the turtle</a:t>
            </a:r>
          </a:p>
          <a:p>
            <a:pPr marL="420497" indent="-420497" defTabSz="352043">
              <a:spcBef>
                <a:spcPts val="3800"/>
              </a:spcBef>
              <a:buBlip>
                <a:blip r:embed="rId2"/>
              </a:buBlip>
              <a:defRPr sz="3080">
                <a:effectLst/>
              </a:defRPr>
            </a:pPr>
            <a:r>
              <a:t>We create a function called neighbors</a:t>
            </a:r>
          </a:p>
          <a:p>
            <a:pPr marL="420497" indent="-420497" defTabSz="352043">
              <a:spcBef>
                <a:spcPts val="3800"/>
              </a:spcBef>
              <a:buBlip>
                <a:blip r:embed="rId2"/>
              </a:buBlip>
              <a:defRPr sz="3080">
                <a:effectLst/>
              </a:defRPr>
            </a:pPr>
            <a:r>
              <a:t>It returns a list of 4 values [NORTH,SOUTH,EAST,WEST]</a:t>
            </a:r>
          </a:p>
          <a:p>
            <a:pPr marL="420497" indent="-420497" defTabSz="352043">
              <a:spcBef>
                <a:spcPts val="3800"/>
              </a:spcBef>
              <a:buBlip>
                <a:blip r:embed="rId2"/>
              </a:buBlip>
              <a:defRPr sz="3080">
                <a:effectLst/>
              </a:defRPr>
            </a:pPr>
            <a:r>
              <a:t>we can then check with that list what are the possible choices we have to dig. </a:t>
            </a:r>
          </a:p>
          <a:p>
            <a:pPr marL="420497" indent="-420497" defTabSz="352043">
              <a:spcBef>
                <a:spcPts val="3800"/>
              </a:spcBef>
              <a:buBlip>
                <a:blip r:embed="rId2"/>
              </a:buBlip>
              <a:defRPr sz="3080">
                <a:effectLst/>
              </a:defRPr>
            </a:pPr>
            <a:r>
              <a:t>After a reset, we should get [-1,1,1,-1]</a:t>
            </a: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ph type="title"/>
          </p:nvPr>
        </p:nvSpPr>
        <p:spPr>
          <a:prstGeom prst="rect">
            <a:avLst/>
          </a:prstGeom>
        </p:spPr>
        <p:txBody>
          <a:bodyPr/>
          <a:lstStyle>
            <a:lvl1pPr>
              <a:tabLst>
                <a:tab pos="1485900" algn="l"/>
              </a:tabLst>
            </a:lvl1pPr>
          </a:lstStyle>
          <a:p>
            <a:pPr/>
            <a:r>
              <a:t>Red 16</a:t>
            </a:r>
          </a:p>
        </p:txBody>
      </p:sp>
      <p:sp>
        <p:nvSpPr>
          <p:cNvPr id="387" name="Shape 387"/>
          <p:cNvSpPr/>
          <p:nvPr>
            <p:ph type="body" idx="1"/>
          </p:nvPr>
        </p:nvSpPr>
        <p:spPr>
          <a:prstGeom prst="rect">
            <a:avLst/>
          </a:prstGeom>
        </p:spPr>
        <p:txBody>
          <a:bodyPr/>
          <a:lstStyle/>
          <a:p>
            <a:pPr marL="0" indent="0">
              <a:spcBef>
                <a:spcPts val="0"/>
              </a:spcBef>
              <a:buSzTx/>
              <a:buNone/>
              <a:defRPr sz="2400">
                <a:effectLst/>
                <a:latin typeface="Courier"/>
                <a:ea typeface="Courier"/>
                <a:cs typeface="Courier"/>
                <a:sym typeface="Courier"/>
              </a:defRPr>
            </a:pPr>
            <a:r>
              <a:t>    def testNeighbors(self):</a:t>
            </a:r>
          </a:p>
          <a:p>
            <a:pPr marL="0" indent="0">
              <a:spcBef>
                <a:spcPts val="0"/>
              </a:spcBef>
              <a:buSzTx/>
              <a:buNone/>
              <a:defRPr sz="2400">
                <a:effectLst/>
                <a:latin typeface="Courier"/>
                <a:ea typeface="Courier"/>
                <a:cs typeface="Courier"/>
                <a:sym typeface="Courier"/>
              </a:defRPr>
            </a:pPr>
            <a:r>
              <a:t>        print 'testNeighbors'</a:t>
            </a:r>
          </a:p>
          <a:p>
            <a:pPr marL="0" indent="0">
              <a:spcBef>
                <a:spcPts val="0"/>
              </a:spcBef>
              <a:buSzTx/>
              <a:buNone/>
              <a:defRPr sz="2400">
                <a:effectLst/>
                <a:latin typeface="Courier"/>
                <a:ea typeface="Courier"/>
                <a:cs typeface="Courier"/>
                <a:sym typeface="Courier"/>
              </a:defRPr>
            </a:pPr>
            <a:r>
              <a:t>        self.m.reset()</a:t>
            </a:r>
          </a:p>
          <a:p>
            <a:pPr marL="0" indent="0">
              <a:spcBef>
                <a:spcPts val="0"/>
              </a:spcBef>
              <a:buSzTx/>
              <a:buNone/>
              <a:defRPr sz="2400">
                <a:effectLst/>
                <a:latin typeface="Courier"/>
                <a:ea typeface="Courier"/>
                <a:cs typeface="Courier"/>
                <a:sym typeface="Courier"/>
              </a:defRPr>
            </a:pPr>
            <a:r>
              <a:t>        va=[]</a:t>
            </a:r>
          </a:p>
          <a:p>
            <a:pPr marL="0" indent="0">
              <a:spcBef>
                <a:spcPts val="0"/>
              </a:spcBef>
              <a:buSzTx/>
              <a:buNone/>
              <a:defRPr sz="2400">
                <a:effectLst/>
                <a:latin typeface="Courier"/>
                <a:ea typeface="Courier"/>
                <a:cs typeface="Courier"/>
                <a:sym typeface="Courier"/>
              </a:defRPr>
            </a:pPr>
            <a:r>
              <a:t>        n=self.m.neighbors()</a:t>
            </a:r>
          </a:p>
          <a:p>
            <a:pPr marL="0" indent="0">
              <a:spcBef>
                <a:spcPts val="0"/>
              </a:spcBef>
              <a:buSzTx/>
              <a:buNone/>
              <a:defRPr sz="2400">
                <a:effectLst/>
                <a:latin typeface="Courier"/>
                <a:ea typeface="Courier"/>
                <a:cs typeface="Courier"/>
                <a:sym typeface="Courier"/>
              </a:defRPr>
            </a:pPr>
            <a:r>
              <a:t>        for nn in n:</a:t>
            </a:r>
          </a:p>
          <a:p>
            <a:pPr marL="0" indent="0">
              <a:spcBef>
                <a:spcPts val="0"/>
              </a:spcBef>
              <a:buSzTx/>
              <a:buNone/>
              <a:defRPr sz="2400">
                <a:effectLst/>
                <a:latin typeface="Courier"/>
                <a:ea typeface="Courier"/>
                <a:cs typeface="Courier"/>
                <a:sym typeface="Courier"/>
              </a:defRPr>
            </a:pPr>
            <a:r>
              <a:t>            va.append(nn[1])</a:t>
            </a:r>
          </a:p>
          <a:p>
            <a:pPr marL="0" indent="0">
              <a:spcBef>
                <a:spcPts val="0"/>
              </a:spcBef>
              <a:buSzTx/>
              <a:buNone/>
              <a:defRPr sz="2400">
                <a:effectLst/>
                <a:latin typeface="Courier"/>
                <a:ea typeface="Courier"/>
                <a:cs typeface="Courier"/>
                <a:sym typeface="Courier"/>
              </a:defRPr>
            </a:pPr>
            <a:r>
              <a:t>        assert va == [-1,1,1,-1]</a:t>
            </a: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title"/>
          </p:nvPr>
        </p:nvSpPr>
        <p:spPr>
          <a:prstGeom prst="rect">
            <a:avLst/>
          </a:prstGeom>
        </p:spPr>
        <p:txBody>
          <a:bodyPr/>
          <a:lstStyle>
            <a:lvl1pPr>
              <a:tabLst>
                <a:tab pos="1485900" algn="l"/>
              </a:tabLst>
            </a:lvl1pPr>
          </a:lstStyle>
          <a:p>
            <a:pPr/>
            <a:r>
              <a:t>Green 16</a:t>
            </a:r>
          </a:p>
        </p:txBody>
      </p:sp>
      <p:sp>
        <p:nvSpPr>
          <p:cNvPr id="390" name="Shape 390"/>
          <p:cNvSpPr/>
          <p:nvPr>
            <p:ph type="body" idx="1"/>
          </p:nvPr>
        </p:nvSpPr>
        <p:spPr>
          <a:prstGeom prst="rect">
            <a:avLst/>
          </a:prstGeom>
        </p:spPr>
        <p:txBody>
          <a:bodyPr/>
          <a:lstStyle/>
          <a:p>
            <a:pPr>
              <a:buBlip>
                <a:blip r:embed="rId2"/>
              </a:buBlip>
              <a:defRPr>
                <a:effectLst/>
              </a:defRPr>
            </a:pPr>
            <a:r>
              <a:t>For each direction, check the limits to see if we can access the matrix </a:t>
            </a:r>
          </a:p>
          <a:p>
            <a:pPr>
              <a:buBlip>
                <a:blip r:embed="rId2"/>
              </a:buBlip>
              <a:defRPr>
                <a:effectLst/>
              </a:defRPr>
            </a:pPr>
            <a:r>
              <a:t>If we can’t, insert a INVALID or -1 into the list</a:t>
            </a:r>
          </a:p>
          <a:p>
            <a:pPr>
              <a:buBlip>
                <a:blip r:embed="rId2"/>
              </a:buBlip>
              <a:defRPr>
                <a:effectLst/>
              </a:defRPr>
            </a:pPr>
            <a:r>
              <a:t>Otherwise insert the value of the matrix cell at that location</a:t>
            </a: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ph type="title"/>
          </p:nvPr>
        </p:nvSpPr>
        <p:spPr>
          <a:prstGeom prst="rect">
            <a:avLst/>
          </a:prstGeom>
        </p:spPr>
        <p:txBody>
          <a:bodyPr/>
          <a:lstStyle>
            <a:lvl1pPr>
              <a:tabLst>
                <a:tab pos="1485900" algn="l"/>
              </a:tabLst>
            </a:lvl1pPr>
          </a:lstStyle>
          <a:p>
            <a:pPr/>
            <a:r>
              <a:t>Green 16</a:t>
            </a:r>
          </a:p>
        </p:txBody>
      </p:sp>
      <p:sp>
        <p:nvSpPr>
          <p:cNvPr id="393" name="Shape 393"/>
          <p:cNvSpPr/>
          <p:nvPr>
            <p:ph type="body" idx="1"/>
          </p:nvPr>
        </p:nvSpPr>
        <p:spPr>
          <a:prstGeom prst="rect">
            <a:avLst/>
          </a:prstGeom>
        </p:spPr>
        <p:txBody>
          <a:bodyPr/>
          <a:lstStyle/>
          <a:p>
            <a:pPr marL="0" indent="0" defTabSz="411479">
              <a:spcBef>
                <a:spcPts val="0"/>
              </a:spcBef>
              <a:buSzTx/>
              <a:buNone/>
              <a:defRPr sz="1260">
                <a:effectLst/>
                <a:latin typeface="Courier"/>
                <a:ea typeface="Courier"/>
                <a:cs typeface="Courier"/>
                <a:sym typeface="Courier"/>
              </a:defRPr>
            </a:pPr>
            <a:r>
              <a:t>    def neighbors(self):</a:t>
            </a:r>
          </a:p>
          <a:p>
            <a:pPr marL="0" indent="0" defTabSz="411479">
              <a:spcBef>
                <a:spcPts val="0"/>
              </a:spcBef>
              <a:buSzTx/>
              <a:buNone/>
              <a:defRPr sz="1260">
                <a:effectLst/>
                <a:latin typeface="Courier"/>
                <a:ea typeface="Courier"/>
                <a:cs typeface="Courier"/>
                <a:sym typeface="Courier"/>
              </a:defRPr>
            </a:pPr>
            <a:r>
              <a:t>        p=self.t.position()</a:t>
            </a:r>
          </a:p>
          <a:p>
            <a:pPr marL="0" indent="0" defTabSz="411479">
              <a:spcBef>
                <a:spcPts val="0"/>
              </a:spcBef>
              <a:buSzTx/>
              <a:buNone/>
              <a:defRPr sz="1260">
                <a:effectLst/>
                <a:latin typeface="Courier"/>
                <a:ea typeface="Courier"/>
                <a:cs typeface="Courier"/>
                <a:sym typeface="Courier"/>
              </a:defRPr>
            </a:pPr>
            <a:r>
              <a:t>        r=[]</a:t>
            </a:r>
          </a:p>
          <a:p>
            <a:pPr marL="0" indent="0" defTabSz="411479">
              <a:spcBef>
                <a:spcPts val="0"/>
              </a:spcBef>
              <a:buSzTx/>
              <a:buNone/>
              <a:defRPr sz="1260">
                <a:effectLst/>
                <a:latin typeface="Courier"/>
                <a:ea typeface="Courier"/>
                <a:cs typeface="Courier"/>
                <a:sym typeface="Courier"/>
              </a:defRPr>
            </a:pPr>
            <a:r>
              <a:t>        # North</a:t>
            </a:r>
          </a:p>
          <a:p>
            <a:pPr marL="0" indent="0" defTabSz="411479">
              <a:spcBef>
                <a:spcPts val="0"/>
              </a:spcBef>
              <a:buSzTx/>
              <a:buNone/>
              <a:defRPr sz="1260">
                <a:effectLst/>
                <a:latin typeface="Courier"/>
                <a:ea typeface="Courier"/>
                <a:cs typeface="Courier"/>
                <a:sym typeface="Courier"/>
              </a:defRPr>
            </a:pPr>
            <a:r>
              <a:t>        if p[1]+2*self.pathWidth&gt;(self.size/2-self.pathWidth/2):</a:t>
            </a:r>
          </a:p>
          <a:p>
            <a:pPr marL="0" indent="0" defTabSz="411479">
              <a:spcBef>
                <a:spcPts val="0"/>
              </a:spcBef>
              <a:buSzTx/>
              <a:buNone/>
              <a:defRPr sz="1260">
                <a:effectLst/>
                <a:latin typeface="Courier"/>
                <a:ea typeface="Courier"/>
                <a:cs typeface="Courier"/>
                <a:sym typeface="Courier"/>
              </a:defRPr>
            </a:pPr>
            <a:r>
              <a:t>            r.append([(p[0],p[1]+2*self.pathWidth),-1])</a:t>
            </a:r>
          </a:p>
          <a:p>
            <a:pPr marL="0" indent="0" defTabSz="411479">
              <a:spcBef>
                <a:spcPts val="0"/>
              </a:spcBef>
              <a:buSzTx/>
              <a:buNone/>
              <a:defRPr sz="1260">
                <a:effectLst/>
                <a:latin typeface="Courier"/>
                <a:ea typeface="Courier"/>
                <a:cs typeface="Courier"/>
                <a:sym typeface="Courier"/>
              </a:defRPr>
            </a:pPr>
            <a:r>
              <a:t>        else:</a:t>
            </a:r>
          </a:p>
          <a:p>
            <a:pPr marL="0" indent="0" defTabSz="411479">
              <a:spcBef>
                <a:spcPts val="0"/>
              </a:spcBef>
              <a:buSzTx/>
              <a:buNone/>
              <a:defRPr sz="1260">
                <a:effectLst/>
                <a:latin typeface="Courier"/>
                <a:ea typeface="Courier"/>
                <a:cs typeface="Courier"/>
                <a:sym typeface="Courier"/>
              </a:defRPr>
            </a:pPr>
            <a:r>
              <a:t>            r.append([(p[0],p[1]+2*self.pathWidth),self.getMatrixValueAt((p[0],p[1]+2*self.pathWidth))])</a:t>
            </a:r>
          </a:p>
          <a:p>
            <a:pPr marL="0" indent="0" defTabSz="411479">
              <a:spcBef>
                <a:spcPts val="0"/>
              </a:spcBef>
              <a:buSzTx/>
              <a:buNone/>
              <a:defRPr sz="1260">
                <a:effectLst/>
                <a:latin typeface="Courier"/>
                <a:ea typeface="Courier"/>
                <a:cs typeface="Courier"/>
                <a:sym typeface="Courier"/>
              </a:defRPr>
            </a:pPr>
            <a:r>
              <a:t>        # South</a:t>
            </a:r>
          </a:p>
          <a:p>
            <a:pPr marL="0" indent="0" defTabSz="411479">
              <a:spcBef>
                <a:spcPts val="0"/>
              </a:spcBef>
              <a:buSzTx/>
              <a:buNone/>
              <a:defRPr sz="1260">
                <a:effectLst/>
                <a:latin typeface="Courier"/>
                <a:ea typeface="Courier"/>
                <a:cs typeface="Courier"/>
                <a:sym typeface="Courier"/>
              </a:defRPr>
            </a:pPr>
            <a:r>
              <a:t>        if p[1]-2*self.pathWidth&lt;-(self.size/2-self.pathWidth/2):</a:t>
            </a:r>
          </a:p>
          <a:p>
            <a:pPr marL="0" indent="0" defTabSz="411479">
              <a:spcBef>
                <a:spcPts val="0"/>
              </a:spcBef>
              <a:buSzTx/>
              <a:buNone/>
              <a:defRPr sz="1260">
                <a:effectLst/>
                <a:latin typeface="Courier"/>
                <a:ea typeface="Courier"/>
                <a:cs typeface="Courier"/>
                <a:sym typeface="Courier"/>
              </a:defRPr>
            </a:pPr>
            <a:r>
              <a:t>            r.append([(p[0],p[1]-2*self.pathWidth),-1])</a:t>
            </a:r>
          </a:p>
          <a:p>
            <a:pPr marL="0" indent="0" defTabSz="411479">
              <a:spcBef>
                <a:spcPts val="0"/>
              </a:spcBef>
              <a:buSzTx/>
              <a:buNone/>
              <a:defRPr sz="1260">
                <a:effectLst/>
                <a:latin typeface="Courier"/>
                <a:ea typeface="Courier"/>
                <a:cs typeface="Courier"/>
                <a:sym typeface="Courier"/>
              </a:defRPr>
            </a:pPr>
            <a:r>
              <a:t>        else:</a:t>
            </a:r>
          </a:p>
          <a:p>
            <a:pPr marL="0" indent="0" defTabSz="411479">
              <a:spcBef>
                <a:spcPts val="0"/>
              </a:spcBef>
              <a:buSzTx/>
              <a:buNone/>
              <a:defRPr sz="1260">
                <a:effectLst/>
                <a:latin typeface="Courier"/>
                <a:ea typeface="Courier"/>
                <a:cs typeface="Courier"/>
                <a:sym typeface="Courier"/>
              </a:defRPr>
            </a:pPr>
            <a:r>
              <a:t>            r.append([(p[0],p[1]-2*self.pathWidth),self.getMatrixValueAt((p[0],p[1]-2*self.pathWidth))])</a:t>
            </a:r>
          </a:p>
          <a:p>
            <a:pPr marL="0" indent="0" defTabSz="411479">
              <a:spcBef>
                <a:spcPts val="0"/>
              </a:spcBef>
              <a:buSzTx/>
              <a:buNone/>
              <a:defRPr sz="1260">
                <a:effectLst/>
                <a:latin typeface="Courier"/>
                <a:ea typeface="Courier"/>
                <a:cs typeface="Courier"/>
                <a:sym typeface="Courier"/>
              </a:defRPr>
            </a:pPr>
            <a:r>
              <a:t>        # East</a:t>
            </a:r>
          </a:p>
          <a:p>
            <a:pPr marL="0" indent="0" defTabSz="411479">
              <a:spcBef>
                <a:spcPts val="0"/>
              </a:spcBef>
              <a:buSzTx/>
              <a:buNone/>
              <a:defRPr sz="1260">
                <a:effectLst/>
                <a:latin typeface="Courier"/>
                <a:ea typeface="Courier"/>
                <a:cs typeface="Courier"/>
                <a:sym typeface="Courier"/>
              </a:defRPr>
            </a:pPr>
            <a:r>
              <a:t>        if p[0]+2*self.pathWidth&gt;(self.size/2-self.pathWidth/2):</a:t>
            </a:r>
          </a:p>
          <a:p>
            <a:pPr marL="0" indent="0" defTabSz="411479">
              <a:spcBef>
                <a:spcPts val="0"/>
              </a:spcBef>
              <a:buSzTx/>
              <a:buNone/>
              <a:defRPr sz="1260">
                <a:effectLst/>
                <a:latin typeface="Courier"/>
                <a:ea typeface="Courier"/>
                <a:cs typeface="Courier"/>
                <a:sym typeface="Courier"/>
              </a:defRPr>
            </a:pPr>
            <a:r>
              <a:t>            r.append([(p[0]+2*self.pathWidth,p[1]),-1])</a:t>
            </a:r>
          </a:p>
          <a:p>
            <a:pPr marL="0" indent="0" defTabSz="411479">
              <a:spcBef>
                <a:spcPts val="0"/>
              </a:spcBef>
              <a:buSzTx/>
              <a:buNone/>
              <a:defRPr sz="1260">
                <a:effectLst/>
                <a:latin typeface="Courier"/>
                <a:ea typeface="Courier"/>
                <a:cs typeface="Courier"/>
                <a:sym typeface="Courier"/>
              </a:defRPr>
            </a:pPr>
            <a:r>
              <a:t>        else:</a:t>
            </a:r>
          </a:p>
          <a:p>
            <a:pPr marL="0" indent="0" defTabSz="411479">
              <a:spcBef>
                <a:spcPts val="0"/>
              </a:spcBef>
              <a:buSzTx/>
              <a:buNone/>
              <a:defRPr sz="1260">
                <a:effectLst/>
                <a:latin typeface="Courier"/>
                <a:ea typeface="Courier"/>
                <a:cs typeface="Courier"/>
                <a:sym typeface="Courier"/>
              </a:defRPr>
            </a:pPr>
            <a:r>
              <a:t>            r.append([(p[0]+2*self.pathWidth,p[1]),self.getMatrixValueAt((p[0]+2*self.pathWidth,p[1]))])</a:t>
            </a:r>
          </a:p>
          <a:p>
            <a:pPr marL="0" indent="0" defTabSz="411479">
              <a:spcBef>
                <a:spcPts val="0"/>
              </a:spcBef>
              <a:buSzTx/>
              <a:buNone/>
              <a:defRPr sz="1260">
                <a:effectLst/>
                <a:latin typeface="Courier"/>
                <a:ea typeface="Courier"/>
                <a:cs typeface="Courier"/>
                <a:sym typeface="Courier"/>
              </a:defRPr>
            </a:pPr>
            <a:r>
              <a:t>        # West</a:t>
            </a:r>
          </a:p>
          <a:p>
            <a:pPr marL="0" indent="0" defTabSz="411479">
              <a:spcBef>
                <a:spcPts val="0"/>
              </a:spcBef>
              <a:buSzTx/>
              <a:buNone/>
              <a:defRPr sz="1260">
                <a:effectLst/>
                <a:latin typeface="Courier"/>
                <a:ea typeface="Courier"/>
                <a:cs typeface="Courier"/>
                <a:sym typeface="Courier"/>
              </a:defRPr>
            </a:pPr>
            <a:r>
              <a:t>        if p[0]-2*self.pathWidth&lt;-(self.size/2-self.pathWidth/2):</a:t>
            </a:r>
          </a:p>
          <a:p>
            <a:pPr marL="0" indent="0" defTabSz="411479">
              <a:spcBef>
                <a:spcPts val="0"/>
              </a:spcBef>
              <a:buSzTx/>
              <a:buNone/>
              <a:defRPr sz="1260">
                <a:effectLst/>
                <a:latin typeface="Courier"/>
                <a:ea typeface="Courier"/>
                <a:cs typeface="Courier"/>
                <a:sym typeface="Courier"/>
              </a:defRPr>
            </a:pPr>
            <a:r>
              <a:t>            r.append([(p[0]-2*self.pathWidth,p[1]),-1])</a:t>
            </a:r>
          </a:p>
          <a:p>
            <a:pPr marL="0" indent="0" defTabSz="411479">
              <a:spcBef>
                <a:spcPts val="0"/>
              </a:spcBef>
              <a:buSzTx/>
              <a:buNone/>
              <a:defRPr sz="1260">
                <a:effectLst/>
                <a:latin typeface="Courier"/>
                <a:ea typeface="Courier"/>
                <a:cs typeface="Courier"/>
                <a:sym typeface="Courier"/>
              </a:defRPr>
            </a:pPr>
            <a:r>
              <a:t>        else:</a:t>
            </a:r>
          </a:p>
          <a:p>
            <a:pPr marL="0" indent="0" defTabSz="411479">
              <a:spcBef>
                <a:spcPts val="0"/>
              </a:spcBef>
              <a:buSzTx/>
              <a:buNone/>
              <a:defRPr sz="1260">
                <a:effectLst/>
                <a:latin typeface="Courier"/>
                <a:ea typeface="Courier"/>
                <a:cs typeface="Courier"/>
                <a:sym typeface="Courier"/>
              </a:defRPr>
            </a:pPr>
            <a:r>
              <a:t>            r.append([(p[0]-2*self.pathWidth,p[1]),self.getMatrixValueAt((p[0]-2*self.pathWidth,p[1]))])</a:t>
            </a:r>
          </a:p>
          <a:p>
            <a:pPr marL="0" indent="0" defTabSz="411479">
              <a:spcBef>
                <a:spcPts val="0"/>
              </a:spcBef>
              <a:buSzTx/>
              <a:buNone/>
              <a:defRPr sz="1260">
                <a:effectLst/>
                <a:latin typeface="Courier"/>
                <a:ea typeface="Courier"/>
                <a:cs typeface="Courier"/>
                <a:sym typeface="Courier"/>
              </a:defRPr>
            </a:pPr>
            <a:r>
              <a:t>        return r</a:t>
            </a:r>
          </a:p>
        </p:txBody>
      </p:sp>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Shape 395"/>
          <p:cNvSpPr/>
          <p:nvPr>
            <p:ph type="title"/>
          </p:nvPr>
        </p:nvSpPr>
        <p:spPr>
          <a:prstGeom prst="rect">
            <a:avLst/>
          </a:prstGeom>
        </p:spPr>
        <p:txBody>
          <a:bodyPr/>
          <a:lstStyle>
            <a:lvl1pPr>
              <a:tabLst>
                <a:tab pos="1485900" algn="l"/>
              </a:tabLst>
            </a:lvl1pPr>
          </a:lstStyle>
          <a:p>
            <a:pPr/>
            <a:r>
              <a:t>Implement Create</a:t>
            </a:r>
          </a:p>
        </p:txBody>
      </p:sp>
      <p:sp>
        <p:nvSpPr>
          <p:cNvPr id="396" name="Shape 396"/>
          <p:cNvSpPr/>
          <p:nvPr>
            <p:ph type="body" idx="1"/>
          </p:nvPr>
        </p:nvSpPr>
        <p:spPr>
          <a:prstGeom prst="rect">
            <a:avLst/>
          </a:prstGeom>
        </p:spPr>
        <p:txBody>
          <a:bodyPr/>
          <a:lstStyle/>
          <a:p>
            <a:pPr marL="409575" indent="-409575" defTabSz="342900">
              <a:spcBef>
                <a:spcPts val="3700"/>
              </a:spcBef>
              <a:buBlip>
                <a:blip r:embed="rId2"/>
              </a:buBlip>
              <a:defRPr sz="3000">
                <a:effectLst/>
              </a:defRPr>
            </a:pPr>
            <a:r>
              <a:t>Now we are at a point where we can write create() </a:t>
            </a:r>
          </a:p>
          <a:p>
            <a:pPr marL="409575" indent="-409575" defTabSz="342900">
              <a:spcBef>
                <a:spcPts val="3700"/>
              </a:spcBef>
              <a:buBlip>
                <a:blip r:embed="rId2"/>
              </a:buBlip>
              <a:defRPr sz="3000">
                <a:effectLst/>
              </a:defRPr>
            </a:pPr>
            <a:r>
              <a:t>It will be a recursive function</a:t>
            </a:r>
          </a:p>
          <a:p>
            <a:pPr marL="409575" indent="-409575" defTabSz="342900">
              <a:spcBef>
                <a:spcPts val="3700"/>
              </a:spcBef>
              <a:buBlip>
                <a:blip r:embed="rId2"/>
              </a:buBlip>
              <a:defRPr sz="3000">
                <a:effectLst/>
              </a:defRPr>
            </a:pPr>
            <a:r>
              <a:t>It calls itself starting from the reset point. </a:t>
            </a:r>
          </a:p>
          <a:p>
            <a:pPr marL="409575" indent="-409575" defTabSz="342900">
              <a:spcBef>
                <a:spcPts val="3700"/>
              </a:spcBef>
              <a:buBlip>
                <a:blip r:embed="rId2"/>
              </a:buBlip>
              <a:defRPr sz="3000">
                <a:effectLst/>
              </a:defRPr>
            </a:pPr>
            <a:r>
              <a:t>Dig in any of the possible 4 directions randomly chosen</a:t>
            </a:r>
          </a:p>
          <a:p>
            <a:pPr marL="409575" indent="-409575" defTabSz="342900">
              <a:spcBef>
                <a:spcPts val="3700"/>
              </a:spcBef>
              <a:buBlip>
                <a:blip r:embed="rId2"/>
              </a:buBlip>
              <a:defRPr sz="3000">
                <a:effectLst/>
              </a:defRPr>
            </a:pPr>
            <a:r>
              <a:t>from this new point, repeat by calling create</a:t>
            </a:r>
          </a:p>
          <a:p>
            <a:pPr marL="409575" indent="-409575" defTabSz="342900">
              <a:spcBef>
                <a:spcPts val="3700"/>
              </a:spcBef>
              <a:buBlip>
                <a:blip r:embed="rId2"/>
              </a:buBlip>
              <a:defRPr sz="3000">
                <a:effectLst/>
              </a:defRPr>
            </a:pPr>
            <a:r>
              <a:t>whenever all directions are considered, return to the previous instance of create() </a:t>
            </a:r>
          </a:p>
        </p:txBody>
      </p:sp>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ph type="title"/>
          </p:nvPr>
        </p:nvSpPr>
        <p:spPr>
          <a:prstGeom prst="rect">
            <a:avLst/>
          </a:prstGeom>
        </p:spPr>
        <p:txBody>
          <a:bodyPr/>
          <a:lstStyle/>
          <a:p>
            <a:pPr defTabSz="361188">
              <a:tabLst>
                <a:tab pos="1168400" algn="l"/>
              </a:tabLst>
              <a:defRPr sz="5372">
                <a:effectLst>
                  <a:outerShdw sx="100000" sy="100000" kx="0" ky="0" algn="b" rotWithShape="0" blurRad="20066" dist="20066" dir="2700000">
                    <a:srgbClr val="FFFFFF">
                      <a:alpha val="50000"/>
                    </a:srgbClr>
                  </a:outerShdw>
                </a:effectLst>
              </a:defRPr>
            </a:pPr>
            <a:r>
              <a:t>Implement Create</a:t>
            </a:r>
          </a:p>
          <a:p>
            <a:pPr defTabSz="361188">
              <a:tabLst>
                <a:tab pos="1168400" algn="l"/>
              </a:tabLst>
              <a:defRPr sz="5372">
                <a:effectLst>
                  <a:outerShdw sx="100000" sy="100000" kx="0" ky="0" algn="b" rotWithShape="0" blurRad="20066" dist="20066" dir="2700000">
                    <a:srgbClr val="FFFFFF">
                      <a:alpha val="50000"/>
                    </a:srgbClr>
                  </a:outerShdw>
                </a:effectLst>
              </a:defRPr>
            </a:pPr>
            <a:r>
              <a:t>(look at the Maze.py file for other changes)</a:t>
            </a:r>
          </a:p>
        </p:txBody>
      </p:sp>
      <p:sp>
        <p:nvSpPr>
          <p:cNvPr id="399" name="Shape 399"/>
          <p:cNvSpPr/>
          <p:nvPr>
            <p:ph type="body" idx="1"/>
          </p:nvPr>
        </p:nvSpPr>
        <p:spPr>
          <a:prstGeom prst="rect">
            <a:avLst/>
          </a:prstGeom>
        </p:spPr>
        <p:txBody>
          <a:bodyPr/>
          <a:lstStyle/>
          <a:p>
            <a:pPr marL="0" indent="0">
              <a:spcBef>
                <a:spcPts val="0"/>
              </a:spcBef>
              <a:buSzTx/>
              <a:buNone/>
              <a:defRPr sz="2200">
                <a:effectLst/>
                <a:latin typeface="Courier"/>
                <a:ea typeface="Courier"/>
                <a:cs typeface="Courier"/>
                <a:sym typeface="Courier"/>
              </a:defRPr>
            </a:pPr>
            <a:r>
              <a:t>    def create(self):</a:t>
            </a:r>
          </a:p>
          <a:p>
            <a:pPr marL="0" indent="0">
              <a:spcBef>
                <a:spcPts val="0"/>
              </a:spcBef>
              <a:buSzTx/>
              <a:buNone/>
              <a:defRPr sz="2200">
                <a:effectLst/>
                <a:latin typeface="Courier"/>
                <a:ea typeface="Courier"/>
                <a:cs typeface="Courier"/>
                <a:sym typeface="Courier"/>
              </a:defRPr>
            </a:pPr>
            <a:r>
              <a:t>        spos=self.t.pos()</a:t>
            </a:r>
          </a:p>
          <a:p>
            <a:pPr marL="0" indent="0">
              <a:spcBef>
                <a:spcPts val="0"/>
              </a:spcBef>
              <a:buSzTx/>
              <a:buNone/>
              <a:defRPr sz="2200">
                <a:effectLst/>
                <a:latin typeface="Courier"/>
                <a:ea typeface="Courier"/>
                <a:cs typeface="Courier"/>
                <a:sym typeface="Courier"/>
              </a:defRPr>
            </a:pPr>
            <a:r>
              <a:t>        n=self.neighbors()</a:t>
            </a:r>
          </a:p>
          <a:p>
            <a:pPr marL="0" indent="0">
              <a:spcBef>
                <a:spcPts val="0"/>
              </a:spcBef>
              <a:buSzTx/>
              <a:buNone/>
              <a:defRPr sz="2200">
                <a:effectLst/>
                <a:latin typeface="Courier"/>
                <a:ea typeface="Courier"/>
                <a:cs typeface="Courier"/>
                <a:sym typeface="Courier"/>
              </a:defRPr>
            </a:pPr>
            <a:r>
              <a:t>        while len(n)&gt;0:</a:t>
            </a:r>
          </a:p>
          <a:p>
            <a:pPr marL="0" indent="0">
              <a:spcBef>
                <a:spcPts val="0"/>
              </a:spcBef>
              <a:buSzTx/>
              <a:buNone/>
              <a:defRPr sz="2200">
                <a:effectLst/>
                <a:latin typeface="Courier"/>
                <a:ea typeface="Courier"/>
                <a:cs typeface="Courier"/>
                <a:sym typeface="Courier"/>
              </a:defRPr>
            </a:pPr>
            <a:r>
              <a:t>            self.t.goto(spos[0],spos[1])</a:t>
            </a:r>
          </a:p>
          <a:p>
            <a:pPr marL="0" indent="0">
              <a:spcBef>
                <a:spcPts val="0"/>
              </a:spcBef>
              <a:buSzTx/>
              <a:buNone/>
              <a:defRPr sz="2200">
                <a:effectLst/>
                <a:latin typeface="Courier"/>
                <a:ea typeface="Courier"/>
                <a:cs typeface="Courier"/>
                <a:sym typeface="Courier"/>
              </a:defRPr>
            </a:pPr>
            <a:r>
              <a:t>            nchoice=random.choice(n)</a:t>
            </a:r>
          </a:p>
          <a:p>
            <a:pPr marL="0" indent="0">
              <a:spcBef>
                <a:spcPts val="0"/>
              </a:spcBef>
              <a:buSzTx/>
              <a:buNone/>
              <a:defRPr sz="2200">
                <a:effectLst/>
                <a:latin typeface="Courier"/>
                <a:ea typeface="Courier"/>
                <a:cs typeface="Courier"/>
                <a:sym typeface="Courier"/>
              </a:defRPr>
            </a:pPr>
            <a:r>
              <a:t>            n.remove(nchoice)</a:t>
            </a:r>
          </a:p>
          <a:p>
            <a:pPr marL="0" indent="0">
              <a:spcBef>
                <a:spcPts val="0"/>
              </a:spcBef>
              <a:buSzTx/>
              <a:buNone/>
              <a:defRPr sz="2200">
                <a:effectLst/>
                <a:latin typeface="Courier"/>
                <a:ea typeface="Courier"/>
                <a:cs typeface="Courier"/>
                <a:sym typeface="Courier"/>
              </a:defRPr>
            </a:pPr>
            <a:r>
              <a:t>            if nchoice[1]==WALL:</a:t>
            </a:r>
          </a:p>
          <a:p>
            <a:pPr marL="0" indent="0">
              <a:spcBef>
                <a:spcPts val="0"/>
              </a:spcBef>
              <a:buSzTx/>
              <a:buNone/>
              <a:defRPr sz="2200">
                <a:effectLst/>
                <a:latin typeface="Courier"/>
                <a:ea typeface="Courier"/>
                <a:cs typeface="Courier"/>
                <a:sym typeface="Courier"/>
              </a:defRPr>
            </a:pPr>
            <a:r>
              <a:t>                d=self.direction(self.t.pos(),nchoice[0])</a:t>
            </a:r>
          </a:p>
          <a:p>
            <a:pPr marL="0" indent="0">
              <a:spcBef>
                <a:spcPts val="0"/>
              </a:spcBef>
              <a:buSzTx/>
              <a:buNone/>
              <a:defRPr sz="2200">
                <a:effectLst/>
                <a:latin typeface="Courier"/>
                <a:ea typeface="Courier"/>
                <a:cs typeface="Courier"/>
                <a:sym typeface="Courier"/>
              </a:defRPr>
            </a:pPr>
            <a:r>
              <a:t>                if not self.dig(d)==self.dig(d):</a:t>
            </a:r>
          </a:p>
          <a:p>
            <a:pPr marL="0" indent="0">
              <a:spcBef>
                <a:spcPts val="0"/>
              </a:spcBef>
              <a:buSzTx/>
              <a:buNone/>
              <a:defRPr sz="2200">
                <a:effectLst/>
                <a:latin typeface="Courier"/>
                <a:ea typeface="Courier"/>
                <a:cs typeface="Courier"/>
                <a:sym typeface="Courier"/>
              </a:defRPr>
            </a:pPr>
            <a:r>
              <a:t>                    self.create()</a:t>
            </a:r>
          </a:p>
        </p:txBody>
      </p:sp>
    </p:spTree>
  </p:cSld>
  <p:clrMapOvr>
    <a:masterClrMapping/>
  </p:clrMapOvr>
  <p:transition xmlns:p14="http://schemas.microsoft.com/office/powerpoint/2010/main" spd="med" advClick="1" p14:dur="1000"/>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title"/>
          </p:nvPr>
        </p:nvSpPr>
        <p:spPr>
          <a:prstGeom prst="rect">
            <a:avLst/>
          </a:prstGeom>
        </p:spPr>
        <p:txBody>
          <a:bodyPr/>
          <a:lstStyle>
            <a:lvl1pPr>
              <a:tabLst>
                <a:tab pos="1485900" algn="l"/>
              </a:tabLst>
            </a:lvl1pPr>
          </a:lstStyle>
          <a:p>
            <a:pPr/>
            <a:r>
              <a:t>Week 7</a:t>
            </a:r>
          </a:p>
        </p:txBody>
      </p:sp>
      <p:sp>
        <p:nvSpPr>
          <p:cNvPr id="402" name="Shape 402"/>
          <p:cNvSpPr/>
          <p:nvPr>
            <p:ph type="body" idx="1"/>
          </p:nvPr>
        </p:nvSpPr>
        <p:spPr>
          <a:prstGeom prst="rect">
            <a:avLst/>
          </a:prstGeom>
        </p:spPr>
        <p:txBody>
          <a:bodyPr/>
          <a:lstStyle/>
          <a:p>
            <a:pPr>
              <a:buBlip>
                <a:blip r:embed="rId2"/>
              </a:buBlip>
              <a:defRPr>
                <a:effectLst/>
              </a:defRPr>
            </a:pPr>
            <a:r>
              <a:t>Start on solving the maze</a:t>
            </a:r>
          </a:p>
          <a:p>
            <a:pPr>
              <a:buBlip>
                <a:blip r:embed="rId2"/>
              </a:buBlip>
              <a:defRPr>
                <a:effectLst/>
              </a:defRPr>
            </a:pPr>
            <a:r>
              <a:t>travel() method</a:t>
            </a:r>
          </a:p>
        </p:txBody>
      </p:sp>
    </p:spTree>
  </p:cSld>
  <p:clrMapOvr>
    <a:masterClrMapping/>
  </p:clrMapOvr>
  <p:transition xmlns:p14="http://schemas.microsoft.com/office/powerpoint/2010/main" spd="med" advClick="1" p14:dur="1000"/>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Shape 404"/>
          <p:cNvSpPr/>
          <p:nvPr>
            <p:ph type="title"/>
          </p:nvPr>
        </p:nvSpPr>
        <p:spPr>
          <a:prstGeom prst="rect">
            <a:avLst/>
          </a:prstGeom>
        </p:spPr>
        <p:txBody>
          <a:bodyPr/>
          <a:lstStyle>
            <a:lvl1pPr>
              <a:tabLst>
                <a:tab pos="1485900" algn="l"/>
              </a:tabLst>
            </a:lvl1pPr>
          </a:lstStyle>
          <a:p>
            <a:pPr/>
            <a:r>
              <a:t>Ready to start working on solving the maze</a:t>
            </a:r>
          </a:p>
        </p:txBody>
      </p:sp>
      <p:sp>
        <p:nvSpPr>
          <p:cNvPr id="405" name="Shape 405"/>
          <p:cNvSpPr/>
          <p:nvPr>
            <p:ph type="body" idx="1"/>
          </p:nvPr>
        </p:nvSpPr>
        <p:spPr>
          <a:prstGeom prst="rect">
            <a:avLst/>
          </a:prstGeom>
        </p:spPr>
        <p:txBody>
          <a:bodyPr/>
          <a:lstStyle/>
          <a:p>
            <a:pPr marL="376809" indent="-376809" defTabSz="315468">
              <a:spcBef>
                <a:spcPts val="3400"/>
              </a:spcBef>
              <a:buBlip>
                <a:blip r:embed="rId2"/>
              </a:buBlip>
              <a:defRPr sz="2760">
                <a:effectLst/>
              </a:defRPr>
            </a:pPr>
            <a:r>
              <a:t>We now have the create() function working.  Time to work on solving it. </a:t>
            </a:r>
          </a:p>
          <a:p>
            <a:pPr marL="376809" indent="-376809" defTabSz="315468">
              <a:spcBef>
                <a:spcPts val="3400"/>
              </a:spcBef>
              <a:buBlip>
                <a:blip r:embed="rId2"/>
              </a:buBlip>
              <a:defRPr sz="2760">
                <a:effectLst/>
              </a:defRPr>
            </a:pPr>
            <a:r>
              <a:t>We need to keep track of whether or not we visited a cell. </a:t>
            </a:r>
          </a:p>
          <a:p>
            <a:pPr marL="376809" indent="-376809" defTabSz="315468">
              <a:spcBef>
                <a:spcPts val="3400"/>
              </a:spcBef>
              <a:buBlip>
                <a:blip r:embed="rId2"/>
              </a:buBlip>
              <a:defRPr sz="2760">
                <a:effectLst/>
              </a:defRPr>
            </a:pPr>
            <a:r>
              <a:t>We aren’t digging anymore </a:t>
            </a:r>
          </a:p>
          <a:p>
            <a:pPr marL="376809" indent="-376809" defTabSz="315468">
              <a:spcBef>
                <a:spcPts val="3400"/>
              </a:spcBef>
              <a:buBlip>
                <a:blip r:embed="rId2"/>
              </a:buBlip>
              <a:defRPr sz="2760">
                <a:effectLst/>
              </a:defRPr>
            </a:pPr>
            <a:r>
              <a:t>We are travelling along a path already dug</a:t>
            </a:r>
          </a:p>
          <a:p>
            <a:pPr marL="376809" indent="-376809" defTabSz="315468">
              <a:spcBef>
                <a:spcPts val="3400"/>
              </a:spcBef>
              <a:buBlip>
                <a:blip r:embed="rId2"/>
              </a:buBlip>
              <a:defRPr sz="2760">
                <a:effectLst/>
              </a:defRPr>
            </a:pPr>
            <a:r>
              <a:t>We want to mark the places we have been as VISITED</a:t>
            </a:r>
          </a:p>
          <a:p>
            <a:pPr marL="376809" indent="-376809" defTabSz="315468">
              <a:spcBef>
                <a:spcPts val="3400"/>
              </a:spcBef>
              <a:buBlip>
                <a:blip r:embed="rId2"/>
              </a:buBlip>
              <a:defRPr sz="2760">
                <a:effectLst/>
              </a:defRPr>
            </a:pPr>
            <a:r>
              <a:t>When we travel back over a VISITED cell, we want to mark it FAILED </a:t>
            </a:r>
          </a:p>
        </p:txBody>
      </p:sp>
    </p:spTree>
  </p:cSld>
  <p:clrMapOvr>
    <a:masterClrMapping/>
  </p:clrMapOvr>
  <p:transition xmlns:p14="http://schemas.microsoft.com/office/powerpoint/2010/main" spd="med" advClick="1" p14:dur="1000"/>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title"/>
          </p:nvPr>
        </p:nvSpPr>
        <p:spPr>
          <a:prstGeom prst="rect">
            <a:avLst/>
          </a:prstGeom>
        </p:spPr>
        <p:txBody>
          <a:bodyPr/>
          <a:lstStyle>
            <a:lvl1pPr>
              <a:tabLst>
                <a:tab pos="1485900" algn="l"/>
              </a:tabLst>
            </a:lvl1pPr>
          </a:lstStyle>
          <a:p>
            <a:pPr/>
            <a:r>
              <a:t>Red 18</a:t>
            </a:r>
          </a:p>
        </p:txBody>
      </p:sp>
      <p:sp>
        <p:nvSpPr>
          <p:cNvPr id="408" name="Shape 408"/>
          <p:cNvSpPr/>
          <p:nvPr>
            <p:ph type="body" idx="1"/>
          </p:nvPr>
        </p:nvSpPr>
        <p:spPr>
          <a:prstGeom prst="rect">
            <a:avLst/>
          </a:prstGeom>
        </p:spPr>
        <p:txBody>
          <a:bodyPr/>
          <a:lstStyle/>
          <a:p>
            <a:pPr marL="0" indent="0">
              <a:spcBef>
                <a:spcPts val="0"/>
              </a:spcBef>
              <a:buSzTx/>
              <a:buNone/>
              <a:defRPr sz="2200">
                <a:effectLst/>
                <a:latin typeface="Courier"/>
                <a:ea typeface="Courier"/>
                <a:cs typeface="Courier"/>
                <a:sym typeface="Courier"/>
              </a:defRPr>
            </a:pPr>
            <a:r>
              <a:t>    def testLeaveVisited(self):</a:t>
            </a:r>
          </a:p>
          <a:p>
            <a:pPr marL="0" indent="0">
              <a:spcBef>
                <a:spcPts val="0"/>
              </a:spcBef>
              <a:buSzTx/>
              <a:buNone/>
              <a:defRPr sz="2200">
                <a:effectLst/>
                <a:latin typeface="Courier"/>
                <a:ea typeface="Courier"/>
                <a:cs typeface="Courier"/>
                <a:sym typeface="Courier"/>
              </a:defRPr>
            </a:pPr>
            <a:r>
              <a:t>        self.m.reset()</a:t>
            </a:r>
          </a:p>
          <a:p>
            <a:pPr marL="0" indent="0">
              <a:spcBef>
                <a:spcPts val="0"/>
              </a:spcBef>
              <a:buSzTx/>
              <a:buNone/>
              <a:defRPr sz="2200">
                <a:effectLst/>
                <a:latin typeface="Courier"/>
                <a:ea typeface="Courier"/>
                <a:cs typeface="Courier"/>
                <a:sym typeface="Courier"/>
              </a:defRPr>
            </a:pPr>
            <a:r>
              <a:t>        [self.m.dig(EAST) for i in range(3)]</a:t>
            </a:r>
          </a:p>
          <a:p>
            <a:pPr marL="0" indent="0">
              <a:spcBef>
                <a:spcPts val="0"/>
              </a:spcBef>
              <a:buSzTx/>
              <a:buNone/>
              <a:defRPr sz="2200">
                <a:effectLst/>
                <a:latin typeface="Courier"/>
                <a:ea typeface="Courier"/>
                <a:cs typeface="Courier"/>
                <a:sym typeface="Courier"/>
              </a:defRPr>
            </a:pPr>
            <a:r>
              <a:t>        self.m.t.goto(-self.m.size/2+self.m.pathWidth/2,self.m.size/2-self.m.pathWidth/2)</a:t>
            </a:r>
          </a:p>
          <a:p>
            <a:pPr marL="0" indent="0">
              <a:spcBef>
                <a:spcPts val="0"/>
              </a:spcBef>
              <a:buSzTx/>
              <a:buNone/>
              <a:defRPr sz="2200">
                <a:effectLst/>
                <a:latin typeface="Courier"/>
                <a:ea typeface="Courier"/>
                <a:cs typeface="Courier"/>
                <a:sym typeface="Courier"/>
              </a:defRPr>
            </a:pPr>
            <a:r>
              <a:t>        [self.m.travel(EAST) for i in range(3)]</a:t>
            </a:r>
          </a:p>
          <a:p>
            <a:pPr marL="0" indent="0">
              <a:spcBef>
                <a:spcPts val="0"/>
              </a:spcBef>
              <a:buSzTx/>
              <a:buNone/>
              <a:defRPr sz="2200">
                <a:effectLst/>
                <a:latin typeface="Courier"/>
                <a:ea typeface="Courier"/>
                <a:cs typeface="Courier"/>
                <a:sym typeface="Courier"/>
              </a:defRPr>
            </a:pPr>
            <a:r>
              <a:t>        assert self.m.matrix[0][0]==VISITED</a:t>
            </a:r>
          </a:p>
          <a:p>
            <a:pPr marL="0" indent="0">
              <a:spcBef>
                <a:spcPts val="0"/>
              </a:spcBef>
              <a:buSzTx/>
              <a:buNone/>
              <a:defRPr sz="2200">
                <a:effectLst/>
                <a:latin typeface="Courier"/>
                <a:ea typeface="Courier"/>
                <a:cs typeface="Courier"/>
                <a:sym typeface="Courier"/>
              </a:defRPr>
            </a:pPr>
            <a:r>
              <a:t>        assert self.m.matrix[1][0]==VISITED</a:t>
            </a:r>
          </a:p>
          <a:p>
            <a:pPr marL="0" indent="0">
              <a:spcBef>
                <a:spcPts val="0"/>
              </a:spcBef>
              <a:buSzTx/>
              <a:buNone/>
              <a:defRPr sz="2200">
                <a:effectLst/>
                <a:latin typeface="Courier"/>
                <a:ea typeface="Courier"/>
                <a:cs typeface="Courier"/>
                <a:sym typeface="Courier"/>
              </a:defRPr>
            </a:pPr>
            <a:r>
              <a:t>        assert self.m.matrix[2][0]==VISITED</a:t>
            </a:r>
          </a:p>
          <a:p>
            <a:pPr marL="0" indent="0">
              <a:spcBef>
                <a:spcPts val="0"/>
              </a:spcBef>
              <a:buSzTx/>
              <a:buNone/>
              <a:defRPr sz="2200">
                <a:effectLst/>
                <a:latin typeface="Courier"/>
                <a:ea typeface="Courier"/>
                <a:cs typeface="Courier"/>
                <a:sym typeface="Courier"/>
              </a:defRPr>
            </a:pPr>
            <a:r>
              <a:t>        assert self.m.t.pos()==(-self.m.size/2+7*self.m.pathWidth/2,self.m.size/2-self.m.pathWidth/2)</a:t>
            </a:r>
          </a:p>
          <a:p>
            <a:pPr marL="0" indent="0">
              <a:spcBef>
                <a:spcPts val="0"/>
              </a:spcBef>
              <a:buSzTx/>
              <a:buNone/>
              <a:defRPr sz="2200">
                <a:effectLst/>
                <a:latin typeface="Courier"/>
                <a:ea typeface="Courier"/>
                <a:cs typeface="Courier"/>
                <a:sym typeface="Courier"/>
              </a:defRPr>
            </a:pPr>
            <a:r>
              <a:t>        [self.m.travel(WEST) for i in range(3)]</a:t>
            </a:r>
          </a:p>
          <a:p>
            <a:pPr marL="0" indent="0">
              <a:spcBef>
                <a:spcPts val="0"/>
              </a:spcBef>
              <a:buSzTx/>
              <a:buNone/>
              <a:defRPr sz="2200">
                <a:effectLst/>
                <a:latin typeface="Courier"/>
                <a:ea typeface="Courier"/>
                <a:cs typeface="Courier"/>
                <a:sym typeface="Courier"/>
              </a:defRPr>
            </a:pPr>
            <a:r>
              <a:t>        assert self.m.matrix[2][0]==FAILED</a:t>
            </a:r>
          </a:p>
        </p:txBody>
      </p:sp>
    </p:spTree>
  </p:cSld>
  <p:clrMapOvr>
    <a:masterClrMapping/>
  </p:clrMapOvr>
  <p:transition xmlns:p14="http://schemas.microsoft.com/office/powerpoint/2010/main" spd="med" advClick="1" p14:dur="1000"/>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Shape 410"/>
          <p:cNvSpPr/>
          <p:nvPr>
            <p:ph type="title"/>
          </p:nvPr>
        </p:nvSpPr>
        <p:spPr>
          <a:prstGeom prst="rect">
            <a:avLst/>
          </a:prstGeom>
        </p:spPr>
        <p:txBody>
          <a:bodyPr/>
          <a:lstStyle>
            <a:lvl1pPr>
              <a:tabLst>
                <a:tab pos="1485900" algn="l"/>
              </a:tabLst>
            </a:lvl1pPr>
          </a:lstStyle>
          <a:p>
            <a:pPr/>
            <a:r>
              <a:t>Green 18</a:t>
            </a:r>
          </a:p>
        </p:txBody>
      </p:sp>
      <p:sp>
        <p:nvSpPr>
          <p:cNvPr id="411" name="Shape 411"/>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r>
              <a:t>    def travel(self,direction):</a:t>
            </a:r>
          </a:p>
          <a:p>
            <a:pPr marL="0" indent="0">
              <a:spcBef>
                <a:spcPts val="0"/>
              </a:spcBef>
              <a:buSzTx/>
              <a:buNone/>
              <a:defRPr sz="2100">
                <a:effectLst/>
                <a:latin typeface="Courier"/>
                <a:ea typeface="Courier"/>
                <a:cs typeface="Courier"/>
                <a:sym typeface="Courier"/>
              </a:defRPr>
            </a:pPr>
            <a:r>
              <a:t>        if direction == EAST:</a:t>
            </a:r>
          </a:p>
          <a:p>
            <a:pPr marL="0" indent="0">
              <a:spcBef>
                <a:spcPts val="0"/>
              </a:spcBef>
              <a:buSzTx/>
              <a:buNone/>
              <a:defRPr sz="2100">
                <a:effectLst/>
                <a:latin typeface="Courier"/>
                <a:ea typeface="Courier"/>
                <a:cs typeface="Courier"/>
                <a:sym typeface="Courier"/>
              </a:defRPr>
            </a:pPr>
            <a:r>
              <a:t>            if self.getMatrixValueAt((self.t.pos()[0]+self.pathWidth,self.t.pos()[1]))==WALL or \</a:t>
            </a:r>
          </a:p>
          <a:p>
            <a:pPr marL="0" indent="0">
              <a:spcBef>
                <a:spcPts val="0"/>
              </a:spcBef>
              <a:buSzTx/>
              <a:buNone/>
              <a:defRPr sz="2100">
                <a:effectLst/>
                <a:latin typeface="Courier"/>
                <a:ea typeface="Courier"/>
                <a:cs typeface="Courier"/>
                <a:sym typeface="Courier"/>
              </a:defRPr>
            </a:pPr>
            <a:r>
              <a:t>               self.getMatrixValueAt((self.t.pos()[0]+self.pathWidth,self.t.pos()[1]))==INVALID:</a:t>
            </a:r>
          </a:p>
          <a:p>
            <a:pPr marL="0" indent="0">
              <a:spcBef>
                <a:spcPts val="0"/>
              </a:spcBef>
              <a:buSzTx/>
              <a:buNone/>
              <a:defRPr sz="2100">
                <a:effectLst/>
                <a:latin typeface="Courier"/>
                <a:ea typeface="Courier"/>
                <a:cs typeface="Courier"/>
                <a:sym typeface="Courier"/>
              </a:defRPr>
            </a:pPr>
            <a:r>
              <a:t>                return self.t.pos()</a:t>
            </a:r>
          </a:p>
          <a:p>
            <a:pPr marL="0" indent="0">
              <a:spcBef>
                <a:spcPts val="0"/>
              </a:spcBef>
              <a:buSzTx/>
              <a:buNone/>
              <a:defRPr sz="2100">
                <a:effectLst/>
                <a:latin typeface="Courier"/>
                <a:ea typeface="Courier"/>
                <a:cs typeface="Courier"/>
                <a:sym typeface="Courier"/>
              </a:defRPr>
            </a:pPr>
            <a:r>
              <a:t>            self.t.goto(self.t.pos()[0]+20,self.t.pos()[1])</a:t>
            </a:r>
          </a:p>
          <a:p>
            <a:pPr marL="0" indent="0">
              <a:spcBef>
                <a:spcPts val="0"/>
              </a:spcBef>
              <a:buSzTx/>
              <a:buNone/>
              <a:defRPr sz="2100">
                <a:effectLst/>
                <a:latin typeface="Courier"/>
                <a:ea typeface="Courier"/>
                <a:cs typeface="Courier"/>
                <a:sym typeface="Courier"/>
              </a:defRPr>
            </a:pPr>
            <a:r>
              <a:t>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lvl1pPr>
              <a:tabLst>
                <a:tab pos="1485900" algn="l"/>
              </a:tabLst>
            </a:lvl1pPr>
          </a:lstStyle>
          <a:p>
            <a:pPr/>
            <a:r>
              <a:t>Red 1</a:t>
            </a:r>
          </a:p>
        </p:txBody>
      </p:sp>
      <p:sp>
        <p:nvSpPr>
          <p:cNvPr id="163" name="Shape 163"/>
          <p:cNvSpPr/>
          <p:nvPr>
            <p:ph type="body" idx="1"/>
          </p:nvPr>
        </p:nvSpPr>
        <p:spPr>
          <a:prstGeom prst="rect">
            <a:avLst/>
          </a:prstGeom>
        </p:spPr>
        <p:txBody>
          <a:bodyPr/>
          <a:lstStyle/>
          <a:p>
            <a:pPr>
              <a:buBlip>
                <a:blip r:embed="rId2"/>
              </a:buBlip>
              <a:defRPr>
                <a:effectLst/>
              </a:defRPr>
            </a:pPr>
            <a:r>
              <a:t>The error is due to not having a maze class available. </a:t>
            </a:r>
          </a:p>
          <a:p>
            <a:pPr>
              <a:buBlip>
                <a:blip r:embed="rId2"/>
              </a:buBlip>
              <a:defRPr>
                <a:effectLst/>
              </a:defRPr>
            </a:pPr>
            <a:r>
              <a:rPr i="1"/>
              <a:t>python MazeTests.py</a:t>
            </a:r>
            <a:r>
              <a:t> produces the error</a:t>
            </a:r>
          </a:p>
        </p:txBody>
      </p:sp>
    </p:spTree>
  </p:cSld>
  <p:clrMapOvr>
    <a:masterClrMapping/>
  </p:clrMapOvr>
  <p:transition xmlns:p14="http://schemas.microsoft.com/office/powerpoint/2010/main" spd="med" advClick="1" p14:dur="1000"/>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hape 413"/>
          <p:cNvSpPr/>
          <p:nvPr>
            <p:ph type="title"/>
          </p:nvPr>
        </p:nvSpPr>
        <p:spPr>
          <a:prstGeom prst="rect">
            <a:avLst/>
          </a:prstGeom>
        </p:spPr>
        <p:txBody>
          <a:bodyPr/>
          <a:lstStyle>
            <a:lvl1pPr>
              <a:tabLst>
                <a:tab pos="1485900" algn="l"/>
              </a:tabLst>
            </a:lvl1pPr>
          </a:lstStyle>
          <a:p>
            <a:pPr/>
            <a:r>
              <a:t>Green 18</a:t>
            </a:r>
          </a:p>
        </p:txBody>
      </p:sp>
      <p:sp>
        <p:nvSpPr>
          <p:cNvPr id="414" name="Shape 414"/>
          <p:cNvSpPr/>
          <p:nvPr>
            <p:ph type="body" idx="1"/>
          </p:nvPr>
        </p:nvSpPr>
        <p:spPr>
          <a:prstGeom prst="rect">
            <a:avLst/>
          </a:prstGeom>
        </p:spPr>
        <p:txBody>
          <a:bodyPr/>
          <a:lstStyle/>
          <a:p>
            <a:pPr marL="0" indent="0">
              <a:spcBef>
                <a:spcPts val="0"/>
              </a:spcBef>
              <a:buSzTx/>
              <a:buNone/>
              <a:defRPr sz="2200">
                <a:effectLst/>
                <a:latin typeface="Courier"/>
                <a:ea typeface="Courier"/>
                <a:cs typeface="Courier"/>
                <a:sym typeface="Courier"/>
              </a:defRPr>
            </a:pPr>
            <a:r>
              <a:t>        if direction == WEST:</a:t>
            </a:r>
          </a:p>
          <a:p>
            <a:pPr marL="0" indent="0">
              <a:spcBef>
                <a:spcPts val="0"/>
              </a:spcBef>
              <a:buSzTx/>
              <a:buNone/>
              <a:defRPr sz="2200">
                <a:effectLst/>
                <a:latin typeface="Courier"/>
                <a:ea typeface="Courier"/>
                <a:cs typeface="Courier"/>
                <a:sym typeface="Courier"/>
              </a:defRPr>
            </a:pPr>
            <a:r>
              <a:t>            if self.getMatrixValueAt((self.t.pos()[0]-self.pathWidth,self.t.pos()[1]))==WALL or \</a:t>
            </a:r>
          </a:p>
          <a:p>
            <a:pPr marL="0" indent="0">
              <a:spcBef>
                <a:spcPts val="0"/>
              </a:spcBef>
              <a:buSzTx/>
              <a:buNone/>
              <a:defRPr sz="2200">
                <a:effectLst/>
                <a:latin typeface="Courier"/>
                <a:ea typeface="Courier"/>
                <a:cs typeface="Courier"/>
                <a:sym typeface="Courier"/>
              </a:defRPr>
            </a:pPr>
            <a:r>
              <a:t>               self.getMatrixValueAt((self.t.pos()[0]-self.pathWidth,self.t.pos()[1]))==INVALID:</a:t>
            </a:r>
          </a:p>
          <a:p>
            <a:pPr marL="0" indent="0">
              <a:spcBef>
                <a:spcPts val="0"/>
              </a:spcBef>
              <a:buSzTx/>
              <a:buNone/>
              <a:defRPr sz="2200">
                <a:effectLst/>
                <a:latin typeface="Courier"/>
                <a:ea typeface="Courier"/>
                <a:cs typeface="Courier"/>
                <a:sym typeface="Courier"/>
              </a:defRPr>
            </a:pPr>
            <a:r>
              <a:t>                return self.t.pos()</a:t>
            </a:r>
          </a:p>
          <a:p>
            <a:pPr marL="0" indent="0">
              <a:spcBef>
                <a:spcPts val="0"/>
              </a:spcBef>
              <a:buSzTx/>
              <a:buNone/>
              <a:defRPr sz="2200">
                <a:effectLst/>
                <a:latin typeface="Courier"/>
                <a:ea typeface="Courier"/>
                <a:cs typeface="Courier"/>
                <a:sym typeface="Courier"/>
              </a:defRPr>
            </a:pPr>
            <a:r>
              <a:t>            self.t.goto(self.t.pos()[0]-20,self.t.pos()[1])</a:t>
            </a:r>
          </a:p>
        </p:txBody>
      </p:sp>
    </p:spTree>
  </p:cSld>
  <p:clrMapOvr>
    <a:masterClrMapping/>
  </p:clrMapOvr>
  <p:transition xmlns:p14="http://schemas.microsoft.com/office/powerpoint/2010/main" spd="med" advClick="1" p14:dur="1000"/>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ph type="title"/>
          </p:nvPr>
        </p:nvSpPr>
        <p:spPr>
          <a:prstGeom prst="rect">
            <a:avLst/>
          </a:prstGeom>
        </p:spPr>
        <p:txBody>
          <a:bodyPr/>
          <a:lstStyle>
            <a:lvl1pPr>
              <a:tabLst>
                <a:tab pos="1485900" algn="l"/>
              </a:tabLst>
            </a:lvl1pPr>
          </a:lstStyle>
          <a:p>
            <a:pPr/>
            <a:r>
              <a:t>Green 18</a:t>
            </a:r>
          </a:p>
        </p:txBody>
      </p:sp>
      <p:sp>
        <p:nvSpPr>
          <p:cNvPr id="417" name="Shape 417"/>
          <p:cNvSpPr/>
          <p:nvPr>
            <p:ph type="body" idx="1"/>
          </p:nvPr>
        </p:nvSpPr>
        <p:spPr>
          <a:prstGeom prst="rect">
            <a:avLst/>
          </a:prstGeom>
        </p:spPr>
        <p:txBody>
          <a:bodyPr/>
          <a:lstStyle/>
          <a:p>
            <a:pPr marL="0" indent="0">
              <a:spcBef>
                <a:spcPts val="0"/>
              </a:spcBef>
              <a:buSzTx/>
              <a:buNone/>
              <a:defRPr sz="2000">
                <a:effectLst/>
                <a:latin typeface="Courier"/>
                <a:ea typeface="Courier"/>
                <a:cs typeface="Courier"/>
                <a:sym typeface="Courier"/>
              </a:defRPr>
            </a:pPr>
            <a:r>
              <a:t>        if direction == NORTH:</a:t>
            </a:r>
          </a:p>
          <a:p>
            <a:pPr marL="0" indent="0">
              <a:spcBef>
                <a:spcPts val="0"/>
              </a:spcBef>
              <a:buSzTx/>
              <a:buNone/>
              <a:defRPr sz="2000">
                <a:effectLst/>
                <a:latin typeface="Courier"/>
                <a:ea typeface="Courier"/>
                <a:cs typeface="Courier"/>
                <a:sym typeface="Courier"/>
              </a:defRPr>
            </a:pPr>
            <a:r>
              <a:t>            if self.getMatrixValueAt((self.t.pos()[0],self.t.pos()[1]+self.pathWidth))==WALL or \</a:t>
            </a:r>
          </a:p>
          <a:p>
            <a:pPr marL="0" indent="0">
              <a:spcBef>
                <a:spcPts val="0"/>
              </a:spcBef>
              <a:buSzTx/>
              <a:buNone/>
              <a:defRPr sz="2000">
                <a:effectLst/>
                <a:latin typeface="Courier"/>
                <a:ea typeface="Courier"/>
                <a:cs typeface="Courier"/>
                <a:sym typeface="Courier"/>
              </a:defRPr>
            </a:pPr>
            <a:r>
              <a:t>               self.getMatrixValueAt((self.t.pos()[0],self.t.pos()[1]+self.pathWidth))==INVALID:</a:t>
            </a:r>
          </a:p>
          <a:p>
            <a:pPr marL="0" indent="0">
              <a:spcBef>
                <a:spcPts val="0"/>
              </a:spcBef>
              <a:buSzTx/>
              <a:buNone/>
              <a:defRPr sz="2000">
                <a:effectLst/>
                <a:latin typeface="Courier"/>
                <a:ea typeface="Courier"/>
                <a:cs typeface="Courier"/>
                <a:sym typeface="Courier"/>
              </a:defRPr>
            </a:pPr>
            <a:r>
              <a:t>                return self.t.pos()</a:t>
            </a:r>
          </a:p>
          <a:p>
            <a:pPr marL="0" indent="0">
              <a:spcBef>
                <a:spcPts val="0"/>
              </a:spcBef>
              <a:buSzTx/>
              <a:buNone/>
              <a:defRPr sz="2000">
                <a:effectLst/>
                <a:latin typeface="Courier"/>
                <a:ea typeface="Courier"/>
                <a:cs typeface="Courier"/>
                <a:sym typeface="Courier"/>
              </a:defRPr>
            </a:pPr>
            <a:r>
              <a:t>            self.t.goto(self.t.pos()[0],self.t.pos()[1]+20)</a:t>
            </a:r>
          </a:p>
        </p:txBody>
      </p:sp>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lvl1pPr>
              <a:tabLst>
                <a:tab pos="1485900" algn="l"/>
              </a:tabLst>
            </a:lvl1pPr>
          </a:lstStyle>
          <a:p>
            <a:pPr/>
            <a:r>
              <a:t>Green 18</a:t>
            </a:r>
          </a:p>
        </p:txBody>
      </p:sp>
      <p:sp>
        <p:nvSpPr>
          <p:cNvPr id="420" name="Shape 420"/>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r>
              <a:t>        if direction == SOUTH:</a:t>
            </a:r>
          </a:p>
          <a:p>
            <a:pPr marL="0" indent="0">
              <a:spcBef>
                <a:spcPts val="0"/>
              </a:spcBef>
              <a:buSzTx/>
              <a:buNone/>
              <a:defRPr sz="2100">
                <a:effectLst/>
                <a:latin typeface="Courier"/>
                <a:ea typeface="Courier"/>
                <a:cs typeface="Courier"/>
                <a:sym typeface="Courier"/>
              </a:defRPr>
            </a:pPr>
            <a:r>
              <a:t>            if self.getMatrixValueAt((self.t.pos()[0],self.t.pos()[1]-self.pathWidth))==WALL or \</a:t>
            </a:r>
          </a:p>
          <a:p>
            <a:pPr marL="0" indent="0">
              <a:spcBef>
                <a:spcPts val="0"/>
              </a:spcBef>
              <a:buSzTx/>
              <a:buNone/>
              <a:defRPr sz="2100">
                <a:effectLst/>
                <a:latin typeface="Courier"/>
                <a:ea typeface="Courier"/>
                <a:cs typeface="Courier"/>
                <a:sym typeface="Courier"/>
              </a:defRPr>
            </a:pPr>
            <a:r>
              <a:t>               self.getMatrixValueAt((self.t.pos()[0],self.t.pos()[1]-self.pathWidth))==INVALID:</a:t>
            </a:r>
          </a:p>
          <a:p>
            <a:pPr marL="0" indent="0">
              <a:spcBef>
                <a:spcPts val="0"/>
              </a:spcBef>
              <a:buSzTx/>
              <a:buNone/>
              <a:defRPr sz="2100">
                <a:effectLst/>
                <a:latin typeface="Courier"/>
                <a:ea typeface="Courier"/>
                <a:cs typeface="Courier"/>
                <a:sym typeface="Courier"/>
              </a:defRPr>
            </a:pPr>
            <a:r>
              <a:t>                return self.t.pos()</a:t>
            </a:r>
          </a:p>
          <a:p>
            <a:pPr marL="0" indent="0">
              <a:spcBef>
                <a:spcPts val="0"/>
              </a:spcBef>
              <a:buSzTx/>
              <a:buNone/>
              <a:defRPr sz="2100">
                <a:effectLst/>
                <a:latin typeface="Courier"/>
                <a:ea typeface="Courier"/>
                <a:cs typeface="Courier"/>
                <a:sym typeface="Courier"/>
              </a:defRPr>
            </a:pPr>
            <a:r>
              <a:t>            self.t.goto(self.t.pos()[0],self.t.pos()[1]-self.pathWidth)</a:t>
            </a:r>
          </a:p>
        </p:txBody>
      </p:sp>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title"/>
          </p:nvPr>
        </p:nvSpPr>
        <p:spPr>
          <a:prstGeom prst="rect">
            <a:avLst/>
          </a:prstGeom>
        </p:spPr>
        <p:txBody>
          <a:bodyPr/>
          <a:lstStyle>
            <a:lvl1pPr>
              <a:tabLst>
                <a:tab pos="1485900" algn="l"/>
              </a:tabLst>
            </a:lvl1pPr>
          </a:lstStyle>
          <a:p>
            <a:pPr/>
            <a:r>
              <a:t>Green 18</a:t>
            </a:r>
          </a:p>
        </p:txBody>
      </p:sp>
      <p:sp>
        <p:nvSpPr>
          <p:cNvPr id="423" name="Shape 423"/>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r>
              <a:t>        if self.getMatrixValueAt(self.t.pos())==EMPTY:</a:t>
            </a:r>
          </a:p>
          <a:p>
            <a:pPr marL="0" indent="0">
              <a:spcBef>
                <a:spcPts val="0"/>
              </a:spcBef>
              <a:buSzTx/>
              <a:buNone/>
              <a:defRPr sz="2100">
                <a:effectLst/>
                <a:latin typeface="Courier"/>
                <a:ea typeface="Courier"/>
                <a:cs typeface="Courier"/>
                <a:sym typeface="Courier"/>
              </a:defRPr>
            </a:pPr>
            <a:r>
              <a:t>            self.setMatrixValueAt(self.t.pos(),VISITED)</a:t>
            </a:r>
          </a:p>
          <a:p>
            <a:pPr marL="0" indent="0">
              <a:spcBef>
                <a:spcPts val="0"/>
              </a:spcBef>
              <a:buSzTx/>
              <a:buNone/>
              <a:defRPr sz="2100">
                <a:effectLst/>
                <a:latin typeface="Courier"/>
                <a:ea typeface="Courier"/>
                <a:cs typeface="Courier"/>
                <a:sym typeface="Courier"/>
              </a:defRPr>
            </a:pPr>
            <a:r>
              <a:t>            self.t.color('green')</a:t>
            </a:r>
          </a:p>
          <a:p>
            <a:pPr marL="0" indent="0">
              <a:spcBef>
                <a:spcPts val="0"/>
              </a:spcBef>
              <a:buSzTx/>
              <a:buNone/>
              <a:defRPr sz="2100">
                <a:effectLst/>
                <a:latin typeface="Courier"/>
                <a:ea typeface="Courier"/>
                <a:cs typeface="Courier"/>
                <a:sym typeface="Courier"/>
              </a:defRPr>
            </a:pPr>
            <a:r>
              <a:t>            self.t.stamp()</a:t>
            </a:r>
          </a:p>
          <a:p>
            <a:pPr marL="0" indent="0">
              <a:spcBef>
                <a:spcPts val="0"/>
              </a:spcBef>
              <a:buSzTx/>
              <a:buNone/>
              <a:defRPr sz="2100">
                <a:effectLst/>
                <a:latin typeface="Courier"/>
                <a:ea typeface="Courier"/>
                <a:cs typeface="Courier"/>
                <a:sym typeface="Courier"/>
              </a:defRPr>
            </a:pPr>
            <a:r>
              <a:t>        else:</a:t>
            </a:r>
          </a:p>
          <a:p>
            <a:pPr marL="0" indent="0">
              <a:spcBef>
                <a:spcPts val="0"/>
              </a:spcBef>
              <a:buSzTx/>
              <a:buNone/>
              <a:defRPr sz="2100">
                <a:effectLst/>
                <a:latin typeface="Courier"/>
                <a:ea typeface="Courier"/>
                <a:cs typeface="Courier"/>
                <a:sym typeface="Courier"/>
              </a:defRPr>
            </a:pPr>
            <a:r>
              <a:t>            self.setMatrixValueAt(self.t.pos(),FAILED)</a:t>
            </a:r>
          </a:p>
          <a:p>
            <a:pPr marL="0" indent="0">
              <a:spcBef>
                <a:spcPts val="0"/>
              </a:spcBef>
              <a:buSzTx/>
              <a:buNone/>
              <a:defRPr sz="2100">
                <a:effectLst/>
                <a:latin typeface="Courier"/>
                <a:ea typeface="Courier"/>
                <a:cs typeface="Courier"/>
                <a:sym typeface="Courier"/>
              </a:defRPr>
            </a:pPr>
            <a:r>
              <a:t>            self.t.color('red')</a:t>
            </a:r>
          </a:p>
          <a:p>
            <a:pPr marL="0" indent="0">
              <a:spcBef>
                <a:spcPts val="0"/>
              </a:spcBef>
              <a:buSzTx/>
              <a:buNone/>
              <a:defRPr sz="2100">
                <a:effectLst/>
                <a:latin typeface="Courier"/>
                <a:ea typeface="Courier"/>
                <a:cs typeface="Courier"/>
                <a:sym typeface="Courier"/>
              </a:defRPr>
            </a:pPr>
            <a:r>
              <a:t>            self.t.stamp()</a:t>
            </a:r>
          </a:p>
          <a:p>
            <a:pPr marL="0" indent="0">
              <a:spcBef>
                <a:spcPts val="0"/>
              </a:spcBef>
              <a:buSzTx/>
              <a:buNone/>
              <a:defRPr sz="2100">
                <a:effectLst/>
                <a:latin typeface="Courier"/>
                <a:ea typeface="Courier"/>
                <a:cs typeface="Courier"/>
                <a:sym typeface="Courier"/>
              </a:defRPr>
            </a:pPr>
            <a:r>
              <a:t>        return self.t.pos()</a:t>
            </a:r>
          </a:p>
        </p:txBody>
      </p:sp>
    </p:spTree>
  </p:cSld>
  <p:clrMapOvr>
    <a:masterClrMapping/>
  </p:clrMapOvr>
  <p:transition xmlns:p14="http://schemas.microsoft.com/office/powerpoint/2010/main" spd="med" advClick="1" p14:dur="1000"/>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title"/>
          </p:nvPr>
        </p:nvSpPr>
        <p:spPr>
          <a:prstGeom prst="rect">
            <a:avLst/>
          </a:prstGeom>
        </p:spPr>
        <p:txBody>
          <a:bodyPr/>
          <a:lstStyle>
            <a:lvl1pPr>
              <a:tabLst>
                <a:tab pos="1485900" algn="l"/>
              </a:tabLst>
            </a:lvl1pPr>
          </a:lstStyle>
          <a:p>
            <a:pPr/>
            <a:r>
              <a:t>Red 19</a:t>
            </a:r>
          </a:p>
        </p:txBody>
      </p:sp>
      <p:sp>
        <p:nvSpPr>
          <p:cNvPr id="426" name="Shape 426"/>
          <p:cNvSpPr/>
          <p:nvPr>
            <p:ph type="body" idx="1"/>
          </p:nvPr>
        </p:nvSpPr>
        <p:spPr>
          <a:prstGeom prst="rect">
            <a:avLst/>
          </a:prstGeom>
        </p:spPr>
        <p:txBody>
          <a:bodyPr/>
          <a:lstStyle/>
          <a:p>
            <a:pPr>
              <a:buBlip>
                <a:blip r:embed="rId2"/>
              </a:buBlip>
              <a:defRPr>
                <a:effectLst/>
              </a:defRPr>
            </a:pPr>
            <a:r>
              <a:t>We need to travel to a branch or a wall</a:t>
            </a:r>
          </a:p>
          <a:p>
            <a:pPr>
              <a:buBlip>
                <a:blip r:embed="rId2"/>
              </a:buBlip>
              <a:defRPr>
                <a:effectLst/>
              </a:defRPr>
            </a:pPr>
            <a:r>
              <a:t>We make a method called travel2BranchOrWall</a:t>
            </a:r>
          </a:p>
          <a:p>
            <a:pPr>
              <a:buBlip>
                <a:blip r:embed="rId2"/>
              </a:buBlip>
              <a:defRPr>
                <a:effectLst/>
              </a:defRPr>
            </a:pPr>
            <a:r>
              <a:t>There is one argument, the direction to travel</a:t>
            </a:r>
          </a:p>
        </p:txBody>
      </p:sp>
    </p:spTree>
  </p:cSld>
  <p:clrMapOvr>
    <a:masterClrMapping/>
  </p:clrMapOvr>
  <p:transition xmlns:p14="http://schemas.microsoft.com/office/powerpoint/2010/main" spd="med" advClick="1" p14:dur="1000"/>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lvl1pPr>
              <a:tabLst>
                <a:tab pos="1485900" algn="l"/>
              </a:tabLst>
            </a:lvl1pPr>
          </a:lstStyle>
          <a:p>
            <a:pPr/>
            <a:r>
              <a:t>Red 19</a:t>
            </a:r>
          </a:p>
        </p:txBody>
      </p:sp>
      <p:sp>
        <p:nvSpPr>
          <p:cNvPr id="429" name="Shape 429"/>
          <p:cNvSpPr/>
          <p:nvPr>
            <p:ph type="body" idx="1"/>
          </p:nvPr>
        </p:nvSpPr>
        <p:spPr>
          <a:prstGeom prst="rect">
            <a:avLst/>
          </a:prstGeom>
        </p:spPr>
        <p:txBody>
          <a:bodyPr/>
          <a:lstStyle/>
          <a:p>
            <a:pPr marL="0" indent="0">
              <a:spcBef>
                <a:spcPts val="0"/>
              </a:spcBef>
              <a:buSzTx/>
              <a:buNone/>
              <a:defRPr sz="2300">
                <a:effectLst/>
                <a:latin typeface="Courier"/>
                <a:ea typeface="Courier"/>
                <a:cs typeface="Courier"/>
                <a:sym typeface="Courier"/>
              </a:defRPr>
            </a:pPr>
            <a:r>
              <a:t>    def testTravel2BranchOrWall(self):</a:t>
            </a:r>
          </a:p>
          <a:p>
            <a:pPr marL="0" indent="0">
              <a:spcBef>
                <a:spcPts val="0"/>
              </a:spcBef>
              <a:buSzTx/>
              <a:buNone/>
              <a:defRPr sz="2300">
                <a:effectLst/>
                <a:latin typeface="Courier"/>
                <a:ea typeface="Courier"/>
                <a:cs typeface="Courier"/>
                <a:sym typeface="Courier"/>
              </a:defRPr>
            </a:pPr>
            <a:r>
              <a:t>        self.m.reset()</a:t>
            </a:r>
          </a:p>
          <a:p>
            <a:pPr marL="0" indent="0">
              <a:spcBef>
                <a:spcPts val="0"/>
              </a:spcBef>
              <a:buSzTx/>
              <a:buNone/>
              <a:defRPr sz="2300">
                <a:effectLst/>
                <a:latin typeface="Courier"/>
                <a:ea typeface="Courier"/>
                <a:cs typeface="Courier"/>
                <a:sym typeface="Courier"/>
              </a:defRPr>
            </a:pPr>
            <a:r>
              <a:t>        [self.m.dig(EAST) for i in range(10)]</a:t>
            </a:r>
          </a:p>
          <a:p>
            <a:pPr marL="0" indent="0">
              <a:spcBef>
                <a:spcPts val="0"/>
              </a:spcBef>
              <a:buSzTx/>
              <a:buNone/>
              <a:defRPr sz="2300">
                <a:effectLst/>
                <a:latin typeface="Courier"/>
                <a:ea typeface="Courier"/>
                <a:cs typeface="Courier"/>
                <a:sym typeface="Courier"/>
              </a:defRPr>
            </a:pPr>
            <a:r>
              <a:t>        self.m.t.goto(-self.m.size/2+self.m.pathWidth/2,self.m.size/2-self.m.pathWidth/2)</a:t>
            </a:r>
          </a:p>
          <a:p>
            <a:pPr marL="0" indent="0">
              <a:spcBef>
                <a:spcPts val="0"/>
              </a:spcBef>
              <a:buSzTx/>
              <a:buNone/>
              <a:defRPr sz="2300">
                <a:effectLst/>
                <a:latin typeface="Courier"/>
                <a:ea typeface="Courier"/>
                <a:cs typeface="Courier"/>
                <a:sym typeface="Courier"/>
              </a:defRPr>
            </a:pPr>
            <a:r>
              <a:t>        self.m.travel2BranchOrWall(EAST)</a:t>
            </a:r>
          </a:p>
          <a:p>
            <a:pPr marL="0" indent="0">
              <a:spcBef>
                <a:spcPts val="0"/>
              </a:spcBef>
              <a:buSzTx/>
              <a:buNone/>
              <a:defRPr sz="2300">
                <a:effectLst/>
                <a:latin typeface="Courier"/>
                <a:ea typeface="Courier"/>
                <a:cs typeface="Courier"/>
                <a:sym typeface="Courier"/>
              </a:defRPr>
            </a:pPr>
            <a:r>
              <a:t>        assert self.m.matrix[0][0]==VISITED</a:t>
            </a:r>
          </a:p>
          <a:p>
            <a:pPr marL="0" indent="0">
              <a:spcBef>
                <a:spcPts val="0"/>
              </a:spcBef>
              <a:buSzTx/>
              <a:buNone/>
              <a:defRPr sz="2300">
                <a:effectLst/>
                <a:latin typeface="Courier"/>
                <a:ea typeface="Courier"/>
                <a:cs typeface="Courier"/>
                <a:sym typeface="Courier"/>
              </a:defRPr>
            </a:pPr>
            <a:r>
              <a:t>        assert self.m.matrix[9][0]==VISITED</a:t>
            </a:r>
          </a:p>
        </p:txBody>
      </p:sp>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Shape 431"/>
          <p:cNvSpPr/>
          <p:nvPr>
            <p:ph type="title"/>
          </p:nvPr>
        </p:nvSpPr>
        <p:spPr>
          <a:prstGeom prst="rect">
            <a:avLst/>
          </a:prstGeom>
        </p:spPr>
        <p:txBody>
          <a:bodyPr/>
          <a:lstStyle>
            <a:lvl1pPr>
              <a:tabLst>
                <a:tab pos="1485900" algn="l"/>
              </a:tabLst>
            </a:lvl1pPr>
          </a:lstStyle>
          <a:p>
            <a:pPr/>
            <a:r>
              <a:t>Week 8</a:t>
            </a:r>
          </a:p>
        </p:txBody>
      </p:sp>
      <p:sp>
        <p:nvSpPr>
          <p:cNvPr id="432" name="Shape 432"/>
          <p:cNvSpPr/>
          <p:nvPr>
            <p:ph type="body" idx="1"/>
          </p:nvPr>
        </p:nvSpPr>
        <p:spPr>
          <a:prstGeom prst="rect">
            <a:avLst/>
          </a:prstGeom>
        </p:spPr>
        <p:txBody>
          <a:bodyPr/>
          <a:lstStyle/>
          <a:p>
            <a:pPr lvl="1">
              <a:buBlip>
                <a:blip r:embed="rId2"/>
              </a:buBlip>
              <a:defRPr>
                <a:effectLst/>
              </a:defRPr>
            </a:pPr>
            <a:r>
              <a:t>Tests 19-Solve</a:t>
            </a: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Shape 434"/>
          <p:cNvSpPr/>
          <p:nvPr>
            <p:ph type="title"/>
          </p:nvPr>
        </p:nvSpPr>
        <p:spPr>
          <a:prstGeom prst="rect">
            <a:avLst/>
          </a:prstGeom>
        </p:spPr>
        <p:txBody>
          <a:bodyPr/>
          <a:lstStyle>
            <a:lvl1pPr>
              <a:tabLst>
                <a:tab pos="1485900" algn="l"/>
              </a:tabLst>
            </a:lvl1pPr>
          </a:lstStyle>
          <a:p>
            <a:pPr/>
            <a:r>
              <a:t>Green 19</a:t>
            </a:r>
          </a:p>
        </p:txBody>
      </p:sp>
      <p:sp>
        <p:nvSpPr>
          <p:cNvPr id="435" name="Shape 435"/>
          <p:cNvSpPr/>
          <p:nvPr>
            <p:ph type="body" idx="1"/>
          </p:nvPr>
        </p:nvSpPr>
        <p:spPr>
          <a:prstGeom prst="rect">
            <a:avLst/>
          </a:prstGeom>
        </p:spPr>
        <p:txBody>
          <a:bodyPr/>
          <a:lstStyle/>
          <a:p>
            <a:pPr>
              <a:buBlip>
                <a:blip r:embed="rId2"/>
              </a:buBlip>
              <a:defRPr>
                <a:effectLst/>
              </a:defRPr>
            </a:pPr>
            <a:r>
              <a:t>We create a method called ‘emptyNeighbors’ which tells us how many neighbors are EMPTY</a:t>
            </a:r>
          </a:p>
          <a:p>
            <a:pPr>
              <a:buBlip>
                <a:blip r:embed="rId2"/>
              </a:buBlip>
              <a:defRPr>
                <a:effectLst/>
              </a:defRPr>
            </a:pPr>
            <a:r>
              <a:t>We create a method called ‘immediateNeighbors’ which returns a list of the neighbors immediately next to the turtle position. </a:t>
            </a:r>
          </a:p>
        </p:txBody>
      </p:sp>
    </p:spTree>
  </p:cSld>
  <p:clrMapOvr>
    <a:masterClrMapping/>
  </p:clrMapOvr>
  <p:transition xmlns:p14="http://schemas.microsoft.com/office/powerpoint/2010/main" spd="med" advClick="1" p14:dur="1000"/>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37"/>
          <p:cNvSpPr/>
          <p:nvPr>
            <p:ph type="title"/>
          </p:nvPr>
        </p:nvSpPr>
        <p:spPr>
          <a:prstGeom prst="rect">
            <a:avLst/>
          </a:prstGeom>
        </p:spPr>
        <p:txBody>
          <a:bodyPr/>
          <a:lstStyle>
            <a:lvl1pPr>
              <a:tabLst>
                <a:tab pos="1485900" algn="l"/>
              </a:tabLst>
            </a:lvl1pPr>
          </a:lstStyle>
          <a:p>
            <a:pPr/>
            <a:r>
              <a:t>Green 19</a:t>
            </a:r>
          </a:p>
        </p:txBody>
      </p:sp>
      <p:sp>
        <p:nvSpPr>
          <p:cNvPr id="438" name="Shape 438"/>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r>
              <a:t>    def travel2BranchOrWall(self,direction):</a:t>
            </a:r>
          </a:p>
          <a:p>
            <a:pPr marL="0" indent="0">
              <a:spcBef>
                <a:spcPts val="0"/>
              </a:spcBef>
              <a:buSzTx/>
              <a:buNone/>
              <a:defRPr sz="2100">
                <a:effectLst/>
                <a:latin typeface="Courier"/>
                <a:ea typeface="Courier"/>
                <a:cs typeface="Courier"/>
                <a:sym typeface="Courier"/>
              </a:defRPr>
            </a:pPr>
            <a:r>
              <a:t>        </a:t>
            </a:r>
          </a:p>
          <a:p>
            <a:pPr marL="0" indent="0">
              <a:spcBef>
                <a:spcPts val="0"/>
              </a:spcBef>
              <a:buSzTx/>
              <a:buNone/>
              <a:defRPr sz="2100">
                <a:effectLst/>
                <a:latin typeface="Courier"/>
                <a:ea typeface="Courier"/>
                <a:cs typeface="Courier"/>
                <a:sym typeface="Courier"/>
              </a:defRPr>
            </a:pPr>
            <a:r>
              <a:t>        if self.immediateNeighbors()[direction][1]==EMPTY:</a:t>
            </a:r>
          </a:p>
          <a:p>
            <a:pPr marL="0" indent="0">
              <a:spcBef>
                <a:spcPts val="0"/>
              </a:spcBef>
              <a:buSzTx/>
              <a:buNone/>
              <a:defRPr sz="2100">
                <a:effectLst/>
                <a:latin typeface="Courier"/>
                <a:ea typeface="Courier"/>
                <a:cs typeface="Courier"/>
                <a:sym typeface="Courier"/>
              </a:defRPr>
            </a:pPr>
            <a:r>
              <a:t>            oldpos = self.t.pos()</a:t>
            </a:r>
          </a:p>
          <a:p>
            <a:pPr marL="0" indent="0">
              <a:spcBef>
                <a:spcPts val="0"/>
              </a:spcBef>
              <a:buSzTx/>
              <a:buNone/>
              <a:defRPr sz="2100">
                <a:effectLst/>
                <a:latin typeface="Courier"/>
                <a:ea typeface="Courier"/>
                <a:cs typeface="Courier"/>
                <a:sym typeface="Courier"/>
              </a:defRPr>
            </a:pPr>
            <a:r>
              <a:t>            if oldpos == self.travel(direction):</a:t>
            </a:r>
          </a:p>
          <a:p>
            <a:pPr marL="0" indent="0">
              <a:spcBef>
                <a:spcPts val="0"/>
              </a:spcBef>
              <a:buSzTx/>
              <a:buNone/>
              <a:defRPr sz="2100">
                <a:effectLst/>
                <a:latin typeface="Courier"/>
                <a:ea typeface="Courier"/>
                <a:cs typeface="Courier"/>
                <a:sym typeface="Courier"/>
              </a:defRPr>
            </a:pPr>
            <a:r>
              <a:t>                return self.t.pos()</a:t>
            </a:r>
          </a:p>
          <a:p>
            <a:pPr marL="0" indent="0">
              <a:spcBef>
                <a:spcPts val="0"/>
              </a:spcBef>
              <a:buSzTx/>
              <a:buNone/>
              <a:defRPr sz="2100">
                <a:effectLst/>
                <a:latin typeface="Courier"/>
                <a:ea typeface="Courier"/>
                <a:cs typeface="Courier"/>
                <a:sym typeface="Courier"/>
              </a:defRPr>
            </a:pPr>
            <a:r>
              <a:t>            while self.immediateNeighbors()[direction][1]==EMPTY and \</a:t>
            </a:r>
          </a:p>
          <a:p>
            <a:pPr marL="0" indent="0">
              <a:spcBef>
                <a:spcPts val="0"/>
              </a:spcBef>
              <a:buSzTx/>
              <a:buNone/>
              <a:defRPr sz="2100">
                <a:effectLst/>
                <a:latin typeface="Courier"/>
                <a:ea typeface="Courier"/>
                <a:cs typeface="Courier"/>
                <a:sym typeface="Courier"/>
              </a:defRPr>
            </a:pPr>
            <a:r>
              <a:t>                  self.emptyNeighbors()==1:</a:t>
            </a:r>
          </a:p>
          <a:p>
            <a:pPr marL="0" indent="0">
              <a:spcBef>
                <a:spcPts val="0"/>
              </a:spcBef>
              <a:buSzTx/>
              <a:buNone/>
              <a:defRPr sz="2100">
                <a:effectLst/>
                <a:latin typeface="Courier"/>
                <a:ea typeface="Courier"/>
                <a:cs typeface="Courier"/>
                <a:sym typeface="Courier"/>
              </a:defRPr>
            </a:pPr>
            <a:r>
              <a:t>                self.travel(direction)</a:t>
            </a:r>
          </a:p>
          <a:p>
            <a:pPr marL="0" indent="0">
              <a:spcBef>
                <a:spcPts val="0"/>
              </a:spcBef>
              <a:buSzTx/>
              <a:buNone/>
              <a:defRPr sz="2100">
                <a:effectLst/>
                <a:latin typeface="Courier"/>
                <a:ea typeface="Courier"/>
                <a:cs typeface="Courier"/>
                <a:sym typeface="Courier"/>
              </a:defRPr>
            </a:pPr>
            <a:r>
              <a:t>            self.setMatrixValueAt(self.t.pos(),VISITED)</a:t>
            </a:r>
          </a:p>
          <a:p>
            <a:pPr marL="0" indent="0">
              <a:spcBef>
                <a:spcPts val="0"/>
              </a:spcBef>
              <a:buSzTx/>
              <a:buNone/>
              <a:defRPr sz="2100">
                <a:effectLst/>
                <a:latin typeface="Courier"/>
                <a:ea typeface="Courier"/>
                <a:cs typeface="Courier"/>
                <a:sym typeface="Courier"/>
              </a:defRPr>
            </a:pPr>
            <a:r>
              <a:t>            if self.immediateNeighbors()[direction][1]==GOAL:</a:t>
            </a:r>
          </a:p>
          <a:p>
            <a:pPr marL="0" indent="0">
              <a:spcBef>
                <a:spcPts val="0"/>
              </a:spcBef>
              <a:buSzTx/>
              <a:buNone/>
              <a:defRPr sz="2100">
                <a:effectLst/>
                <a:latin typeface="Courier"/>
                <a:ea typeface="Courier"/>
                <a:cs typeface="Courier"/>
                <a:sym typeface="Courier"/>
              </a:defRPr>
            </a:pPr>
            <a:r>
              <a:t>                self.t.goto(self.immediateNeighbors()[direction][0])</a:t>
            </a:r>
          </a:p>
          <a:p>
            <a:pPr marL="0" indent="0">
              <a:spcBef>
                <a:spcPts val="0"/>
              </a:spcBef>
              <a:buSzTx/>
              <a:buNone/>
              <a:defRPr sz="2100">
                <a:effectLst/>
                <a:latin typeface="Courier"/>
                <a:ea typeface="Courier"/>
                <a:cs typeface="Courier"/>
                <a:sym typeface="Courier"/>
              </a:defRPr>
            </a:pPr>
            <a:r>
              <a:t>        return self.t.pos()</a:t>
            </a:r>
          </a:p>
        </p:txBody>
      </p:sp>
    </p:spTree>
  </p:cSld>
  <p:clrMapOvr>
    <a:masterClrMapping/>
  </p:clrMapOvr>
  <p:transition xmlns:p14="http://schemas.microsoft.com/office/powerpoint/2010/main" spd="med" advClick="1" p14:dur="1000"/>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Shape 440"/>
          <p:cNvSpPr/>
          <p:nvPr>
            <p:ph type="title"/>
          </p:nvPr>
        </p:nvSpPr>
        <p:spPr>
          <a:prstGeom prst="rect">
            <a:avLst/>
          </a:prstGeom>
        </p:spPr>
        <p:txBody>
          <a:bodyPr/>
          <a:lstStyle>
            <a:lvl1pPr>
              <a:tabLst>
                <a:tab pos="1485900" algn="l"/>
              </a:tabLst>
            </a:lvl1pPr>
          </a:lstStyle>
          <a:p>
            <a:pPr/>
            <a:r>
              <a:t>Green 20</a:t>
            </a:r>
          </a:p>
        </p:txBody>
      </p:sp>
      <p:sp>
        <p:nvSpPr>
          <p:cNvPr id="441" name="Shape 441"/>
          <p:cNvSpPr/>
          <p:nvPr>
            <p:ph type="body" idx="1"/>
          </p:nvPr>
        </p:nvSpPr>
        <p:spPr>
          <a:prstGeom prst="rect">
            <a:avLst/>
          </a:prstGeom>
        </p:spPr>
        <p:txBody>
          <a:bodyPr/>
          <a:lstStyle>
            <a:lvl1pPr>
              <a:buBlip>
                <a:blip r:embed="rId2"/>
              </a:buBlip>
            </a:lvl1pPr>
          </a:lstStyle>
          <a:p>
            <a:pPr>
              <a:defRPr>
                <a:effectLst/>
              </a:defRPr>
            </a:pPr>
            <a:r>
              <a:t>We also need to travel up to a branch as well as a wall. </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LinenBook">
  <a:themeElements>
    <a:clrScheme name="LinenBook">
      <a:dk1>
        <a:srgbClr val="363929"/>
      </a:dk1>
      <a:lt1>
        <a:srgbClr val="181039"/>
      </a:lt1>
      <a:dk2>
        <a:srgbClr val="5C5C5C"/>
      </a:dk2>
      <a:lt2>
        <a:srgbClr val="E0E0E0"/>
      </a:lt2>
      <a:accent1>
        <a:srgbClr val="768893"/>
      </a:accent1>
      <a:accent2>
        <a:srgbClr val="81914E"/>
      </a:accent2>
      <a:accent3>
        <a:srgbClr val="CCA156"/>
      </a:accent3>
      <a:accent4>
        <a:srgbClr val="AD6D3D"/>
      </a:accent4>
      <a:accent5>
        <a:srgbClr val="A5322E"/>
      </a:accent5>
      <a:accent6>
        <a:srgbClr val="705A64"/>
      </a:accent6>
      <a:hlink>
        <a:srgbClr val="0000FF"/>
      </a:hlink>
      <a:folHlink>
        <a:srgbClr val="FF00FF"/>
      </a:folHlink>
    </a:clrScheme>
    <a:fontScheme name="LinenBook">
      <a:majorFont>
        <a:latin typeface="Optima"/>
        <a:ea typeface="Optima"/>
        <a:cs typeface="Optima"/>
      </a:majorFont>
      <a:minorFont>
        <a:latin typeface="Optima"/>
        <a:ea typeface="Optima"/>
        <a:cs typeface="Optima"/>
      </a:minorFont>
    </a:fontScheme>
    <a:fmtScheme name="Linen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inenBook">
  <a:themeElements>
    <a:clrScheme name="LinenBook">
      <a:dk1>
        <a:srgbClr val="000000"/>
      </a:dk1>
      <a:lt1>
        <a:srgbClr val="FFFFFF"/>
      </a:lt1>
      <a:dk2>
        <a:srgbClr val="5C5C5C"/>
      </a:dk2>
      <a:lt2>
        <a:srgbClr val="E0E0E0"/>
      </a:lt2>
      <a:accent1>
        <a:srgbClr val="768893"/>
      </a:accent1>
      <a:accent2>
        <a:srgbClr val="81914E"/>
      </a:accent2>
      <a:accent3>
        <a:srgbClr val="CCA156"/>
      </a:accent3>
      <a:accent4>
        <a:srgbClr val="AD6D3D"/>
      </a:accent4>
      <a:accent5>
        <a:srgbClr val="A5322E"/>
      </a:accent5>
      <a:accent6>
        <a:srgbClr val="705A64"/>
      </a:accent6>
      <a:hlink>
        <a:srgbClr val="0000FF"/>
      </a:hlink>
      <a:folHlink>
        <a:srgbClr val="FF00FF"/>
      </a:folHlink>
    </a:clrScheme>
    <a:fontScheme name="LinenBook">
      <a:majorFont>
        <a:latin typeface="Optima"/>
        <a:ea typeface="Optima"/>
        <a:cs typeface="Optima"/>
      </a:majorFont>
      <a:minorFont>
        <a:latin typeface="Optima"/>
        <a:ea typeface="Optima"/>
        <a:cs typeface="Optima"/>
      </a:minorFont>
    </a:fontScheme>
    <a:fmtScheme name="Linen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