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wholeTbl>
    <a:band2H>
      <a:tcTxStyle b="def" i="def"/>
      <a:tcStyle>
        <a:tcBdr/>
        <a:fill>
          <a:solidFill>
            <a:srgbClr val="C7D39B">
              <a:alpha val="30000"/>
            </a:srgbClr>
          </a:solidFill>
        </a:fill>
      </a:tcStyle>
    </a:band2H>
    <a:firstCol>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firstCol>
    <a:lastRow>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254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lastRow>
    <a:firstRow>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firstRow>
  </a:tblStyle>
  <a:tblStyle styleId="{C7B018BB-80A7-4F77-B60F-C8B233D01FF8}"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AAAAAA">
              <a:alpha val="38000"/>
            </a:srgbClr>
          </a:solidFill>
        </a:fill>
      </a:tcStyle>
    </a:band2H>
    <a:firstCol>
      <a:tcTxStyle b="off" i="off">
        <a:fontRef idx="minor">
          <a:srgbClr val="FFFFFF"/>
        </a:fontRef>
        <a:srgbClr val="FFFFFF"/>
      </a:tcTxStyle>
      <a:tcStyle>
        <a:tcBdr>
          <a:left>
            <a:ln w="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8A8F">
              <a:alpha val="7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1">
              <a:hueOff val="269025"/>
              <a:satOff val="1984"/>
              <a:lumOff val="-30912"/>
              <a:alpha val="9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69025"/>
              <a:satOff val="1984"/>
              <a:lumOff val="-30912"/>
              <a:alpha val="90000"/>
            </a:schemeClr>
          </a:solidFill>
        </a:fill>
      </a:tcStyle>
    </a:firstRow>
  </a:tblStyle>
  <a:tblStyle styleId="{EEE7283C-3CF3-47DC-8721-378D4A62B228}" styleName="">
    <a:tblBg/>
    <a:wholeTbl>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wholeTbl>
    <a:band2H>
      <a:tcTxStyle b="def" i="def"/>
      <a:tcStyle>
        <a:tcBdr/>
        <a:fill>
          <a:solidFill>
            <a:srgbClr val="CBBF8A">
              <a:alpha val="30000"/>
            </a:srgbClr>
          </a:solidFill>
        </a:fill>
      </a:tcStyle>
    </a:band2H>
    <a:firstCol>
      <a:tcTxStyle b="off" i="off">
        <a:fontRef idx="minor">
          <a:srgbClr val="363929"/>
        </a:fontRef>
        <a:srgbClr val="363929"/>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firstCol>
    <a:lastRow>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25400" cap="flat">
              <a:solidFill>
                <a:srgbClr val="4B4B4B"/>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lastRow>
    <a:firstRow>
      <a:tcTxStyle b="off" i="off">
        <a:fontRef idx="minor">
          <a:srgbClr val="FFFFFF"/>
        </a:fontRef>
        <a:srgbClr val="FFFFFF"/>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firstRow>
  </a:tblStyle>
  <a:tblStyle styleId="{CF821DB8-F4EB-4A41-A1BA-3FCAFE7338EE}"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CBCBCB">
                  <a:alpha val="81000"/>
                </a:srgb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BCBCB">
              <a:alpha val="8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BCBCB">
                  <a:alpha val="81000"/>
                </a:srgbClr>
              </a:solidFill>
              <a:prstDash val="solid"/>
              <a:miter lim="400000"/>
            </a:ln>
          </a:insideH>
          <a:insideV>
            <a:ln w="12700" cap="flat">
              <a:noFill/>
              <a:miter lim="400000"/>
            </a:ln>
          </a:insideV>
        </a:tcBdr>
        <a:fill>
          <a:solidFill>
            <a:schemeClr val="accent2"/>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3175" cap="flat">
              <a:solidFill>
                <a:srgbClr val="CBCBCB">
                  <a:alpha val="81000"/>
                </a:srgbClr>
              </a:solidFill>
              <a:prstDash val="solid"/>
              <a:miter lim="400000"/>
            </a:ln>
          </a:insideH>
          <a:insideV>
            <a:ln w="12700" cap="flat">
              <a:noFill/>
              <a:miter lim="400000"/>
            </a:ln>
          </a:insideV>
        </a:tcBdr>
        <a:fill>
          <a:solidFill>
            <a:schemeClr val="accent2"/>
          </a:solidFill>
        </a:fill>
      </a:tcStyle>
    </a:firstRow>
  </a:tblStyle>
  <a:tblStyle styleId="{33BA23B1-9221-436E-865A-0063620EA4FD}"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wholeTbl>
    <a:band2H>
      <a:tcTxStyle b="def" i="def"/>
      <a:tcStyle>
        <a:tcBdr/>
        <a:fill>
          <a:solidFill>
            <a:srgbClr val="AAAAAA">
              <a:alpha val="3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firstRow>
  </a:tblStyle>
  <a:tblStyle styleId="{2708684C-4D16-4618-839F-0558EEFCDFE6}"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solidFill>
                <a:srgbClr val="B8B8B8"/>
              </a:solidFill>
              <a:prstDash val="solid"/>
              <a:miter lim="400000"/>
            </a:ln>
          </a:left>
          <a:right>
            <a:ln w="25400" cap="flat">
              <a:solidFill>
                <a:srgbClr val="B8B8B8"/>
              </a:solidFill>
              <a:prstDash val="solid"/>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firstCol>
    <a:lastRow>
      <a:tcTxStyle b="off" i="off">
        <a:fontRef idx="minor">
          <a:srgbClr val="363929"/>
        </a:fontRef>
        <a:srgbClr val="363929"/>
      </a:tcTxStyle>
      <a:tcStyle>
        <a:tcBdr>
          <a:left>
            <a:ln w="12700" cap="flat">
              <a:noFill/>
              <a:miter lim="400000"/>
            </a:ln>
          </a:left>
          <a:right>
            <a:ln w="12700" cap="flat">
              <a:noFill/>
              <a:miter lim="400000"/>
            </a:ln>
          </a:right>
          <a:top>
            <a:ln w="254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lastRow>
    <a:firstRow>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prstDash val="solid"/>
              <a:miter lim="400000"/>
            </a:ln>
          </a:top>
          <a:bottom>
            <a:ln w="254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lvl1pPr>
              <a:tabLst>
                <a:tab pos="1485900" algn="l"/>
              </a:tabLst>
            </a:lvl1pPr>
          </a:lstStyle>
          <a:p>
            <a:pPr/>
            <a:r>
              <a:t>Title Text</a:t>
            </a:r>
          </a:p>
        </p:txBody>
      </p:sp>
      <p:sp>
        <p:nvSpPr>
          <p:cNvPr id="12" name="Shape 12"/>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 name="Shape 93"/>
          <p:cNvSpPr/>
          <p:nvPr>
            <p:ph type="body" idx="1"/>
          </p:nvPr>
        </p:nvSpPr>
        <p:spPr>
          <a:xfrm>
            <a:off x="1955800" y="1663700"/>
            <a:ext cx="9753600" cy="6413500"/>
          </a:xfrm>
          <a:prstGeom prst="rect">
            <a:avLst/>
          </a:prstGeom>
        </p:spPr>
        <p:txBody>
          <a:bodyPr anchor="ctr"/>
          <a:lstStyle>
            <a:lvl1pPr marL="546100" indent="-546100" algn="l">
              <a:spcBef>
                <a:spcPts val="5000"/>
              </a:spcBef>
              <a:buSzPct val="35000"/>
              <a:buBlip>
                <a:blip r:embed="rId3"/>
              </a:buBlip>
              <a:defRPr sz="4000"/>
            </a:lvl1pPr>
            <a:lvl2pPr marL="1092200" indent="-546100" algn="l">
              <a:spcBef>
                <a:spcPts val="5000"/>
              </a:spcBef>
              <a:buSzPct val="35000"/>
              <a:buBlip>
                <a:blip r:embed="rId3"/>
              </a:buBlip>
              <a:defRPr sz="4000"/>
            </a:lvl2pPr>
            <a:lvl3pPr marL="1638300" indent="-546100" algn="l">
              <a:spcBef>
                <a:spcPts val="5000"/>
              </a:spcBef>
              <a:buSzPct val="35000"/>
              <a:buBlip>
                <a:blip r:embed="rId3"/>
              </a:buBlip>
              <a:defRPr sz="4000"/>
            </a:lvl3pPr>
            <a:lvl4pPr marL="2184400" indent="-546100" algn="l">
              <a:spcBef>
                <a:spcPts val="5000"/>
              </a:spcBef>
              <a:buSzPct val="35000"/>
              <a:buBlip>
                <a:blip r:embed="rId3"/>
              </a:buBlip>
              <a:defRPr sz="4000"/>
            </a:lvl4pPr>
            <a:lvl5pPr marL="2730500" indent="-546100" algn="l">
              <a:spcBef>
                <a:spcPts val="5000"/>
              </a:spcBef>
              <a:buSzPct val="35000"/>
              <a:buBlip>
                <a:blip r:embed="rId3"/>
              </a:buBlip>
              <a:defRPr sz="4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 name="Shape 101"/>
          <p:cNvSpPr/>
          <p:nvPr>
            <p:ph type="pic" sz="half" idx="13"/>
          </p:nvPr>
        </p:nvSpPr>
        <p:spPr>
          <a:xfrm>
            <a:off x="1414840" y="762000"/>
            <a:ext cx="5448301" cy="8229600"/>
          </a:xfrm>
          <a:prstGeom prst="rect">
            <a:avLst/>
          </a:prstGeom>
          <a:ln w="9525">
            <a:round/>
          </a:ln>
        </p:spPr>
        <p:txBody>
          <a:bodyPr lIns="91439" tIns="45719" rIns="91439" bIns="45719">
            <a:noAutofit/>
          </a:bodyPr>
          <a:lstStyle/>
          <a:p>
            <a:pPr/>
          </a:p>
        </p:txBody>
      </p:sp>
      <p:sp>
        <p:nvSpPr>
          <p:cNvPr id="102" name="Shape 102"/>
          <p:cNvSpPr/>
          <p:nvPr>
            <p:ph type="pic" sz="quarter" idx="14"/>
          </p:nvPr>
        </p:nvSpPr>
        <p:spPr>
          <a:xfrm>
            <a:off x="7510840" y="762118"/>
            <a:ext cx="4762501" cy="3149601"/>
          </a:xfrm>
          <a:prstGeom prst="rect">
            <a:avLst/>
          </a:prstGeom>
          <a:ln w="9525">
            <a:round/>
          </a:ln>
        </p:spPr>
        <p:txBody>
          <a:bodyPr lIns="91439" tIns="45719" rIns="91439" bIns="45719">
            <a:noAutofit/>
          </a:bodyPr>
          <a:lstStyle/>
          <a:p>
            <a:pPr/>
          </a:p>
        </p:txBody>
      </p:sp>
      <p:sp>
        <p:nvSpPr>
          <p:cNvPr id="103" name="Shape 103"/>
          <p:cNvSpPr/>
          <p:nvPr>
            <p:ph type="pic" sz="quarter" idx="15"/>
          </p:nvPr>
        </p:nvSpPr>
        <p:spPr>
          <a:xfrm>
            <a:off x="7510840" y="4597518"/>
            <a:ext cx="4762501" cy="4394201"/>
          </a:xfrm>
          <a:prstGeom prst="rect">
            <a:avLst/>
          </a:prstGeom>
          <a:ln w="9525">
            <a:round/>
          </a:ln>
        </p:spPr>
        <p:txBody>
          <a:bodyPr lIns="91439" tIns="45719" rIns="91439" bIns="45719">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1" name="Shape 111"/>
          <p:cNvSpPr/>
          <p:nvPr>
            <p:ph type="body" sz="quarter" idx="13"/>
          </p:nvPr>
        </p:nvSpPr>
        <p:spPr>
          <a:xfrm>
            <a:off x="1625600" y="6362700"/>
            <a:ext cx="10464800" cy="537213"/>
          </a:xfrm>
          <a:prstGeom prst="rect">
            <a:avLst/>
          </a:prstGeom>
        </p:spPr>
        <p:txBody>
          <a:bodyPr>
            <a:spAutoFit/>
          </a:bodyPr>
          <a:lstStyle>
            <a:lvl1pPr defTabSz="584200">
              <a:defRPr sz="2800"/>
            </a:lvl1pPr>
          </a:lstStyle>
          <a:p>
            <a:pPr>
              <a:defRPr>
                <a:effectLst/>
              </a:defRPr>
            </a:pPr>
            <a:r>
              <a:t>–Johnny Appleseed</a:t>
            </a:r>
          </a:p>
        </p:txBody>
      </p:sp>
      <p:sp>
        <p:nvSpPr>
          <p:cNvPr id="112" name="Shape 112"/>
          <p:cNvSpPr/>
          <p:nvPr>
            <p:ph type="body" sz="quarter" idx="14"/>
          </p:nvPr>
        </p:nvSpPr>
        <p:spPr>
          <a:xfrm>
            <a:off x="1625600" y="4254500"/>
            <a:ext cx="10464800" cy="711204"/>
          </a:xfrm>
          <a:prstGeom prst="rect">
            <a:avLst/>
          </a:prstGeom>
        </p:spPr>
        <p:txBody>
          <a:bodyPr anchor="ctr">
            <a:spAutoFit/>
          </a:bodyPr>
          <a:lstStyle>
            <a:lvl1pPr defTabSz="584200">
              <a:spcBef>
                <a:spcPts val="2400"/>
              </a:spcBef>
              <a:defRPr sz="4000"/>
            </a:lvl1pPr>
          </a:lstStyle>
          <a:p>
            <a:pPr>
              <a:defRPr>
                <a:effectLst/>
              </a:defRPr>
            </a:pPr>
            <a:r>
              <a:t>“Type a quote here.”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 name="Shape 120"/>
          <p:cNvSpPr/>
          <p:nvPr>
            <p:ph type="pic" idx="13"/>
          </p:nvPr>
        </p:nvSpPr>
        <p:spPr>
          <a:xfrm>
            <a:off x="0" y="0"/>
            <a:ext cx="13004800" cy="9753600"/>
          </a:xfrm>
          <a:prstGeom prst="rect">
            <a:avLst/>
          </a:prstGeom>
        </p:spPr>
        <p:txBody>
          <a:bodyPr lIns="91439" tIns="45719" rIns="91439" bIns="45719">
            <a:noAutofit/>
          </a:bodyPr>
          <a:lstStyle/>
          <a:p>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quarter" idx="13"/>
          </p:nvPr>
        </p:nvSpPr>
        <p:spPr>
          <a:xfrm>
            <a:off x="4286250" y="1724010"/>
            <a:ext cx="5422900" cy="4073540"/>
          </a:xfrm>
          <a:prstGeom prst="rect">
            <a:avLst/>
          </a:prstGeom>
          <a:ln w="9525">
            <a:round/>
          </a:ln>
        </p:spPr>
        <p:txBody>
          <a:bodyPr lIns="91439" tIns="45719" rIns="91439" bIns="45719">
            <a:noAutofit/>
          </a:bodyPr>
          <a:lstStyle/>
          <a:p>
            <a:pPr/>
          </a:p>
        </p:txBody>
      </p:sp>
      <p:sp>
        <p:nvSpPr>
          <p:cNvPr id="21" name="Shape 21"/>
          <p:cNvSpPr/>
          <p:nvPr>
            <p:ph type="title"/>
          </p:nvPr>
        </p:nvSpPr>
        <p:spPr>
          <a:xfrm>
            <a:off x="1778000" y="6019800"/>
            <a:ext cx="10464800" cy="2019300"/>
          </a:xfrm>
          <a:prstGeom prst="rect">
            <a:avLst/>
          </a:prstGeom>
        </p:spPr>
        <p:txBody>
          <a:bodyPr anchor="ctr"/>
          <a:lstStyle>
            <a:lvl1pPr>
              <a:tabLst>
                <a:tab pos="1485900" algn="l"/>
              </a:tabLst>
            </a:lvl1pPr>
          </a:lstStyle>
          <a:p>
            <a:pPr/>
            <a:r>
              <a:t>Title Text</a:t>
            </a:r>
          </a:p>
        </p:txBody>
      </p:sp>
      <p:sp>
        <p:nvSpPr>
          <p:cNvPr id="22" name="Shape 22"/>
          <p:cNvSpPr/>
          <p:nvPr>
            <p:ph type="body" sz="quarter" idx="1"/>
          </p:nvPr>
        </p:nvSpPr>
        <p:spPr>
          <a:xfrm>
            <a:off x="1778000" y="7861300"/>
            <a:ext cx="10464800" cy="147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2222500" y="3581400"/>
            <a:ext cx="9575800" cy="2590800"/>
          </a:xfrm>
          <a:prstGeom prst="rect">
            <a:avLst/>
          </a:prstGeom>
        </p:spPr>
        <p:txBody>
          <a:bodyPr anchor="ctr"/>
          <a:lstStyle>
            <a:lvl1pPr>
              <a:tabLst>
                <a:tab pos="1485900" algn="l"/>
              </a:tabLst>
              <a:defRPr sz="6800"/>
            </a:lvl1p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quarter" idx="13"/>
          </p:nvPr>
        </p:nvSpPr>
        <p:spPr>
          <a:xfrm>
            <a:off x="7658100" y="2184400"/>
            <a:ext cx="4038600" cy="5410200"/>
          </a:xfrm>
          <a:prstGeom prst="rect">
            <a:avLst/>
          </a:prstGeom>
          <a:ln w="9525">
            <a:round/>
          </a:ln>
        </p:spPr>
        <p:txBody>
          <a:bodyPr lIns="91439" tIns="45719" rIns="91439" bIns="45719">
            <a:noAutofit/>
          </a:bodyPr>
          <a:lstStyle/>
          <a:p>
            <a:pPr/>
          </a:p>
        </p:txBody>
      </p:sp>
      <p:sp>
        <p:nvSpPr>
          <p:cNvPr id="39" name="Shape 39"/>
          <p:cNvSpPr/>
          <p:nvPr>
            <p:ph type="title"/>
          </p:nvPr>
        </p:nvSpPr>
        <p:spPr>
          <a:xfrm>
            <a:off x="1104900" y="1993900"/>
            <a:ext cx="6299200" cy="3124200"/>
          </a:xfrm>
          <a:prstGeom prst="rect">
            <a:avLst/>
          </a:prstGeom>
        </p:spPr>
        <p:txBody>
          <a:bodyPr/>
          <a:lstStyle>
            <a:lvl1pPr>
              <a:tabLst>
                <a:tab pos="1485900" algn="l"/>
              </a:tabLst>
              <a:defRPr sz="6800"/>
            </a:lvl1pPr>
          </a:lstStyle>
          <a:p>
            <a:pPr/>
            <a:r>
              <a:t>Title Text</a:t>
            </a:r>
          </a:p>
        </p:txBody>
      </p:sp>
      <p:sp>
        <p:nvSpPr>
          <p:cNvPr id="40" name="Shape 40"/>
          <p:cNvSpPr/>
          <p:nvPr>
            <p:ph type="body" sz="quarter" idx="1"/>
          </p:nvPr>
        </p:nvSpPr>
        <p:spPr>
          <a:xfrm>
            <a:off x="1104900" y="5257800"/>
            <a:ext cx="6299200" cy="2844800"/>
          </a:xfrm>
          <a:prstGeom prst="rect">
            <a:avLst/>
          </a:prstGeom>
        </p:spPr>
        <p:txBody>
          <a:bodyPr/>
          <a:lstStyle>
            <a:lvl1pPr>
              <a:defRPr sz="4000"/>
            </a:lvl1pPr>
            <a:lvl2pPr>
              <a:defRPr sz="4000"/>
            </a:lvl2pPr>
            <a:lvl3pPr>
              <a:defRPr sz="4000"/>
            </a:lvl3pPr>
            <a:lvl4pPr>
              <a:defRPr sz="4000"/>
            </a:lvl4pPr>
            <a:lvl5pPr>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Shape 48"/>
          <p:cNvSpPr/>
          <p:nvPr>
            <p:ph type="title"/>
          </p:nvPr>
        </p:nvSpPr>
        <p:spPr>
          <a:xfrm>
            <a:off x="2044700" y="152400"/>
            <a:ext cx="9575800" cy="2590800"/>
          </a:xfrm>
          <a:prstGeom prst="rect">
            <a:avLst/>
          </a:prstGeom>
        </p:spPr>
        <p:txBody>
          <a:bodyPr anchor="ctr"/>
          <a:lstStyle>
            <a:lvl1pPr>
              <a:tabLst>
                <a:tab pos="1485900" algn="l"/>
              </a:tabLst>
              <a:defRPr sz="6800"/>
            </a:lvl1p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Ins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 name="Shape 56"/>
          <p:cNvSpPr/>
          <p:nvPr>
            <p:ph type="title"/>
          </p:nvPr>
        </p:nvSpPr>
        <p:spPr>
          <a:xfrm>
            <a:off x="2044700" y="3581400"/>
            <a:ext cx="9575800" cy="2590800"/>
          </a:xfrm>
          <a:prstGeom prst="rect">
            <a:avLst/>
          </a:prstGeom>
        </p:spPr>
        <p:txBody>
          <a:bodyPr anchor="ctr"/>
          <a:lstStyle>
            <a:lvl1pPr>
              <a:tabLst>
                <a:tab pos="1485900" algn="l"/>
              </a:tabLst>
              <a:defRPr sz="6800"/>
            </a:lvl1p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 name="Shape 64"/>
          <p:cNvSpPr/>
          <p:nvPr>
            <p:ph type="title"/>
          </p:nvPr>
        </p:nvSpPr>
        <p:spPr>
          <a:xfrm>
            <a:off x="1968500" y="152400"/>
            <a:ext cx="9753600" cy="2590800"/>
          </a:xfrm>
          <a:prstGeom prst="rect">
            <a:avLst/>
          </a:prstGeom>
        </p:spPr>
        <p:txBody>
          <a:bodyPr anchor="ctr"/>
          <a:lstStyle>
            <a:lvl1pPr>
              <a:tabLst>
                <a:tab pos="1485900" algn="l"/>
              </a:tabLst>
              <a:defRPr sz="6800"/>
            </a:lvl1pPr>
          </a:lstStyle>
          <a:p>
            <a:pPr/>
            <a:r>
              <a:t>Title Text</a:t>
            </a:r>
          </a:p>
        </p:txBody>
      </p:sp>
      <p:sp>
        <p:nvSpPr>
          <p:cNvPr id="65" name="Shape 65"/>
          <p:cNvSpPr/>
          <p:nvPr>
            <p:ph type="body" idx="1"/>
          </p:nvPr>
        </p:nvSpPr>
        <p:spPr>
          <a:xfrm>
            <a:off x="1968500" y="2743200"/>
            <a:ext cx="9753600" cy="5842000"/>
          </a:xfrm>
          <a:prstGeom prst="rect">
            <a:avLst/>
          </a:prstGeom>
        </p:spPr>
        <p:txBody>
          <a:bodyPr anchor="ctr"/>
          <a:lstStyle>
            <a:lvl1pPr marL="546100" indent="-546100" algn="l">
              <a:spcBef>
                <a:spcPts val="5000"/>
              </a:spcBef>
              <a:buSzPct val="35000"/>
              <a:buBlip>
                <a:blip r:embed="rId3"/>
              </a:buBlip>
              <a:defRPr sz="4000"/>
            </a:lvl1pPr>
            <a:lvl2pPr marL="1092200" indent="-546100" algn="l">
              <a:spcBef>
                <a:spcPts val="5000"/>
              </a:spcBef>
              <a:buSzPct val="35000"/>
              <a:buBlip>
                <a:blip r:embed="rId3"/>
              </a:buBlip>
              <a:defRPr sz="4000"/>
            </a:lvl2pPr>
            <a:lvl3pPr marL="1638300" indent="-546100" algn="l">
              <a:spcBef>
                <a:spcPts val="5000"/>
              </a:spcBef>
              <a:buSzPct val="35000"/>
              <a:buBlip>
                <a:blip r:embed="rId3"/>
              </a:buBlip>
              <a:defRPr sz="4000"/>
            </a:lvl3pPr>
            <a:lvl4pPr marL="2184400" indent="-546100" algn="l">
              <a:spcBef>
                <a:spcPts val="5000"/>
              </a:spcBef>
              <a:buSzPct val="35000"/>
              <a:buBlip>
                <a:blip r:embed="rId3"/>
              </a:buBlip>
              <a:defRPr sz="4000"/>
            </a:lvl4pPr>
            <a:lvl5pPr marL="2730500" indent="-546100" algn="l">
              <a:spcBef>
                <a:spcPts val="5000"/>
              </a:spcBef>
              <a:buSzPct val="35000"/>
              <a:buBlip>
                <a:blip r:embed="rId3"/>
              </a:buBlip>
              <a:defRPr sz="4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3" name="Shape 73"/>
          <p:cNvSpPr/>
          <p:nvPr>
            <p:ph type="pic" sz="quarter" idx="13"/>
          </p:nvPr>
        </p:nvSpPr>
        <p:spPr>
          <a:xfrm>
            <a:off x="7440167" y="2857500"/>
            <a:ext cx="4015233" cy="5613400"/>
          </a:xfrm>
          <a:prstGeom prst="rect">
            <a:avLst/>
          </a:prstGeom>
          <a:ln w="9525">
            <a:round/>
          </a:ln>
        </p:spPr>
        <p:txBody>
          <a:bodyPr lIns="91439" tIns="45719" rIns="91439" bIns="45719">
            <a:noAutofit/>
          </a:bodyPr>
          <a:lstStyle/>
          <a:p>
            <a:pPr/>
          </a:p>
        </p:txBody>
      </p:sp>
      <p:sp>
        <p:nvSpPr>
          <p:cNvPr id="74" name="Shape 74"/>
          <p:cNvSpPr/>
          <p:nvPr>
            <p:ph type="title"/>
          </p:nvPr>
        </p:nvSpPr>
        <p:spPr>
          <a:xfrm>
            <a:off x="1968500" y="152400"/>
            <a:ext cx="9753600" cy="2590800"/>
          </a:xfrm>
          <a:prstGeom prst="rect">
            <a:avLst/>
          </a:prstGeom>
        </p:spPr>
        <p:txBody>
          <a:bodyPr anchor="ctr"/>
          <a:lstStyle>
            <a:lvl1pPr>
              <a:tabLst>
                <a:tab pos="1485900" algn="l"/>
              </a:tabLst>
              <a:defRPr sz="6800"/>
            </a:lvl1pPr>
          </a:lstStyle>
          <a:p>
            <a:pPr/>
            <a:r>
              <a:t>Title Text</a:t>
            </a:r>
          </a:p>
        </p:txBody>
      </p:sp>
      <p:sp>
        <p:nvSpPr>
          <p:cNvPr id="75" name="Shape 75"/>
          <p:cNvSpPr/>
          <p:nvPr>
            <p:ph type="body" sz="half" idx="1"/>
          </p:nvPr>
        </p:nvSpPr>
        <p:spPr>
          <a:xfrm>
            <a:off x="1968500" y="2743200"/>
            <a:ext cx="4876800" cy="5842000"/>
          </a:xfrm>
          <a:prstGeom prst="rect">
            <a:avLst/>
          </a:prstGeom>
        </p:spPr>
        <p:txBody>
          <a:bodyPr anchor="ctr"/>
          <a:lstStyle>
            <a:lvl1pPr marL="406400" indent="-406400" algn="l">
              <a:spcBef>
                <a:spcPts val="4000"/>
              </a:spcBef>
              <a:buSzPct val="35000"/>
              <a:buBlip>
                <a:blip r:embed="rId3"/>
              </a:buBlip>
              <a:defRPr sz="3000"/>
            </a:lvl1pPr>
            <a:lvl2pPr marL="812800" indent="-406400" algn="l">
              <a:spcBef>
                <a:spcPts val="4000"/>
              </a:spcBef>
              <a:buSzPct val="35000"/>
              <a:buBlip>
                <a:blip r:embed="rId3"/>
              </a:buBlip>
              <a:defRPr sz="3000"/>
            </a:lvl2pPr>
            <a:lvl3pPr marL="1219200" indent="-406400" algn="l">
              <a:spcBef>
                <a:spcPts val="4000"/>
              </a:spcBef>
              <a:buSzPct val="35000"/>
              <a:buBlip>
                <a:blip r:embed="rId3"/>
              </a:buBlip>
              <a:defRPr sz="3000"/>
            </a:lvl3pPr>
            <a:lvl4pPr marL="1625600" indent="-406400" algn="l">
              <a:spcBef>
                <a:spcPts val="4000"/>
              </a:spcBef>
              <a:buSzPct val="35000"/>
              <a:buBlip>
                <a:blip r:embed="rId3"/>
              </a:buBlip>
              <a:defRPr sz="3000"/>
            </a:lvl4pPr>
            <a:lvl5pPr marL="2032000" indent="-406400" algn="l">
              <a:spcBef>
                <a:spcPts val="4000"/>
              </a:spcBef>
              <a:buSzPct val="35000"/>
              <a:buBlip>
                <a:blip r:embed="rId3"/>
              </a:buBlip>
              <a:defRPr sz="3000"/>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 Photo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 name="Shape 83"/>
          <p:cNvSpPr/>
          <p:nvPr>
            <p:ph type="pic" sz="quarter" idx="13"/>
          </p:nvPr>
        </p:nvSpPr>
        <p:spPr>
          <a:xfrm>
            <a:off x="7850632" y="2194509"/>
            <a:ext cx="3835401" cy="5361991"/>
          </a:xfrm>
          <a:prstGeom prst="rect">
            <a:avLst/>
          </a:prstGeom>
          <a:ln w="9525">
            <a:round/>
          </a:ln>
        </p:spPr>
        <p:txBody>
          <a:bodyPr lIns="91439" tIns="45719" rIns="91439" bIns="45719">
            <a:noAutofit/>
          </a:bodyPr>
          <a:lstStyle/>
          <a:p>
            <a:pPr/>
          </a:p>
        </p:txBody>
      </p:sp>
      <p:sp>
        <p:nvSpPr>
          <p:cNvPr id="84" name="Shape 84"/>
          <p:cNvSpPr/>
          <p:nvPr>
            <p:ph type="title"/>
          </p:nvPr>
        </p:nvSpPr>
        <p:spPr>
          <a:xfrm>
            <a:off x="1104900" y="1993900"/>
            <a:ext cx="6299200" cy="3124200"/>
          </a:xfrm>
          <a:prstGeom prst="rect">
            <a:avLst/>
          </a:prstGeom>
        </p:spPr>
        <p:txBody>
          <a:bodyPr/>
          <a:lstStyle>
            <a:lvl1pPr>
              <a:tabLst>
                <a:tab pos="1485900" algn="l"/>
              </a:tabLst>
              <a:defRPr sz="6800"/>
            </a:lvl1pPr>
          </a:lstStyle>
          <a:p>
            <a:pPr/>
            <a:r>
              <a:t>Title Text</a:t>
            </a:r>
          </a:p>
        </p:txBody>
      </p:sp>
      <p:sp>
        <p:nvSpPr>
          <p:cNvPr id="85" name="Shape 85"/>
          <p:cNvSpPr/>
          <p:nvPr>
            <p:ph type="body" sz="quarter" idx="1"/>
          </p:nvPr>
        </p:nvSpPr>
        <p:spPr>
          <a:xfrm>
            <a:off x="1104900" y="5257800"/>
            <a:ext cx="6299200" cy="2857500"/>
          </a:xfrm>
          <a:prstGeom prst="rect">
            <a:avLst/>
          </a:prstGeom>
        </p:spPr>
        <p:txBody>
          <a:bodyPr/>
          <a:lstStyle>
            <a:lvl1pPr>
              <a:defRPr sz="4000"/>
            </a:lvl1pPr>
            <a:lvl2pPr>
              <a:defRPr sz="4000"/>
            </a:lvl2pPr>
            <a:lvl3pPr>
              <a:defRPr sz="4000"/>
            </a:lvl3pPr>
            <a:lvl4pPr>
              <a:defRPr sz="4000"/>
            </a:lvl4pPr>
            <a:lvl5pPr>
              <a:defRPr sz="4000"/>
            </a:lvl5p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1778000" y="1765300"/>
            <a:ext cx="10464800" cy="312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tabLst>
                <a:tab pos="1485900" algn="l"/>
              </a:tabLst>
            </a:lvl1pPr>
          </a:lstStyle>
          <a:p>
            <a:pPr/>
            <a:r>
              <a:t>Title Text</a:t>
            </a:r>
          </a:p>
        </p:txBody>
      </p:sp>
      <p:sp>
        <p:nvSpPr>
          <p:cNvPr id="3" name="Shape 3"/>
          <p:cNvSpPr/>
          <p:nvPr>
            <p:ph type="body" idx="1"/>
          </p:nvPr>
        </p:nvSpPr>
        <p:spPr>
          <a:xfrm>
            <a:off x="1778000" y="5029200"/>
            <a:ext cx="104648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2153899" y="9169400"/>
            <a:ext cx="453239" cy="462282"/>
          </a:xfrm>
          <a:prstGeom prst="rect">
            <a:avLst/>
          </a:prstGeom>
          <a:ln w="12700">
            <a:miter lim="400000"/>
          </a:ln>
        </p:spPr>
        <p:txBody>
          <a:bodyPr wrap="none" lIns="50800" tIns="50800" rIns="50800" bIns="50800">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1pPr>
      <a:lvl2pPr marL="0" marR="0" indent="2286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2pPr>
      <a:lvl3pPr marL="0" marR="0" indent="4572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3pPr>
      <a:lvl4pPr marL="0" marR="0" indent="6858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4pPr>
      <a:lvl5pPr marL="0" marR="0" indent="9144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5pPr>
      <a:lvl6pPr marL="0" marR="0" indent="11430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6pPr>
      <a:lvl7pPr marL="0" marR="0" indent="13716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7pPr>
      <a:lvl8pPr marL="0" marR="0" indent="16002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8pPr>
      <a:lvl9pPr marL="0" marR="0" indent="1828800" algn="ctr" defTabSz="457200" rtl="0" latinLnBrk="0">
        <a:lnSpc>
          <a:spcPct val="100000"/>
        </a:lnSpc>
        <a:spcBef>
          <a:spcPts val="0"/>
        </a:spcBef>
        <a:spcAft>
          <a:spcPts val="0"/>
        </a:spcAft>
        <a:buClrTx/>
        <a:buSzTx/>
        <a:buFontTx/>
        <a:buNone/>
        <a:tabLst>
          <a:tab pos="1485900" algn="l"/>
        </a:tabLst>
        <a:defRPr b="0" baseline="0" cap="none" i="0" spc="0" strike="noStrike" sz="94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9pPr>
    </p:titleStyle>
    <p:bodyStyle>
      <a:lvl1pPr marL="0" marR="0" indent="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1pPr>
      <a:lvl2pPr marL="0" marR="0" indent="2286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2pPr>
      <a:lvl3pPr marL="0" marR="0" indent="4572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3pPr>
      <a:lvl4pPr marL="0" marR="0" indent="6858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4pPr>
      <a:lvl5pPr marL="0" marR="0" indent="9144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4200" u="none">
          <a:ln>
            <a:noFill/>
          </a:ln>
          <a:solidFill>
            <a:srgbClr val="363929"/>
          </a:solidFill>
          <a:effectLst>
            <a:outerShdw sx="100000" sy="100000" kx="0" ky="0" algn="b" rotWithShape="0" blurRad="25400" dist="25400" dir="2700000">
              <a:srgbClr val="FFFFFF">
                <a:alpha val="50000"/>
              </a:srgbClr>
            </a:outerShdw>
          </a:effectLst>
          <a:uFillTx/>
          <a:latin typeface="+mn-lt"/>
          <a:ea typeface="+mn-ea"/>
          <a:cs typeface="+mn-cs"/>
          <a:sym typeface="Optima"/>
        </a:defRPr>
      </a:lvl9pPr>
    </p:bodyStyle>
    <p:otherStyle>
      <a:lvl1pPr marL="0" marR="0" indent="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1pPr>
      <a:lvl2pPr marL="0" marR="0" indent="2286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2pPr>
      <a:lvl3pPr marL="0" marR="0" indent="4572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3pPr>
      <a:lvl4pPr marL="0" marR="0" indent="6858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4pPr>
      <a:lvl5pPr marL="0" marR="0" indent="9144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5pPr>
      <a:lvl6pPr marL="0" marR="0" indent="11430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6pPr>
      <a:lvl7pPr marL="0" marR="0" indent="13716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7pPr>
      <a:lvl8pPr marL="0" marR="0" indent="16002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8pPr>
      <a:lvl9pPr marL="0" marR="0" indent="1828800" algn="r" defTabSz="4572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Opti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hyperlink" Target="http://www.tutorialspoint.com/python/python_online_test.htm" TargetMode="Externa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tutorialspoint.com/python/python_while_loop.htm" TargetMode="External"/><Relationship Id="rId3" Type="http://schemas.openxmlformats.org/officeDocument/2006/relationships/hyperlink" Target="http://www.tutorialspoint.com/python/python_for_loop.htm" TargetMode="External"/><Relationship Id="rId4" Type="http://schemas.openxmlformats.org/officeDocument/2006/relationships/hyperlink" Target="http://www.tutorialspoint.com/python/python_nested_loops.htm"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tutorialspoint.com/python/python_break_statement.htm" TargetMode="External"/><Relationship Id="rId3" Type="http://schemas.openxmlformats.org/officeDocument/2006/relationships/hyperlink" Target="http://www.tutorialspoint.com/python/python_continue_statement.htm" TargetMode="External"/><Relationship Id="rId4" Type="http://schemas.openxmlformats.org/officeDocument/2006/relationships/hyperlink" Target="http://www.tutorialspoint.com/python/python_pass_statement.htm"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hyperlink" Target="https://www.python.org" TargetMode="External"/><Relationship Id="rId4" Type="http://schemas.openxmlformats.org/officeDocument/2006/relationships/hyperlink" Target="https://wiki.python.org/moin/WebProgramming" TargetMode="External"/><Relationship Id="rId5" Type="http://schemas.openxmlformats.org/officeDocument/2006/relationships/hyperlink" Target="http://starship.python.net" TargetMode="External"/><Relationship Id="rId6" Type="http://schemas.openxmlformats.org/officeDocument/2006/relationships/hyperlink" Target="http://www.jython.org" TargetMode="External"/><Relationship Id="rId7" Type="http://schemas.openxmlformats.org/officeDocument/2006/relationships/hyperlink" Target="http://www.pythonware.com" TargetMode="External"/><Relationship Id="rId8" Type="http://schemas.openxmlformats.org/officeDocument/2006/relationships/hyperlink" Target="http://archaeopteryx.com" TargetMode="External"/><Relationship Id="rId9" Type="http://schemas.openxmlformats.org/officeDocument/2006/relationships/hyperlink" Target="http://www.vim.org/scripts/script.php?script_id=790" TargetMode="External"/><Relationship Id="rId10" Type="http://schemas.openxmlformats.org/officeDocument/2006/relationships/hyperlink" Target="http://pyxml.sourceforge.net/topics/" TargetMode="External"/><Relationship Id="rId11" Type="http://schemas.openxmlformats.org/officeDocument/2006/relationships/hyperlink" Target="http://www.greenteapress.com/thinkpython/html/index.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hyperlink" Target="http://www.tutorialspoint.com/unix/unix-vi-editor.htm" TargetMode="External"/><Relationship Id="rId5" Type="http://schemas.openxmlformats.org/officeDocument/2006/relationships/hyperlink" Target="http://www.jesshamrick.com/2012/09/10/absolute-beginners-guide-to-emacs/" TargetMode="External"/><Relationship Id="rId6" Type="http://schemas.openxmlformats.org/officeDocument/2006/relationships/hyperlink" Target="https://sites.physics.utoronto.ca/comp-physics/manual/tutorial-part-1-first-steps-with-idle-and-python" TargetMode="External"/><Relationship Id="rId7" Type="http://schemas.openxmlformats.org/officeDocument/2006/relationships/hyperlink" Target="http://www.computerhope.com/issues/chusedos.htm" TargetMode="External"/><Relationship Id="rId8" Type="http://schemas.openxmlformats.org/officeDocument/2006/relationships/hyperlink" Target="http://www.macdevcenter.com/pub/a/mac/2001/12/14/terminal_one.html"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hyperlink" Target="https://github.com/seleniumbase/SeleniumBase/blob/master/help_docs/method_summary.md"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hyperlink" Target="http://chromedriver.storage.googleapis.com/index.html?path=2.23/"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hyperlink" Target="http://www.w3.org/TR/html5/" TargetMode="External"/><Relationship Id="rId4" Type="http://schemas.openxmlformats.org/officeDocument/2006/relationships/hyperlink" Target="https://html.spec.whatwg.org/multipage/" TargetMode="External"/><Relationship Id="rId5" Type="http://schemas.openxmlformats.org/officeDocument/2006/relationships/hyperlink" Target="https://www.webplatform.org" TargetMode="External"/><Relationship Id="rId6" Type="http://schemas.openxmlformats.org/officeDocument/2006/relationships/hyperlink" Target="https://developer.mozilla.org/en-US/" TargetMode="Externa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prstGeom prst="rect">
            <a:avLst/>
          </a:prstGeom>
        </p:spPr>
        <p:txBody>
          <a:bodyPr/>
          <a:lstStyle>
            <a:lvl1pPr>
              <a:tabLst>
                <a:tab pos="1485900" algn="l"/>
              </a:tabLst>
            </a:lvl1pPr>
          </a:lstStyle>
          <a:p>
            <a:pPr/>
            <a:r>
              <a:t>Maze Project</a:t>
            </a:r>
          </a:p>
        </p:txBody>
      </p:sp>
      <p:sp>
        <p:nvSpPr>
          <p:cNvPr id="138" name="Shape 138"/>
          <p:cNvSpPr/>
          <p:nvPr>
            <p:ph type="subTitle" sz="half" idx="1"/>
          </p:nvPr>
        </p:nvSpPr>
        <p:spPr>
          <a:xfrm>
            <a:off x="1778000" y="5029200"/>
            <a:ext cx="10464800" cy="3016151"/>
          </a:xfrm>
          <a:prstGeom prst="rect">
            <a:avLst/>
          </a:prstGeom>
        </p:spPr>
        <p:txBody>
          <a:bodyPr/>
          <a:lstStyle/>
          <a:p>
            <a:pPr/>
            <a:r>
              <a:t>Test Driven Development</a:t>
            </a:r>
          </a:p>
          <a:p>
            <a:pPr/>
            <a:r>
              <a:t>Michael Toth</a:t>
            </a:r>
          </a:p>
          <a:p>
            <a:pPr/>
            <a:r>
              <a:t>Muhlenberg College</a:t>
            </a:r>
          </a:p>
          <a:p>
            <a:pPr/>
            <a:r>
              <a:t>Fall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70" name="Shape 170"/>
          <p:cNvSpPr/>
          <p:nvPr>
            <p:ph type="title"/>
          </p:nvPr>
        </p:nvSpPr>
        <p:spPr>
          <a:prstGeom prst="rect">
            <a:avLst/>
          </a:prstGeom>
        </p:spPr>
        <p:txBody>
          <a:bodyPr/>
          <a:lstStyle>
            <a:lvl1pPr>
              <a:tabLst>
                <a:tab pos="1485900" algn="l"/>
              </a:tabLst>
            </a:lvl1pPr>
          </a:lstStyle>
          <a:p>
            <a:pPr/>
            <a:r>
              <a:t>Some Basic Python </a:t>
            </a:r>
          </a:p>
        </p:txBody>
      </p:sp>
      <p:sp>
        <p:nvSpPr>
          <p:cNvPr id="171" name="Shape 171"/>
          <p:cNvSpPr/>
          <p:nvPr>
            <p:ph type="body" sz="half" idx="1"/>
          </p:nvPr>
        </p:nvSpPr>
        <p:spPr>
          <a:prstGeom prst="rect">
            <a:avLst/>
          </a:prstGeom>
        </p:spPr>
        <p:txBody>
          <a:bodyPr/>
          <a:lstStyle/>
          <a:p>
            <a:pPr>
              <a:buBlip>
                <a:blip r:embed="rId3"/>
              </a:buBlip>
              <a:defRPr>
                <a:effectLst/>
              </a:defRPr>
            </a:pPr>
            <a:r>
              <a:t>Identifiers</a:t>
            </a:r>
          </a:p>
          <a:p>
            <a:pPr>
              <a:buBlip>
                <a:blip r:embed="rId3"/>
              </a:buBlip>
              <a:defRPr>
                <a:effectLst/>
              </a:defRPr>
            </a:pPr>
            <a:r>
              <a:t>Reserved Words</a:t>
            </a:r>
          </a:p>
          <a:p>
            <a:pPr>
              <a:buBlip>
                <a:blip r:embed="rId3"/>
              </a:buBlip>
              <a:defRPr>
                <a:effectLst/>
              </a:defRPr>
            </a:pPr>
            <a:r>
              <a:t>Lines and Indentation</a:t>
            </a:r>
          </a:p>
          <a:p>
            <a:pPr>
              <a:buBlip>
                <a:blip r:embed="rId3"/>
              </a:buBlip>
              <a:defRPr>
                <a:effectLst/>
              </a:defRPr>
            </a:pPr>
            <a:r>
              <a:t>Multi-line statements</a:t>
            </a:r>
          </a:p>
          <a:p>
            <a:pPr>
              <a:buBlip>
                <a:blip r:embed="rId3"/>
              </a:buBlip>
              <a:defRPr>
                <a:effectLst/>
              </a:defRPr>
            </a:pPr>
            <a:r>
              <a:t>Quotations</a:t>
            </a:r>
          </a:p>
          <a:p>
            <a:pPr>
              <a:buBlip>
                <a:blip r:embed="rId3"/>
              </a:buBlip>
              <a:defRPr>
                <a:effectLst/>
              </a:defRPr>
            </a:pPr>
            <a:r>
              <a:t>Comments</a:t>
            </a:r>
          </a:p>
        </p:txBody>
      </p:sp>
      <p:sp>
        <p:nvSpPr>
          <p:cNvPr id="172" name="Shape 172"/>
          <p:cNvSpPr/>
          <p:nvPr/>
        </p:nvSpPr>
        <p:spPr>
          <a:xfrm>
            <a:off x="1737042" y="1842048"/>
            <a:ext cx="10216516"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4" invalidUrl="" action="" tgtFrame="" tooltip="" history="1" highlightClick="0" endSnd="0"/>
              </a:defRPr>
            </a:lvl1pPr>
          </a:lstStyle>
          <a:p>
            <a:pPr>
              <a:defRPr u="none"/>
            </a:pPr>
            <a:r>
              <a:rPr u="sng">
                <a:hlinkClick r:id="rId4" invalidUrl="" action="" tgtFrame="" tooltip="" history="1" highlightClick="0" endSnd="0"/>
              </a:rPr>
              <a:t>http://www.tutorialspoint.com/python/python_online_test.htm</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title"/>
          </p:nvPr>
        </p:nvSpPr>
        <p:spPr>
          <a:prstGeom prst="rect">
            <a:avLst/>
          </a:prstGeom>
        </p:spPr>
        <p:txBody>
          <a:bodyPr/>
          <a:lstStyle>
            <a:lvl1pPr>
              <a:tabLst>
                <a:tab pos="1485900" algn="l"/>
              </a:tabLst>
            </a:lvl1pPr>
          </a:lstStyle>
          <a:p>
            <a:pPr/>
            <a:r>
              <a:t>Green 14</a:t>
            </a:r>
          </a:p>
        </p:txBody>
      </p:sp>
      <p:sp>
        <p:nvSpPr>
          <p:cNvPr id="431" name="Shape 431"/>
          <p:cNvSpPr/>
          <p:nvPr>
            <p:ph type="body" idx="1"/>
          </p:nvPr>
        </p:nvSpPr>
        <p:spPr>
          <a:prstGeom prst="rect">
            <a:avLst/>
          </a:prstGeom>
        </p:spPr>
        <p:txBody>
          <a:bodyPr/>
          <a:lstStyle/>
          <a:p>
            <a:pPr>
              <a:buBlip>
                <a:blip r:embed="rId2"/>
              </a:buBlip>
              <a:defRPr>
                <a:effectLst/>
              </a:defRPr>
            </a:pPr>
            <a:r>
              <a:t>We want to check the return values of dig()</a:t>
            </a:r>
          </a:p>
          <a:p>
            <a:pPr>
              <a:buBlip>
                <a:blip r:embed="rId2"/>
              </a:buBlip>
              <a:defRPr>
                <a:effectLst/>
              </a:defRPr>
            </a:pPr>
            <a:r>
              <a:t>These tests passed so we skipped Red 14</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prstGeom prst="rect">
            <a:avLst/>
          </a:prstGeom>
        </p:spPr>
        <p:txBody>
          <a:bodyPr/>
          <a:lstStyle/>
          <a:p>
            <a:pPr>
              <a:tabLst>
                <a:tab pos="1485900" algn="l"/>
              </a:tabLst>
            </a:pPr>
            <a:r>
              <a:t>Green 14</a:t>
            </a:r>
          </a:p>
          <a:p>
            <a:pPr>
              <a:tabLst>
                <a:tab pos="1485900" algn="l"/>
              </a:tabLst>
            </a:pPr>
            <a:r>
              <a:t>(Tests pass)</a:t>
            </a:r>
          </a:p>
        </p:txBody>
      </p:sp>
      <p:sp>
        <p:nvSpPr>
          <p:cNvPr id="434" name="Shape 434"/>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testReturnValuesOfDig(self):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self.m.dig(EAST)==(-90,110)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self.m.dig(SOUTH)==(-110,90)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self.m.dig(NORTH)==(-110,130)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self.m.t.goto((-110,110))</a:t>
            </a:r>
          </a:p>
          <a:p>
            <a:pPr marL="0" indent="0">
              <a:spcBef>
                <a:spcPts val="0"/>
              </a:spcBef>
              <a:buSzTx/>
              <a:buNone/>
              <a:defRPr sz="1400">
                <a:effectLst/>
                <a:latin typeface="Courier"/>
                <a:ea typeface="Courier"/>
                <a:cs typeface="Courier"/>
                <a:sym typeface="Courier"/>
              </a:defRPr>
            </a:pPr>
            <a:r>
              <a:t>        assert self.m.dig(WEST)==(-130,110)</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title"/>
          </p:nvPr>
        </p:nvSpPr>
        <p:spPr>
          <a:prstGeom prst="rect">
            <a:avLst/>
          </a:prstGeom>
        </p:spPr>
        <p:txBody>
          <a:bodyPr/>
          <a:lstStyle>
            <a:lvl1pPr>
              <a:tabLst>
                <a:tab pos="1485900" algn="l"/>
              </a:tabLst>
            </a:lvl1pPr>
          </a:lstStyle>
          <a:p>
            <a:pPr/>
            <a:r>
              <a:t>Week 6</a:t>
            </a:r>
          </a:p>
        </p:txBody>
      </p:sp>
      <p:sp>
        <p:nvSpPr>
          <p:cNvPr id="437" name="Shape 437"/>
          <p:cNvSpPr/>
          <p:nvPr>
            <p:ph type="body" idx="1"/>
          </p:nvPr>
        </p:nvSpPr>
        <p:spPr>
          <a:prstGeom prst="rect">
            <a:avLst/>
          </a:prstGeom>
        </p:spPr>
        <p:txBody>
          <a:bodyPr/>
          <a:lstStyle/>
          <a:p>
            <a:pPr>
              <a:buBlip>
                <a:blip r:embed="rId2"/>
              </a:buBlip>
              <a:defRPr>
                <a:effectLst/>
              </a:defRPr>
            </a:pPr>
            <a:r>
              <a:t>Tests 15-Create</a:t>
            </a:r>
          </a:p>
          <a:p>
            <a:pPr>
              <a:buBlip>
                <a:blip r:embed="rId2"/>
              </a:buBlip>
              <a:defRPr>
                <a:effectLst/>
              </a:defRPr>
            </a:pPr>
            <a:r>
              <a:t>Python Lists</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p:nvPr>
        </p:nvSpPr>
        <p:spPr>
          <a:prstGeom prst="rect">
            <a:avLst/>
          </a:prstGeom>
        </p:spPr>
        <p:txBody>
          <a:bodyPr/>
          <a:lstStyle>
            <a:lvl1pPr>
              <a:tabLst>
                <a:tab pos="1485900" algn="l"/>
              </a:tabLst>
            </a:lvl1pPr>
          </a:lstStyle>
          <a:p>
            <a:pPr/>
            <a:r>
              <a:t>Red 15</a:t>
            </a:r>
          </a:p>
        </p:txBody>
      </p:sp>
      <p:sp>
        <p:nvSpPr>
          <p:cNvPr id="440" name="Shape 440"/>
          <p:cNvSpPr/>
          <p:nvPr>
            <p:ph type="body" idx="1"/>
          </p:nvPr>
        </p:nvSpPr>
        <p:spPr>
          <a:prstGeom prst="rect">
            <a:avLst/>
          </a:prstGeom>
        </p:spPr>
        <p:txBody>
          <a:bodyPr/>
          <a:lstStyle>
            <a:lvl1pPr>
              <a:buBlip>
                <a:blip r:embed="rId2"/>
              </a:buBlip>
            </a:lvl1pPr>
          </a:lstStyle>
          <a:p>
            <a:pPr>
              <a:defRPr>
                <a:effectLst/>
              </a:defRPr>
            </a:pPr>
            <a:r>
              <a:t>If the corner cells  (cells after a knight’s move from the turtle position) are empty, we don’t want to dig. </a:t>
            </a:r>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Shape 442"/>
          <p:cNvSpPr/>
          <p:nvPr>
            <p:ph type="title"/>
          </p:nvPr>
        </p:nvSpPr>
        <p:spPr>
          <a:prstGeom prst="rect">
            <a:avLst/>
          </a:prstGeom>
        </p:spPr>
        <p:txBody>
          <a:bodyPr/>
          <a:lstStyle>
            <a:lvl1pPr>
              <a:tabLst>
                <a:tab pos="1485900" algn="l"/>
              </a:tabLst>
            </a:lvl1pPr>
          </a:lstStyle>
          <a:p>
            <a:pPr/>
            <a:r>
              <a:t>Red 15</a:t>
            </a:r>
          </a:p>
        </p:txBody>
      </p:sp>
      <p:sp>
        <p:nvSpPr>
          <p:cNvPr id="443" name="Shape 443"/>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testDigRefusesIfCornersAreEmpty(self):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self.m.dig(SOUTH)</a:t>
            </a:r>
          </a:p>
        </p:txBody>
      </p:sp>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title"/>
          </p:nvPr>
        </p:nvSpPr>
        <p:spPr>
          <a:prstGeom prst="rect">
            <a:avLst/>
          </a:prstGeom>
        </p:spPr>
        <p:txBody>
          <a:bodyPr/>
          <a:lstStyle>
            <a:lvl1pPr>
              <a:tabLst>
                <a:tab pos="1485900" algn="l"/>
              </a:tabLst>
            </a:lvl1pPr>
          </a:lstStyle>
          <a:p>
            <a:pPr/>
            <a:r>
              <a:t>Red 15</a:t>
            </a:r>
          </a:p>
        </p:txBody>
      </p:sp>
      <p:sp>
        <p:nvSpPr>
          <p:cNvPr id="446" name="Shape 446"/>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self.m.setMatrixValueAt((-2*self.m.pathWidth,-self.m.pathWidth),0)</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self.m.t.pos()==(0,0)</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self.m.setMatrixValueAt((-self.m.pathWidth,2*self.m.pathWidth),0)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self.m.t.pos()==(0,0)</a:t>
            </a:r>
          </a:p>
        </p:txBody>
      </p:sp>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title"/>
          </p:nvPr>
        </p:nvSpPr>
        <p:spPr>
          <a:prstGeom prst="rect">
            <a:avLst/>
          </a:prstGeom>
        </p:spPr>
        <p:txBody>
          <a:bodyPr/>
          <a:lstStyle/>
          <a:p>
            <a:pPr>
              <a:tabLst>
                <a:tab pos="1485900" algn="l"/>
              </a:tabLst>
            </a:pPr>
          </a:p>
        </p:txBody>
      </p:sp>
      <p:sp>
        <p:nvSpPr>
          <p:cNvPr id="449" name="Shape 449"/>
          <p:cNvSpPr/>
          <p:nvPr>
            <p:ph type="body" idx="1"/>
          </p:nvPr>
        </p:nvSpPr>
        <p:spPr>
          <a:prstGeom prst="rect">
            <a:avLst/>
          </a:prstGeom>
        </p:spPr>
        <p:txBody>
          <a:bodyPr/>
          <a:lstStyle/>
          <a:p>
            <a:pPr marL="0" indent="0" defTabSz="411479">
              <a:spcBef>
                <a:spcPts val="0"/>
              </a:spcBef>
              <a:buSzTx/>
              <a:buNone/>
              <a:defRPr sz="1260">
                <a:effectLst/>
                <a:latin typeface="Courier"/>
                <a:ea typeface="Courier"/>
                <a:cs typeface="Courier"/>
                <a:sym typeface="Courier"/>
              </a:defRPr>
            </a:pPr>
            <a:r>
              <a:t>    def tooClose(self,direction):</a:t>
            </a:r>
          </a:p>
          <a:p>
            <a:pPr marL="0" indent="0" defTabSz="411479">
              <a:spcBef>
                <a:spcPts val="0"/>
              </a:spcBef>
              <a:buSzTx/>
              <a:buNone/>
              <a:defRPr sz="1260">
                <a:effectLst/>
                <a:latin typeface="Courier"/>
                <a:ea typeface="Courier"/>
                <a:cs typeface="Courier"/>
                <a:sym typeface="Courier"/>
              </a:defRPr>
            </a:pPr>
            <a:r>
              <a:t>        spos = self.t.pos()</a:t>
            </a:r>
          </a:p>
          <a:p>
            <a:pPr marL="0" indent="0" defTabSz="411479">
              <a:spcBef>
                <a:spcPts val="0"/>
              </a:spcBef>
              <a:buSzTx/>
              <a:buNone/>
              <a:defRPr sz="1260">
                <a:effectLst/>
                <a:latin typeface="Courier"/>
                <a:ea typeface="Courier"/>
                <a:cs typeface="Courier"/>
                <a:sym typeface="Courier"/>
              </a:defRPr>
            </a:pPr>
            <a:r>
              <a:t>        x=int(spos[0]+self.size/2)/self.pathWidth</a:t>
            </a:r>
          </a:p>
          <a:p>
            <a:pPr marL="0" indent="0" defTabSz="411479">
              <a:spcBef>
                <a:spcPts val="0"/>
              </a:spcBef>
              <a:buSzTx/>
              <a:buNone/>
              <a:defRPr sz="1260">
                <a:effectLst/>
                <a:latin typeface="Courier"/>
                <a:ea typeface="Courier"/>
                <a:cs typeface="Courier"/>
                <a:sym typeface="Courier"/>
              </a:defRPr>
            </a:pPr>
            <a:r>
              <a:t>        y=(self.size/self.pathWidth)-int((spos[1]+self.size/2)/self.pathWidth)-1</a:t>
            </a:r>
          </a:p>
          <a:p>
            <a:pPr marL="0" indent="0" defTabSz="411479">
              <a:spcBef>
                <a:spcPts val="0"/>
              </a:spcBef>
              <a:buSzTx/>
              <a:buNone/>
              <a:defRPr sz="1260">
                <a:effectLst/>
                <a:latin typeface="Courier"/>
                <a:ea typeface="Courier"/>
                <a:cs typeface="Courier"/>
                <a:sym typeface="Courier"/>
              </a:defRPr>
            </a:pPr>
            <a:r>
              <a:t>        </a:t>
            </a:r>
          </a:p>
          <a:p>
            <a:pPr marL="0" indent="0" defTabSz="411479">
              <a:spcBef>
                <a:spcPts val="0"/>
              </a:spcBef>
              <a:buSzTx/>
              <a:buNone/>
              <a:defRPr sz="1260">
                <a:effectLst/>
                <a:latin typeface="Courier"/>
                <a:ea typeface="Courier"/>
                <a:cs typeface="Courier"/>
                <a:sym typeface="Courier"/>
              </a:defRPr>
            </a:pPr>
            <a:r>
              <a:t>        if direction == EAST:</a:t>
            </a:r>
          </a:p>
          <a:p>
            <a:pPr marL="0" indent="0" defTabSz="411479">
              <a:spcBef>
                <a:spcPts val="0"/>
              </a:spcBef>
              <a:buSzTx/>
              <a:buNone/>
              <a:defRPr sz="1260">
                <a:effectLst/>
                <a:latin typeface="Courier"/>
                <a:ea typeface="Courier"/>
                <a:cs typeface="Courier"/>
                <a:sym typeface="Courier"/>
              </a:defRPr>
            </a:pPr>
            <a:r>
              <a:t>            if x==self.size/self.pathWidth-1:</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try:</a:t>
            </a:r>
          </a:p>
          <a:p>
            <a:pPr marL="0" indent="0" defTabSz="411479">
              <a:spcBef>
                <a:spcPts val="0"/>
              </a:spcBef>
              <a:buSzTx/>
              <a:buNone/>
              <a:defRPr sz="1260">
                <a:effectLst/>
                <a:latin typeface="Courier"/>
                <a:ea typeface="Courier"/>
                <a:cs typeface="Courier"/>
                <a:sym typeface="Courier"/>
              </a:defRPr>
            </a:pPr>
            <a:r>
              <a:t>                if self.matrix[x+1][y-1] == WALL and self.matrix[x+1][y+1]==WALL and \</a:t>
            </a:r>
          </a:p>
          <a:p>
            <a:pPr marL="0" indent="0" defTabSz="411479">
              <a:spcBef>
                <a:spcPts val="0"/>
              </a:spcBef>
              <a:buSzTx/>
              <a:buNone/>
              <a:defRPr sz="1260">
                <a:effectLst/>
                <a:latin typeface="Courier"/>
                <a:ea typeface="Courier"/>
                <a:cs typeface="Courier"/>
                <a:sym typeface="Courier"/>
              </a:defRPr>
            </a:pPr>
            <a:r>
              <a:t>                   self.matrix[x+1][y] == WALL and \</a:t>
            </a:r>
          </a:p>
          <a:p>
            <a:pPr marL="0" indent="0" defTabSz="411479">
              <a:spcBef>
                <a:spcPts val="0"/>
              </a:spcBef>
              <a:buSzTx/>
              <a:buNone/>
              <a:defRPr sz="1260">
                <a:effectLst/>
                <a:latin typeface="Courier"/>
                <a:ea typeface="Courier"/>
                <a:cs typeface="Courier"/>
                <a:sym typeface="Courier"/>
              </a:defRPr>
            </a:pPr>
            <a:r>
              <a:t>                   self.matrix[x+2][y-1] == WALL and self.matrix[x+2][y+1]==WALL and \</a:t>
            </a:r>
          </a:p>
          <a:p>
            <a:pPr marL="0" indent="0" defTabSz="411479">
              <a:spcBef>
                <a:spcPts val="0"/>
              </a:spcBef>
              <a:buSzTx/>
              <a:buNone/>
              <a:defRPr sz="1260">
                <a:effectLst/>
                <a:latin typeface="Courier"/>
                <a:ea typeface="Courier"/>
                <a:cs typeface="Courier"/>
                <a:sym typeface="Courier"/>
              </a:defRPr>
            </a:pPr>
            <a:r>
              <a:t>                   self.matrix[x+2][y] == WALL:</a:t>
            </a:r>
          </a:p>
          <a:p>
            <a:pPr marL="0" indent="0" defTabSz="411479">
              <a:spcBef>
                <a:spcPts val="0"/>
              </a:spcBef>
              <a:buSzTx/>
              <a:buNone/>
              <a:defRPr sz="1260">
                <a:effectLst/>
                <a:latin typeface="Courier"/>
                <a:ea typeface="Courier"/>
                <a:cs typeface="Courier"/>
                <a:sym typeface="Courier"/>
              </a:defRPr>
            </a:pPr>
            <a:r>
              <a:t>                    return False</a:t>
            </a:r>
          </a:p>
          <a:p>
            <a:pPr marL="0" indent="0" defTabSz="411479">
              <a:spcBef>
                <a:spcPts val="0"/>
              </a:spcBef>
              <a:buSzTx/>
              <a:buNone/>
              <a:defRPr sz="1260">
                <a:effectLst/>
                <a:latin typeface="Courier"/>
                <a:ea typeface="Courier"/>
                <a:cs typeface="Courier"/>
                <a:sym typeface="Courier"/>
              </a:defRPr>
            </a:pPr>
            <a:r>
              <a:t>            except:</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if direction == SOUTH:</a:t>
            </a:r>
          </a:p>
          <a:p>
            <a:pPr marL="0" indent="0" defTabSz="411479">
              <a:spcBef>
                <a:spcPts val="0"/>
              </a:spcBef>
              <a:buSzTx/>
              <a:buNone/>
              <a:defRPr sz="1260">
                <a:effectLst/>
                <a:latin typeface="Courier"/>
                <a:ea typeface="Courier"/>
                <a:cs typeface="Courier"/>
                <a:sym typeface="Courier"/>
              </a:defRPr>
            </a:pPr>
            <a:r>
              <a:t>            if y==self.size/self.pathWidth-1:</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try:</a:t>
            </a:r>
          </a:p>
          <a:p>
            <a:pPr marL="0" indent="0" defTabSz="411479">
              <a:spcBef>
                <a:spcPts val="0"/>
              </a:spcBef>
              <a:buSzTx/>
              <a:buNone/>
              <a:defRPr sz="1260">
                <a:effectLst/>
                <a:latin typeface="Courier"/>
                <a:ea typeface="Courier"/>
                <a:cs typeface="Courier"/>
                <a:sym typeface="Courier"/>
              </a:defRPr>
            </a:pPr>
            <a:r>
              <a:t>                if self.matrix[x+1][y+1] == WALL and self.matrix[x-1][y+1]==WALL and \</a:t>
            </a:r>
          </a:p>
          <a:p>
            <a:pPr marL="0" indent="0" defTabSz="411479">
              <a:spcBef>
                <a:spcPts val="0"/>
              </a:spcBef>
              <a:buSzTx/>
              <a:buNone/>
              <a:defRPr sz="1260">
                <a:effectLst/>
                <a:latin typeface="Courier"/>
                <a:ea typeface="Courier"/>
                <a:cs typeface="Courier"/>
                <a:sym typeface="Courier"/>
              </a:defRPr>
            </a:pPr>
            <a:r>
              <a:t>                   self.matrix[x][y+1] == WALL and \</a:t>
            </a:r>
          </a:p>
          <a:p>
            <a:pPr marL="0" indent="0" defTabSz="411479">
              <a:spcBef>
                <a:spcPts val="0"/>
              </a:spcBef>
              <a:buSzTx/>
              <a:buNone/>
              <a:defRPr sz="1260">
                <a:effectLst/>
                <a:latin typeface="Courier"/>
                <a:ea typeface="Courier"/>
                <a:cs typeface="Courier"/>
                <a:sym typeface="Courier"/>
              </a:defRPr>
            </a:pPr>
            <a:r>
              <a:t>                   self.matrix[x+1][y+2] == WALL and self.matrix[x-1][y+2]==WALL and \</a:t>
            </a:r>
          </a:p>
          <a:p>
            <a:pPr marL="0" indent="0" defTabSz="411479">
              <a:spcBef>
                <a:spcPts val="0"/>
              </a:spcBef>
              <a:buSzTx/>
              <a:buNone/>
              <a:defRPr sz="1260">
                <a:effectLst/>
                <a:latin typeface="Courier"/>
                <a:ea typeface="Courier"/>
                <a:cs typeface="Courier"/>
                <a:sym typeface="Courier"/>
              </a:defRPr>
            </a:pPr>
            <a:r>
              <a:t>                   self.matrix[x][y+2] == WALL:</a:t>
            </a:r>
          </a:p>
          <a:p>
            <a:pPr marL="0" indent="0" defTabSz="411479">
              <a:spcBef>
                <a:spcPts val="0"/>
              </a:spcBef>
              <a:buSzTx/>
              <a:buNone/>
              <a:defRPr sz="1260">
                <a:effectLst/>
                <a:latin typeface="Courier"/>
                <a:ea typeface="Courier"/>
                <a:cs typeface="Courier"/>
                <a:sym typeface="Courier"/>
              </a:defRPr>
            </a:pPr>
            <a:r>
              <a:t>                    return False</a:t>
            </a:r>
          </a:p>
          <a:p>
            <a:pPr marL="0" indent="0" defTabSz="411479">
              <a:spcBef>
                <a:spcPts val="0"/>
              </a:spcBef>
              <a:buSzTx/>
              <a:buNone/>
              <a:defRPr sz="1260">
                <a:effectLst/>
                <a:latin typeface="Courier"/>
                <a:ea typeface="Courier"/>
                <a:cs typeface="Courier"/>
                <a:sym typeface="Courier"/>
              </a:defRPr>
            </a:pPr>
            <a:r>
              <a:t>            except:</a:t>
            </a:r>
          </a:p>
          <a:p>
            <a:pPr marL="0" indent="0" defTabSz="411479">
              <a:spcBef>
                <a:spcPts val="0"/>
              </a:spcBef>
              <a:buSzTx/>
              <a:buNone/>
              <a:defRPr sz="1260">
                <a:effectLst/>
                <a:latin typeface="Courier"/>
                <a:ea typeface="Courier"/>
                <a:cs typeface="Courier"/>
                <a:sym typeface="Courier"/>
              </a:defRPr>
            </a:pPr>
            <a:r>
              <a:t>                return True</a:t>
            </a:r>
          </a:p>
          <a:p>
            <a:pPr marL="0" indent="0" defTabSz="411479">
              <a:spcBef>
                <a:spcPts val="0"/>
              </a:spcBef>
              <a:buSzTx/>
              <a:buNone/>
              <a:defRPr sz="1260">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title"/>
          </p:nvPr>
        </p:nvSpPr>
        <p:spPr>
          <a:prstGeom prst="rect">
            <a:avLst/>
          </a:prstGeom>
        </p:spPr>
        <p:txBody>
          <a:bodyPr/>
          <a:lstStyle>
            <a:lvl1pPr>
              <a:tabLst>
                <a:tab pos="1485900" algn="l"/>
              </a:tabLst>
            </a:lvl1pPr>
          </a:lstStyle>
          <a:p>
            <a:pPr/>
            <a:r>
              <a:t>Green 15</a:t>
            </a:r>
          </a:p>
        </p:txBody>
      </p:sp>
      <p:sp>
        <p:nvSpPr>
          <p:cNvPr id="452" name="Shape 452"/>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if x==0: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self.matrix[x-1][y-1] == WALL and self.matrix[x-1][y+1]==WALL and \</a:t>
            </a:r>
          </a:p>
          <a:p>
            <a:pPr marL="0" indent="0">
              <a:spcBef>
                <a:spcPts val="0"/>
              </a:spcBef>
              <a:buSzTx/>
              <a:buNone/>
              <a:defRPr sz="1400">
                <a:effectLst/>
                <a:latin typeface="Courier"/>
                <a:ea typeface="Courier"/>
                <a:cs typeface="Courier"/>
                <a:sym typeface="Courier"/>
              </a:defRPr>
            </a:pPr>
            <a:r>
              <a:t>                   self.matrix[x-1][y] == WALL and \</a:t>
            </a:r>
          </a:p>
          <a:p>
            <a:pPr marL="0" indent="0">
              <a:spcBef>
                <a:spcPts val="0"/>
              </a:spcBef>
              <a:buSzTx/>
              <a:buNone/>
              <a:defRPr sz="1400">
                <a:effectLst/>
                <a:latin typeface="Courier"/>
                <a:ea typeface="Courier"/>
                <a:cs typeface="Courier"/>
                <a:sym typeface="Courier"/>
              </a:defRPr>
            </a:pPr>
            <a:r>
              <a:t>                   self.matrix[x-2][y-1] == WALL and self.matrix[x-2][y+1]==WALL and \</a:t>
            </a:r>
          </a:p>
          <a:p>
            <a:pPr marL="0" indent="0">
              <a:spcBef>
                <a:spcPts val="0"/>
              </a:spcBef>
              <a:buSzTx/>
              <a:buNone/>
              <a:defRPr sz="1400">
                <a:effectLst/>
                <a:latin typeface="Courier"/>
                <a:ea typeface="Courier"/>
                <a:cs typeface="Courier"/>
                <a:sym typeface="Courier"/>
              </a:defRPr>
            </a:pPr>
            <a:r>
              <a:t>                   self.matrix[x-2][y]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if y==0: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self.matrix[x][y-1] == WALL and self.matrix[x-1][y-1]==WALL and \</a:t>
            </a:r>
          </a:p>
          <a:p>
            <a:pPr marL="0" indent="0">
              <a:spcBef>
                <a:spcPts val="0"/>
              </a:spcBef>
              <a:buSzTx/>
              <a:buNone/>
              <a:defRPr sz="1400">
                <a:effectLst/>
                <a:latin typeface="Courier"/>
                <a:ea typeface="Courier"/>
                <a:cs typeface="Courier"/>
                <a:sym typeface="Courier"/>
              </a:defRPr>
            </a:pPr>
            <a:r>
              <a:t>                   self.matrix[x+1][y-1] == WALL and \</a:t>
            </a:r>
          </a:p>
          <a:p>
            <a:pPr marL="0" indent="0">
              <a:spcBef>
                <a:spcPts val="0"/>
              </a:spcBef>
              <a:buSzTx/>
              <a:buNone/>
              <a:defRPr sz="1400">
                <a:effectLst/>
                <a:latin typeface="Courier"/>
                <a:ea typeface="Courier"/>
                <a:cs typeface="Courier"/>
                <a:sym typeface="Courier"/>
              </a:defRPr>
            </a:pPr>
            <a:r>
              <a:t>                   self.matrix[x][y-2] == WALL and self.matrix[x-1][y-2]==WALL and \</a:t>
            </a:r>
          </a:p>
          <a:p>
            <a:pPr marL="0" indent="0">
              <a:spcBef>
                <a:spcPts val="0"/>
              </a:spcBef>
              <a:buSzTx/>
              <a:buNone/>
              <a:defRPr sz="1400">
                <a:effectLst/>
                <a:latin typeface="Courier"/>
                <a:ea typeface="Courier"/>
                <a:cs typeface="Courier"/>
                <a:sym typeface="Courier"/>
              </a:defRPr>
            </a:pPr>
            <a:r>
              <a:t>                   self.matrix[x+1][y-2]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title"/>
          </p:nvPr>
        </p:nvSpPr>
        <p:spPr>
          <a:prstGeom prst="rect">
            <a:avLst/>
          </a:prstGeom>
        </p:spPr>
        <p:txBody>
          <a:bodyPr/>
          <a:lstStyle>
            <a:lvl1pPr>
              <a:tabLst>
                <a:tab pos="1485900" algn="l"/>
              </a:tabLst>
            </a:lvl1pPr>
          </a:lstStyle>
          <a:p>
            <a:pPr/>
            <a:r>
              <a:t>Green 15</a:t>
            </a:r>
          </a:p>
        </p:txBody>
      </p:sp>
      <p:sp>
        <p:nvSpPr>
          <p:cNvPr id="455" name="Shape 455"/>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dig(self,direction):</a:t>
            </a:r>
          </a:p>
          <a:p>
            <a:pPr marL="0" indent="0">
              <a:spcBef>
                <a:spcPts val="0"/>
              </a:spcBef>
              <a:buSzTx/>
              <a:buNone/>
              <a:defRPr sz="1400">
                <a:effectLst/>
                <a:latin typeface="Courier"/>
                <a:ea typeface="Courier"/>
                <a:cs typeface="Courier"/>
                <a:sym typeface="Courier"/>
              </a:defRPr>
            </a:pPr>
            <a:r>
              <a:t>        oldpos=self.t.pos()</a:t>
            </a:r>
          </a:p>
          <a:p>
            <a:pPr marL="0" indent="0">
              <a:spcBef>
                <a:spcPts val="0"/>
              </a:spcBef>
              <a:buSzTx/>
              <a:buNone/>
              <a:defRPr sz="1400">
                <a:effectLst/>
                <a:latin typeface="Courier"/>
                <a:ea typeface="Courier"/>
                <a:cs typeface="Courier"/>
                <a:sym typeface="Courier"/>
              </a:defRPr>
            </a:pPr>
            <a:r>
              <a:t>        if direction == EAST: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toooClose = self.tooClose(EAST)               </a:t>
            </a:r>
          </a:p>
          <a:p>
            <a:pPr marL="0" indent="0">
              <a:spcBef>
                <a:spcPts val="0"/>
              </a:spcBef>
              <a:buSzTx/>
              <a:buNone/>
              <a:defRPr sz="1400">
                <a:effectLst/>
                <a:latin typeface="Courier"/>
                <a:ea typeface="Courier"/>
                <a:cs typeface="Courier"/>
                <a:sym typeface="Courier"/>
              </a:defRPr>
            </a:pPr>
            <a:r>
              <a:t>        if direction == SOUTH: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toooClose = self.tooClose(SOUTH)</a:t>
            </a:r>
          </a:p>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toooClose = self.tooClose(WEST)</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toooClose = self.tooClose(NORTH)</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a:t>
            </a:r>
          </a:p>
          <a:p>
            <a:pPr marL="0" indent="0">
              <a:spcBef>
                <a:spcPts val="0"/>
              </a:spcBef>
              <a:buSzTx/>
              <a:buNone/>
              <a:defRPr sz="1400">
                <a:effectLst/>
                <a:latin typeface="Courier"/>
                <a:ea typeface="Courier"/>
                <a:cs typeface="Courier"/>
                <a:sym typeface="Courier"/>
              </a:defRPr>
            </a:pPr>
            <a:r>
              <a:t>        if self.getMatrixValueAt(spos)==WALL and not toooClose:</a:t>
            </a:r>
          </a:p>
          <a:p>
            <a:pPr marL="0" indent="0">
              <a:spcBef>
                <a:spcPts val="0"/>
              </a:spcBef>
              <a:buSzTx/>
              <a:buNone/>
              <a:defRPr sz="1400">
                <a:effectLst/>
                <a:latin typeface="Courier"/>
                <a:ea typeface="Courier"/>
                <a:cs typeface="Courier"/>
                <a:sym typeface="Courier"/>
              </a:defRPr>
            </a:pPr>
            <a:r>
              <a:t>            self.setMatrixValueAt(self.t.pos(),EMPTY)</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self.t.goto(oldpos[0],oldpos[1])</a:t>
            </a:r>
          </a:p>
          <a:p>
            <a:pPr marL="0" indent="0">
              <a:spcBef>
                <a:spcPts val="0"/>
              </a:spcBef>
              <a:buSzTx/>
              <a:buNone/>
              <a:defRPr sz="14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title"/>
          </p:nvPr>
        </p:nvSpPr>
        <p:spPr>
          <a:prstGeom prst="rect">
            <a:avLst/>
          </a:prstGeom>
        </p:spPr>
        <p:txBody>
          <a:bodyPr/>
          <a:lstStyle>
            <a:lvl1pPr>
              <a:tabLst>
                <a:tab pos="1485900" algn="l"/>
              </a:tabLst>
            </a:lvl1pPr>
          </a:lstStyle>
          <a:p>
            <a:pPr/>
            <a:r>
              <a:t>Red 16</a:t>
            </a:r>
          </a:p>
        </p:txBody>
      </p:sp>
      <p:sp>
        <p:nvSpPr>
          <p:cNvPr id="458" name="Shape 458"/>
          <p:cNvSpPr/>
          <p:nvPr>
            <p:ph type="body" idx="1"/>
          </p:nvPr>
        </p:nvSpPr>
        <p:spPr>
          <a:prstGeom prst="rect">
            <a:avLst/>
          </a:prstGeom>
        </p:spPr>
        <p:txBody>
          <a:bodyPr/>
          <a:lstStyle/>
          <a:p>
            <a:pPr marL="420497" indent="-420497" defTabSz="352043">
              <a:spcBef>
                <a:spcPts val="3800"/>
              </a:spcBef>
              <a:buBlip>
                <a:blip r:embed="rId2"/>
              </a:buBlip>
              <a:defRPr sz="3080">
                <a:effectLst/>
              </a:defRPr>
            </a:pPr>
            <a:r>
              <a:t>It would be nice to know what the state is in the four neighbors around the turtle</a:t>
            </a:r>
          </a:p>
          <a:p>
            <a:pPr marL="420497" indent="-420497" defTabSz="352043">
              <a:spcBef>
                <a:spcPts val="3800"/>
              </a:spcBef>
              <a:buBlip>
                <a:blip r:embed="rId2"/>
              </a:buBlip>
              <a:defRPr sz="3080">
                <a:effectLst/>
              </a:defRPr>
            </a:pPr>
            <a:r>
              <a:t>We create a function called neighbors</a:t>
            </a:r>
          </a:p>
          <a:p>
            <a:pPr marL="420497" indent="-420497" defTabSz="352043">
              <a:spcBef>
                <a:spcPts val="3800"/>
              </a:spcBef>
              <a:buBlip>
                <a:blip r:embed="rId2"/>
              </a:buBlip>
              <a:defRPr sz="3080">
                <a:effectLst/>
              </a:defRPr>
            </a:pPr>
            <a:r>
              <a:t>It returns a list of 4 values [NORTH,SOUTH,EAST,WEST]</a:t>
            </a:r>
          </a:p>
          <a:p>
            <a:pPr marL="420497" indent="-420497" defTabSz="352043">
              <a:spcBef>
                <a:spcPts val="3800"/>
              </a:spcBef>
              <a:buBlip>
                <a:blip r:embed="rId2"/>
              </a:buBlip>
              <a:defRPr sz="3080">
                <a:effectLst/>
              </a:defRPr>
            </a:pPr>
            <a:r>
              <a:t>we can then check with that list what are the possible choices we have to dig. </a:t>
            </a:r>
          </a:p>
          <a:p>
            <a:pPr marL="420497" indent="-420497" defTabSz="352043">
              <a:spcBef>
                <a:spcPts val="3800"/>
              </a:spcBef>
              <a:buBlip>
                <a:blip r:embed="rId2"/>
              </a:buBlip>
              <a:defRPr sz="3080">
                <a:effectLst/>
              </a:defRPr>
            </a:pPr>
            <a:r>
              <a:t>After a reset, we should get [-1,1,1,-1]</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body" idx="1"/>
          </p:nvPr>
        </p:nvSpPr>
        <p:spPr>
          <a:prstGeom prst="rect">
            <a:avLst/>
          </a:prstGeom>
        </p:spPr>
        <p:txBody>
          <a:bodyPr/>
          <a:lstStyle/>
          <a:p>
            <a:pPr marL="0" indent="0" defTabSz="443484">
              <a:spcBef>
                <a:spcPts val="0"/>
              </a:spcBef>
              <a:buSzTx/>
              <a:buNone/>
              <a:defRPr sz="2619">
                <a:solidFill>
                  <a:srgbClr val="121214"/>
                </a:solidFill>
                <a:effectLst/>
                <a:latin typeface="Verdana"/>
                <a:ea typeface="Verdana"/>
                <a:cs typeface="Verdana"/>
                <a:sym typeface="Verdana"/>
              </a:defRPr>
            </a:pPr>
            <a:r>
              <a:t>Python Identifiers</a:t>
            </a:r>
          </a:p>
          <a:p>
            <a:pPr marL="0" indent="0" defTabSz="443484">
              <a:spcBef>
                <a:spcPts val="0"/>
              </a:spcBef>
              <a:buSzTx/>
              <a:buNone/>
              <a:defRPr sz="2328">
                <a:solidFill>
                  <a:srgbClr val="121214"/>
                </a:solidFill>
                <a:effectLst/>
                <a:latin typeface="Verdana"/>
                <a:ea typeface="Verdana"/>
                <a:cs typeface="Verdana"/>
                <a:sym typeface="Verdana"/>
              </a:defRPr>
            </a:pPr>
          </a:p>
          <a:p>
            <a:pPr marL="0" indent="0" defTabSz="443484">
              <a:spcBef>
                <a:spcPts val="0"/>
              </a:spcBef>
              <a:buSzTx/>
              <a:buNone/>
              <a:defRPr sz="2037">
                <a:solidFill>
                  <a:srgbClr val="313131"/>
                </a:solidFill>
                <a:effectLst/>
                <a:latin typeface="Verdana"/>
                <a:ea typeface="Verdana"/>
                <a:cs typeface="Verdana"/>
                <a:sym typeface="Verdana"/>
              </a:defRPr>
            </a:pPr>
            <a:r>
              <a:t>A Python identifier is a name used to identify a variable, function, class, module or other object. An identifier starts with a letter A to Z or a to z or an underscore (_) followed by zero or more letters, underscores and digits (0 to 9).</a:t>
            </a:r>
            <a:endParaRPr>
              <a:solidFill>
                <a:srgbClr val="000000"/>
              </a:solidFill>
            </a:endParaRPr>
          </a:p>
          <a:p>
            <a:pPr marL="0" indent="0" defTabSz="443484">
              <a:spcBef>
                <a:spcPts val="0"/>
              </a:spcBef>
              <a:buSzTx/>
              <a:buNone/>
              <a:defRPr sz="2037">
                <a:solidFill>
                  <a:srgbClr val="313131"/>
                </a:solidFill>
                <a:effectLst/>
                <a:latin typeface="Verdana"/>
                <a:ea typeface="Verdana"/>
                <a:cs typeface="Verdana"/>
                <a:sym typeface="Verdana"/>
              </a:defRPr>
            </a:pPr>
            <a:r>
              <a:t>Python does not allow punctuation characters such as @, $, and % within identifiers. Python is a case sensitive programming language. Thus, </a:t>
            </a:r>
            <a:r>
              <a:rPr b="1"/>
              <a:t>Manpower</a:t>
            </a:r>
            <a:r>
              <a:t> and </a:t>
            </a:r>
            <a:r>
              <a:rPr b="1"/>
              <a:t>manpower</a:t>
            </a:r>
            <a:r>
              <a:t> are two different identifiers in Python.</a:t>
            </a:r>
            <a:endParaRPr>
              <a:solidFill>
                <a:srgbClr val="000000"/>
              </a:solidFill>
            </a:endParaRPr>
          </a:p>
          <a:p>
            <a:pPr marL="0" indent="0" defTabSz="443484">
              <a:spcBef>
                <a:spcPts val="0"/>
              </a:spcBef>
              <a:buSzTx/>
              <a:buNone/>
              <a:defRPr sz="2037">
                <a:solidFill>
                  <a:srgbClr val="313131"/>
                </a:solidFill>
                <a:effectLst/>
                <a:latin typeface="Verdana"/>
                <a:ea typeface="Verdana"/>
                <a:cs typeface="Verdana"/>
                <a:sym typeface="Verdana"/>
              </a:defRPr>
            </a:pPr>
            <a:r>
              <a:t>Here are naming conventions for Python identifiers −</a:t>
            </a:r>
            <a:endParaRPr>
              <a:solidFill>
                <a:srgbClr val="000000"/>
              </a:solidFill>
            </a:endParaRPr>
          </a:p>
          <a:p>
            <a:pPr marL="0" indent="0" defTabSz="443484">
              <a:spcBef>
                <a:spcPts val="0"/>
              </a:spcBef>
              <a:buSzTx/>
              <a:buNone/>
              <a:defRPr sz="2037">
                <a:solidFill>
                  <a:srgbClr val="000000"/>
                </a:solidFill>
                <a:effectLst/>
                <a:latin typeface="Verdana"/>
                <a:ea typeface="Verdana"/>
                <a:cs typeface="Verdana"/>
                <a:sym typeface="Verdana"/>
              </a:defRPr>
            </a:pPr>
          </a:p>
          <a:p>
            <a:pPr marL="443484" indent="-443484" defTabSz="443484">
              <a:spcBef>
                <a:spcPts val="0"/>
              </a:spcBef>
              <a:buSzTx/>
              <a:buNone/>
              <a:tabLst>
                <a:tab pos="127000" algn="l"/>
                <a:tab pos="431800" algn="l"/>
              </a:tabLst>
              <a:defRPr sz="2037">
                <a:solidFill>
                  <a:srgbClr val="313131"/>
                </a:solidFill>
                <a:effectLst/>
                <a:latin typeface="Verdana"/>
                <a:ea typeface="Verdana"/>
                <a:cs typeface="Verdana"/>
                <a:sym typeface="Verdana"/>
              </a:defRPr>
            </a:pPr>
            <a:r>
              <a:t>	•	Class names start with an uppercase letter. All other identifiers start with a lowercase letter.</a:t>
            </a:r>
            <a:endParaRPr>
              <a:solidFill>
                <a:srgbClr val="000000"/>
              </a:solidFill>
            </a:endParaRPr>
          </a:p>
          <a:p>
            <a:pPr marL="443484" indent="-443484" defTabSz="443484">
              <a:spcBef>
                <a:spcPts val="0"/>
              </a:spcBef>
              <a:buSzTx/>
              <a:buNone/>
              <a:tabLst>
                <a:tab pos="127000" algn="l"/>
                <a:tab pos="431800" algn="l"/>
              </a:tabLst>
              <a:defRPr sz="2037">
                <a:solidFill>
                  <a:srgbClr val="313131"/>
                </a:solidFill>
                <a:effectLst/>
                <a:latin typeface="Verdana"/>
                <a:ea typeface="Verdana"/>
                <a:cs typeface="Verdana"/>
                <a:sym typeface="Verdana"/>
              </a:defRPr>
            </a:pPr>
            <a:r>
              <a:t>	•	Starting an identifier with a single leading underscore indicates that the identifier is private.</a:t>
            </a:r>
            <a:endParaRPr>
              <a:solidFill>
                <a:srgbClr val="000000"/>
              </a:solidFill>
            </a:endParaRPr>
          </a:p>
          <a:p>
            <a:pPr marL="443484" indent="-443484" defTabSz="443484">
              <a:spcBef>
                <a:spcPts val="0"/>
              </a:spcBef>
              <a:buSzTx/>
              <a:buNone/>
              <a:tabLst>
                <a:tab pos="127000" algn="l"/>
                <a:tab pos="431800" algn="l"/>
              </a:tabLst>
              <a:defRPr sz="2037">
                <a:solidFill>
                  <a:srgbClr val="313131"/>
                </a:solidFill>
                <a:effectLst/>
                <a:latin typeface="Verdana"/>
                <a:ea typeface="Verdana"/>
                <a:cs typeface="Verdana"/>
                <a:sym typeface="Verdana"/>
              </a:defRPr>
            </a:pPr>
            <a:r>
              <a:t>	•	Starting an identifier with two leading underscores indicates a strongly private identifier.</a:t>
            </a:r>
            <a:endParaRPr>
              <a:solidFill>
                <a:srgbClr val="000000"/>
              </a:solidFill>
            </a:endParaRPr>
          </a:p>
          <a:p>
            <a:pPr marL="443484" indent="-443484" defTabSz="443484">
              <a:spcBef>
                <a:spcPts val="0"/>
              </a:spcBef>
              <a:buSzTx/>
              <a:buNone/>
              <a:tabLst>
                <a:tab pos="127000" algn="l"/>
                <a:tab pos="431800" algn="l"/>
              </a:tabLst>
              <a:defRPr sz="2037">
                <a:solidFill>
                  <a:srgbClr val="313131"/>
                </a:solidFill>
                <a:effectLst/>
                <a:latin typeface="Verdana"/>
                <a:ea typeface="Verdana"/>
                <a:cs typeface="Verdana"/>
                <a:sym typeface="Verdana"/>
              </a:defRPr>
            </a:pPr>
            <a:r>
              <a:t>	•	If the identifier also ends with two trailing underscores, the identifier is a language-defined special name.</a:t>
            </a:r>
          </a:p>
        </p:txBody>
      </p:sp>
    </p:spTree>
  </p:cSld>
  <p:clrMapOvr>
    <a:masterClrMapping/>
  </p:clrMapOvr>
  <p:transition xmlns:p14="http://schemas.microsoft.com/office/powerpoint/2010/main" spd="med" advClick="1" p14:dur="1000"/>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prstGeom prst="rect">
            <a:avLst/>
          </a:prstGeom>
        </p:spPr>
        <p:txBody>
          <a:bodyPr/>
          <a:lstStyle>
            <a:lvl1pPr>
              <a:tabLst>
                <a:tab pos="1485900" algn="l"/>
              </a:tabLst>
            </a:lvl1pPr>
          </a:lstStyle>
          <a:p>
            <a:pPr/>
            <a:r>
              <a:t>Red 16</a:t>
            </a:r>
          </a:p>
        </p:txBody>
      </p:sp>
      <p:sp>
        <p:nvSpPr>
          <p:cNvPr id="461" name="Shape 461"/>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    def testNeighbors(self):</a:t>
            </a:r>
          </a:p>
          <a:p>
            <a:pPr marL="0" indent="0">
              <a:spcBef>
                <a:spcPts val="0"/>
              </a:spcBef>
              <a:buSzTx/>
              <a:buNone/>
              <a:defRPr sz="2400">
                <a:effectLst/>
                <a:latin typeface="Courier"/>
                <a:ea typeface="Courier"/>
                <a:cs typeface="Courier"/>
                <a:sym typeface="Courier"/>
              </a:defRPr>
            </a:pPr>
            <a:r>
              <a:t>        print 'testNeighbors'</a:t>
            </a:r>
          </a:p>
          <a:p>
            <a:pPr marL="0" indent="0">
              <a:spcBef>
                <a:spcPts val="0"/>
              </a:spcBef>
              <a:buSzTx/>
              <a:buNone/>
              <a:defRPr sz="2400">
                <a:effectLst/>
                <a:latin typeface="Courier"/>
                <a:ea typeface="Courier"/>
                <a:cs typeface="Courier"/>
                <a:sym typeface="Courier"/>
              </a:defRPr>
            </a:pPr>
            <a:r>
              <a:t>        self.m.reset()</a:t>
            </a:r>
          </a:p>
          <a:p>
            <a:pPr marL="0" indent="0">
              <a:spcBef>
                <a:spcPts val="0"/>
              </a:spcBef>
              <a:buSzTx/>
              <a:buNone/>
              <a:defRPr sz="2400">
                <a:effectLst/>
                <a:latin typeface="Courier"/>
                <a:ea typeface="Courier"/>
                <a:cs typeface="Courier"/>
                <a:sym typeface="Courier"/>
              </a:defRPr>
            </a:pPr>
            <a:r>
              <a:t>        va=[]</a:t>
            </a:r>
          </a:p>
          <a:p>
            <a:pPr marL="0" indent="0">
              <a:spcBef>
                <a:spcPts val="0"/>
              </a:spcBef>
              <a:buSzTx/>
              <a:buNone/>
              <a:defRPr sz="2400">
                <a:effectLst/>
                <a:latin typeface="Courier"/>
                <a:ea typeface="Courier"/>
                <a:cs typeface="Courier"/>
                <a:sym typeface="Courier"/>
              </a:defRPr>
            </a:pPr>
            <a:r>
              <a:t>        n=self.m.neighbors()</a:t>
            </a:r>
          </a:p>
          <a:p>
            <a:pPr marL="0" indent="0">
              <a:spcBef>
                <a:spcPts val="0"/>
              </a:spcBef>
              <a:buSzTx/>
              <a:buNone/>
              <a:defRPr sz="2400">
                <a:effectLst/>
                <a:latin typeface="Courier"/>
                <a:ea typeface="Courier"/>
                <a:cs typeface="Courier"/>
                <a:sym typeface="Courier"/>
              </a:defRPr>
            </a:pPr>
            <a:r>
              <a:t>        for nn in n:</a:t>
            </a:r>
          </a:p>
          <a:p>
            <a:pPr marL="0" indent="0">
              <a:spcBef>
                <a:spcPts val="0"/>
              </a:spcBef>
              <a:buSzTx/>
              <a:buNone/>
              <a:defRPr sz="2400">
                <a:effectLst/>
                <a:latin typeface="Courier"/>
                <a:ea typeface="Courier"/>
                <a:cs typeface="Courier"/>
                <a:sym typeface="Courier"/>
              </a:defRPr>
            </a:pPr>
            <a:r>
              <a:t>            va.append(nn[1])</a:t>
            </a:r>
          </a:p>
          <a:p>
            <a:pPr marL="0" indent="0">
              <a:spcBef>
                <a:spcPts val="0"/>
              </a:spcBef>
              <a:buSzTx/>
              <a:buNone/>
              <a:defRPr sz="2400">
                <a:effectLst/>
                <a:latin typeface="Courier"/>
                <a:ea typeface="Courier"/>
                <a:cs typeface="Courier"/>
                <a:sym typeface="Courier"/>
              </a:defRPr>
            </a:pPr>
            <a:r>
              <a:t>        assert va == [-1,1,1,-1]</a:t>
            </a:r>
          </a:p>
        </p:txBody>
      </p:sp>
    </p:spTree>
  </p:cSld>
  <p:clrMapOvr>
    <a:masterClrMapping/>
  </p:clrMapOvr>
  <p:transition xmlns:p14="http://schemas.microsoft.com/office/powerpoint/2010/main" spd="med" advClick="1" p14:dur="1000"/>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title"/>
          </p:nvPr>
        </p:nvSpPr>
        <p:spPr>
          <a:prstGeom prst="rect">
            <a:avLst/>
          </a:prstGeom>
        </p:spPr>
        <p:txBody>
          <a:bodyPr/>
          <a:lstStyle>
            <a:lvl1pPr>
              <a:tabLst>
                <a:tab pos="1485900" algn="l"/>
              </a:tabLst>
            </a:lvl1pPr>
          </a:lstStyle>
          <a:p>
            <a:pPr/>
            <a:r>
              <a:t>Green 16</a:t>
            </a:r>
          </a:p>
        </p:txBody>
      </p:sp>
      <p:sp>
        <p:nvSpPr>
          <p:cNvPr id="464" name="Shape 464"/>
          <p:cNvSpPr/>
          <p:nvPr>
            <p:ph type="body" idx="1"/>
          </p:nvPr>
        </p:nvSpPr>
        <p:spPr>
          <a:prstGeom prst="rect">
            <a:avLst/>
          </a:prstGeom>
        </p:spPr>
        <p:txBody>
          <a:bodyPr/>
          <a:lstStyle/>
          <a:p>
            <a:pPr>
              <a:buBlip>
                <a:blip r:embed="rId2"/>
              </a:buBlip>
              <a:defRPr>
                <a:effectLst/>
              </a:defRPr>
            </a:pPr>
            <a:r>
              <a:t>For each direction, check the limits to see if we can access the matrix </a:t>
            </a:r>
          </a:p>
          <a:p>
            <a:pPr>
              <a:buBlip>
                <a:blip r:embed="rId2"/>
              </a:buBlip>
              <a:defRPr>
                <a:effectLst/>
              </a:defRPr>
            </a:pPr>
            <a:r>
              <a:t>If we can’t, insert a INVALID or -1 into the list</a:t>
            </a:r>
          </a:p>
          <a:p>
            <a:pPr>
              <a:buBlip>
                <a:blip r:embed="rId2"/>
              </a:buBlip>
              <a:defRPr>
                <a:effectLst/>
              </a:defRPr>
            </a:pPr>
            <a:r>
              <a:t>Otherwise insert the value of the matrix cell at that location</a:t>
            </a:r>
          </a:p>
        </p:txBody>
      </p:sp>
    </p:spTree>
  </p:cSld>
  <p:clrMapOvr>
    <a:masterClrMapping/>
  </p:clrMapOvr>
  <p:transition xmlns:p14="http://schemas.microsoft.com/office/powerpoint/2010/main" spd="med" advClick="1" p14:dur="1000"/>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title"/>
          </p:nvPr>
        </p:nvSpPr>
        <p:spPr>
          <a:prstGeom prst="rect">
            <a:avLst/>
          </a:prstGeom>
        </p:spPr>
        <p:txBody>
          <a:bodyPr/>
          <a:lstStyle>
            <a:lvl1pPr>
              <a:tabLst>
                <a:tab pos="1485900" algn="l"/>
              </a:tabLst>
            </a:lvl1pPr>
          </a:lstStyle>
          <a:p>
            <a:pPr/>
            <a:r>
              <a:t>Green 16</a:t>
            </a:r>
          </a:p>
        </p:txBody>
      </p:sp>
      <p:sp>
        <p:nvSpPr>
          <p:cNvPr id="467" name="Shape 467"/>
          <p:cNvSpPr/>
          <p:nvPr>
            <p:ph type="body" idx="1"/>
          </p:nvPr>
        </p:nvSpPr>
        <p:spPr>
          <a:prstGeom prst="rect">
            <a:avLst/>
          </a:prstGeom>
        </p:spPr>
        <p:txBody>
          <a:bodyPr/>
          <a:lstStyle/>
          <a:p>
            <a:pPr marL="0" indent="0" defTabSz="411479">
              <a:spcBef>
                <a:spcPts val="0"/>
              </a:spcBef>
              <a:buSzTx/>
              <a:buNone/>
              <a:defRPr sz="1260">
                <a:effectLst/>
                <a:latin typeface="Courier"/>
                <a:ea typeface="Courier"/>
                <a:cs typeface="Courier"/>
                <a:sym typeface="Courier"/>
              </a:defRPr>
            </a:pPr>
            <a:r>
              <a:t>    def neighbors(self):</a:t>
            </a:r>
          </a:p>
          <a:p>
            <a:pPr marL="0" indent="0" defTabSz="411479">
              <a:spcBef>
                <a:spcPts val="0"/>
              </a:spcBef>
              <a:buSzTx/>
              <a:buNone/>
              <a:defRPr sz="1260">
                <a:effectLst/>
                <a:latin typeface="Courier"/>
                <a:ea typeface="Courier"/>
                <a:cs typeface="Courier"/>
                <a:sym typeface="Courier"/>
              </a:defRPr>
            </a:pPr>
            <a:r>
              <a:t>        p=self.t.position()</a:t>
            </a:r>
          </a:p>
          <a:p>
            <a:pPr marL="0" indent="0" defTabSz="411479">
              <a:spcBef>
                <a:spcPts val="0"/>
              </a:spcBef>
              <a:buSzTx/>
              <a:buNone/>
              <a:defRPr sz="1260">
                <a:effectLst/>
                <a:latin typeface="Courier"/>
                <a:ea typeface="Courier"/>
                <a:cs typeface="Courier"/>
                <a:sym typeface="Courier"/>
              </a:defRPr>
            </a:pPr>
            <a:r>
              <a:t>        r=[]</a:t>
            </a:r>
          </a:p>
          <a:p>
            <a:pPr marL="0" indent="0" defTabSz="411479">
              <a:spcBef>
                <a:spcPts val="0"/>
              </a:spcBef>
              <a:buSzTx/>
              <a:buNone/>
              <a:defRPr sz="1260">
                <a:effectLst/>
                <a:latin typeface="Courier"/>
                <a:ea typeface="Courier"/>
                <a:cs typeface="Courier"/>
                <a:sym typeface="Courier"/>
              </a:defRPr>
            </a:pPr>
            <a:r>
              <a:t>        # North</a:t>
            </a:r>
          </a:p>
          <a:p>
            <a:pPr marL="0" indent="0" defTabSz="411479">
              <a:spcBef>
                <a:spcPts val="0"/>
              </a:spcBef>
              <a:buSzTx/>
              <a:buNone/>
              <a:defRPr sz="1260">
                <a:effectLst/>
                <a:latin typeface="Courier"/>
                <a:ea typeface="Courier"/>
                <a:cs typeface="Courier"/>
                <a:sym typeface="Courier"/>
              </a:defRPr>
            </a:pPr>
            <a:r>
              <a:t>        if p[1]+2*self.pathWidth&gt;(self.size/2-self.pathWidth/2):</a:t>
            </a:r>
          </a:p>
          <a:p>
            <a:pPr marL="0" indent="0" defTabSz="411479">
              <a:spcBef>
                <a:spcPts val="0"/>
              </a:spcBef>
              <a:buSzTx/>
              <a:buNone/>
              <a:defRPr sz="1260">
                <a:effectLst/>
                <a:latin typeface="Courier"/>
                <a:ea typeface="Courier"/>
                <a:cs typeface="Courier"/>
                <a:sym typeface="Courier"/>
              </a:defRPr>
            </a:pPr>
            <a:r>
              <a:t>            r.append([(p[0],p[1]+2*self.pathWidth),-1])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r.append([(p[0],p[1]+2*self.pathWidth),self.getMatrixValueAt((p[0],p[1]+2*self.pathWidth))])</a:t>
            </a:r>
          </a:p>
          <a:p>
            <a:pPr marL="0" indent="0" defTabSz="411479">
              <a:spcBef>
                <a:spcPts val="0"/>
              </a:spcBef>
              <a:buSzTx/>
              <a:buNone/>
              <a:defRPr sz="1260">
                <a:effectLst/>
                <a:latin typeface="Courier"/>
                <a:ea typeface="Courier"/>
                <a:cs typeface="Courier"/>
                <a:sym typeface="Courier"/>
              </a:defRPr>
            </a:pPr>
            <a:r>
              <a:t>        # South</a:t>
            </a:r>
          </a:p>
          <a:p>
            <a:pPr marL="0" indent="0" defTabSz="411479">
              <a:spcBef>
                <a:spcPts val="0"/>
              </a:spcBef>
              <a:buSzTx/>
              <a:buNone/>
              <a:defRPr sz="1260">
                <a:effectLst/>
                <a:latin typeface="Courier"/>
                <a:ea typeface="Courier"/>
                <a:cs typeface="Courier"/>
                <a:sym typeface="Courier"/>
              </a:defRPr>
            </a:pPr>
            <a:r>
              <a:t>        if p[1]-2*self.pathWidth&lt;-(self.size/2-self.pathWidth/2):</a:t>
            </a:r>
          </a:p>
          <a:p>
            <a:pPr marL="0" indent="0" defTabSz="411479">
              <a:spcBef>
                <a:spcPts val="0"/>
              </a:spcBef>
              <a:buSzTx/>
              <a:buNone/>
              <a:defRPr sz="1260">
                <a:effectLst/>
                <a:latin typeface="Courier"/>
                <a:ea typeface="Courier"/>
                <a:cs typeface="Courier"/>
                <a:sym typeface="Courier"/>
              </a:defRPr>
            </a:pPr>
            <a:r>
              <a:t>            r.append([(p[0],p[1]-2*self.pathWidth),-1])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r.append([(p[0],p[1]-2*self.pathWidth),self.getMatrixValueAt((p[0],p[1]-2*self.pathWidth))])</a:t>
            </a:r>
          </a:p>
          <a:p>
            <a:pPr marL="0" indent="0" defTabSz="411479">
              <a:spcBef>
                <a:spcPts val="0"/>
              </a:spcBef>
              <a:buSzTx/>
              <a:buNone/>
              <a:defRPr sz="1260">
                <a:effectLst/>
                <a:latin typeface="Courier"/>
                <a:ea typeface="Courier"/>
                <a:cs typeface="Courier"/>
                <a:sym typeface="Courier"/>
              </a:defRPr>
            </a:pPr>
            <a:r>
              <a:t>        # East</a:t>
            </a:r>
          </a:p>
          <a:p>
            <a:pPr marL="0" indent="0" defTabSz="411479">
              <a:spcBef>
                <a:spcPts val="0"/>
              </a:spcBef>
              <a:buSzTx/>
              <a:buNone/>
              <a:defRPr sz="1260">
                <a:effectLst/>
                <a:latin typeface="Courier"/>
                <a:ea typeface="Courier"/>
                <a:cs typeface="Courier"/>
                <a:sym typeface="Courier"/>
              </a:defRPr>
            </a:pPr>
            <a:r>
              <a:t>        if p[0]+2*self.pathWidth&gt;(self.size/2-self.pathWidth/2):</a:t>
            </a:r>
          </a:p>
          <a:p>
            <a:pPr marL="0" indent="0" defTabSz="411479">
              <a:spcBef>
                <a:spcPts val="0"/>
              </a:spcBef>
              <a:buSzTx/>
              <a:buNone/>
              <a:defRPr sz="1260">
                <a:effectLst/>
                <a:latin typeface="Courier"/>
                <a:ea typeface="Courier"/>
                <a:cs typeface="Courier"/>
                <a:sym typeface="Courier"/>
              </a:defRPr>
            </a:pPr>
            <a:r>
              <a:t>            r.append([(p[0]+2*self.pathWidth,p[1]),-1])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r.append([(p[0]+2*self.pathWidth,p[1]),self.getMatrixValueAt((p[0]+2*self.pathWidth,p[1]))])</a:t>
            </a:r>
          </a:p>
          <a:p>
            <a:pPr marL="0" indent="0" defTabSz="411479">
              <a:spcBef>
                <a:spcPts val="0"/>
              </a:spcBef>
              <a:buSzTx/>
              <a:buNone/>
              <a:defRPr sz="1260">
                <a:effectLst/>
                <a:latin typeface="Courier"/>
                <a:ea typeface="Courier"/>
                <a:cs typeface="Courier"/>
                <a:sym typeface="Courier"/>
              </a:defRPr>
            </a:pPr>
            <a:r>
              <a:t>        # West</a:t>
            </a:r>
          </a:p>
          <a:p>
            <a:pPr marL="0" indent="0" defTabSz="411479">
              <a:spcBef>
                <a:spcPts val="0"/>
              </a:spcBef>
              <a:buSzTx/>
              <a:buNone/>
              <a:defRPr sz="1260">
                <a:effectLst/>
                <a:latin typeface="Courier"/>
                <a:ea typeface="Courier"/>
                <a:cs typeface="Courier"/>
                <a:sym typeface="Courier"/>
              </a:defRPr>
            </a:pPr>
            <a:r>
              <a:t>        if p[0]-2*self.pathWidth&lt;-(self.size/2-self.pathWidth/2):</a:t>
            </a:r>
          </a:p>
          <a:p>
            <a:pPr marL="0" indent="0" defTabSz="411479">
              <a:spcBef>
                <a:spcPts val="0"/>
              </a:spcBef>
              <a:buSzTx/>
              <a:buNone/>
              <a:defRPr sz="1260">
                <a:effectLst/>
                <a:latin typeface="Courier"/>
                <a:ea typeface="Courier"/>
                <a:cs typeface="Courier"/>
                <a:sym typeface="Courier"/>
              </a:defRPr>
            </a:pPr>
            <a:r>
              <a:t>            r.append([(p[0]-2*self.pathWidth,p[1]),-1])</a:t>
            </a:r>
          </a:p>
          <a:p>
            <a:pPr marL="0" indent="0" defTabSz="411479">
              <a:spcBef>
                <a:spcPts val="0"/>
              </a:spcBef>
              <a:buSzTx/>
              <a:buNone/>
              <a:defRPr sz="1260">
                <a:effectLst/>
                <a:latin typeface="Courier"/>
                <a:ea typeface="Courier"/>
                <a:cs typeface="Courier"/>
                <a:sym typeface="Courier"/>
              </a:defRPr>
            </a:pPr>
            <a:r>
              <a:t>        else:</a:t>
            </a:r>
          </a:p>
          <a:p>
            <a:pPr marL="0" indent="0" defTabSz="411479">
              <a:spcBef>
                <a:spcPts val="0"/>
              </a:spcBef>
              <a:buSzTx/>
              <a:buNone/>
              <a:defRPr sz="1260">
                <a:effectLst/>
                <a:latin typeface="Courier"/>
                <a:ea typeface="Courier"/>
                <a:cs typeface="Courier"/>
                <a:sym typeface="Courier"/>
              </a:defRPr>
            </a:pPr>
            <a:r>
              <a:t>            r.append([(p[0]-2*self.pathWidth,p[1]),self.getMatrixValueAt((p[0]-2*self.pathWidth,p[1]))])</a:t>
            </a:r>
          </a:p>
          <a:p>
            <a:pPr marL="0" indent="0" defTabSz="411479">
              <a:spcBef>
                <a:spcPts val="0"/>
              </a:spcBef>
              <a:buSzTx/>
              <a:buNone/>
              <a:defRPr sz="1260">
                <a:effectLst/>
                <a:latin typeface="Courier"/>
                <a:ea typeface="Courier"/>
                <a:cs typeface="Courier"/>
                <a:sym typeface="Courier"/>
              </a:defRPr>
            </a:pPr>
            <a:r>
              <a:t>        return r</a:t>
            </a:r>
          </a:p>
        </p:txBody>
      </p:sp>
    </p:spTree>
  </p:cSld>
  <p:clrMapOvr>
    <a:masterClrMapping/>
  </p:clrMapOvr>
  <p:transition xmlns:p14="http://schemas.microsoft.com/office/powerpoint/2010/main" spd="med" advClick="1" p14:dur="1000"/>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title"/>
          </p:nvPr>
        </p:nvSpPr>
        <p:spPr>
          <a:prstGeom prst="rect">
            <a:avLst/>
          </a:prstGeom>
        </p:spPr>
        <p:txBody>
          <a:bodyPr/>
          <a:lstStyle>
            <a:lvl1pPr>
              <a:tabLst>
                <a:tab pos="1485900" algn="l"/>
              </a:tabLst>
            </a:lvl1pPr>
          </a:lstStyle>
          <a:p>
            <a:pPr/>
            <a:r>
              <a:t>Implement Create</a:t>
            </a:r>
          </a:p>
        </p:txBody>
      </p:sp>
      <p:sp>
        <p:nvSpPr>
          <p:cNvPr id="470" name="Shape 470"/>
          <p:cNvSpPr/>
          <p:nvPr>
            <p:ph type="body" idx="1"/>
          </p:nvPr>
        </p:nvSpPr>
        <p:spPr>
          <a:prstGeom prst="rect">
            <a:avLst/>
          </a:prstGeom>
        </p:spPr>
        <p:txBody>
          <a:bodyPr/>
          <a:lstStyle/>
          <a:p>
            <a:pPr marL="409575" indent="-409575" defTabSz="342900">
              <a:spcBef>
                <a:spcPts val="3700"/>
              </a:spcBef>
              <a:buBlip>
                <a:blip r:embed="rId2"/>
              </a:buBlip>
              <a:defRPr sz="3000">
                <a:effectLst/>
              </a:defRPr>
            </a:pPr>
            <a:r>
              <a:t>Now we are at a point where we can write create() </a:t>
            </a:r>
          </a:p>
          <a:p>
            <a:pPr marL="409575" indent="-409575" defTabSz="342900">
              <a:spcBef>
                <a:spcPts val="3700"/>
              </a:spcBef>
              <a:buBlip>
                <a:blip r:embed="rId2"/>
              </a:buBlip>
              <a:defRPr sz="3000">
                <a:effectLst/>
              </a:defRPr>
            </a:pPr>
            <a:r>
              <a:t>It will be a recursive function</a:t>
            </a:r>
          </a:p>
          <a:p>
            <a:pPr marL="409575" indent="-409575" defTabSz="342900">
              <a:spcBef>
                <a:spcPts val="3700"/>
              </a:spcBef>
              <a:buBlip>
                <a:blip r:embed="rId2"/>
              </a:buBlip>
              <a:defRPr sz="3000">
                <a:effectLst/>
              </a:defRPr>
            </a:pPr>
            <a:r>
              <a:t>It calls itself starting from the reset point. </a:t>
            </a:r>
          </a:p>
          <a:p>
            <a:pPr marL="409575" indent="-409575" defTabSz="342900">
              <a:spcBef>
                <a:spcPts val="3700"/>
              </a:spcBef>
              <a:buBlip>
                <a:blip r:embed="rId2"/>
              </a:buBlip>
              <a:defRPr sz="3000">
                <a:effectLst/>
              </a:defRPr>
            </a:pPr>
            <a:r>
              <a:t>Dig in any of the possible 4 directions randomly chosen</a:t>
            </a:r>
          </a:p>
          <a:p>
            <a:pPr marL="409575" indent="-409575" defTabSz="342900">
              <a:spcBef>
                <a:spcPts val="3700"/>
              </a:spcBef>
              <a:buBlip>
                <a:blip r:embed="rId2"/>
              </a:buBlip>
              <a:defRPr sz="3000">
                <a:effectLst/>
              </a:defRPr>
            </a:pPr>
            <a:r>
              <a:t>from this new point, repeat by calling create</a:t>
            </a:r>
          </a:p>
          <a:p>
            <a:pPr marL="409575" indent="-409575" defTabSz="342900">
              <a:spcBef>
                <a:spcPts val="3700"/>
              </a:spcBef>
              <a:buBlip>
                <a:blip r:embed="rId2"/>
              </a:buBlip>
              <a:defRPr sz="3000">
                <a:effectLst/>
              </a:defRPr>
            </a:pPr>
            <a:r>
              <a:t>whenever all directions are considered, return to the previous instance of create() </a:t>
            </a:r>
          </a:p>
        </p:txBody>
      </p:sp>
    </p:spTree>
  </p:cSld>
  <p:clrMapOvr>
    <a:masterClrMapping/>
  </p:clrMapOvr>
  <p:transition xmlns:p14="http://schemas.microsoft.com/office/powerpoint/2010/main" spd="med" advClick="1" p14:dur="1000"/>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title"/>
          </p:nvPr>
        </p:nvSpPr>
        <p:spPr>
          <a:prstGeom prst="rect">
            <a:avLst/>
          </a:prstGeom>
        </p:spPr>
        <p:txBody>
          <a:bodyPr/>
          <a:lstStyle/>
          <a:p>
            <a:pPr defTabSz="361188">
              <a:tabLst>
                <a:tab pos="1168400" algn="l"/>
              </a:tabLst>
              <a:defRPr sz="5372">
                <a:effectLst>
                  <a:outerShdw sx="100000" sy="100000" kx="0" ky="0" algn="b" rotWithShape="0" blurRad="20066" dist="20066" dir="2700000">
                    <a:srgbClr val="FFFFFF">
                      <a:alpha val="50000"/>
                    </a:srgbClr>
                  </a:outerShdw>
                </a:effectLst>
              </a:defRPr>
            </a:pPr>
            <a:r>
              <a:t>Implement Create</a:t>
            </a:r>
          </a:p>
          <a:p>
            <a:pPr defTabSz="361188">
              <a:tabLst>
                <a:tab pos="1168400" algn="l"/>
              </a:tabLst>
              <a:defRPr sz="5372">
                <a:effectLst>
                  <a:outerShdw sx="100000" sy="100000" kx="0" ky="0" algn="b" rotWithShape="0" blurRad="20066" dist="20066" dir="2700000">
                    <a:srgbClr val="FFFFFF">
                      <a:alpha val="50000"/>
                    </a:srgbClr>
                  </a:outerShdw>
                </a:effectLst>
              </a:defRPr>
            </a:pPr>
            <a:r>
              <a:t>(look at the Maze.py file for other changes)</a:t>
            </a:r>
          </a:p>
        </p:txBody>
      </p:sp>
      <p:sp>
        <p:nvSpPr>
          <p:cNvPr id="473" name="Shape 473"/>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create(self):</a:t>
            </a:r>
          </a:p>
          <a:p>
            <a:pPr marL="0" indent="0">
              <a:spcBef>
                <a:spcPts val="0"/>
              </a:spcBef>
              <a:buSzTx/>
              <a:buNone/>
              <a:defRPr sz="2200">
                <a:effectLst/>
                <a:latin typeface="Courier"/>
                <a:ea typeface="Courier"/>
                <a:cs typeface="Courier"/>
                <a:sym typeface="Courier"/>
              </a:defRPr>
            </a:pPr>
            <a:r>
              <a:t>        spos=self.t.pos()</a:t>
            </a:r>
          </a:p>
          <a:p>
            <a:pPr marL="0" indent="0">
              <a:spcBef>
                <a:spcPts val="0"/>
              </a:spcBef>
              <a:buSzTx/>
              <a:buNone/>
              <a:defRPr sz="2200">
                <a:effectLst/>
                <a:latin typeface="Courier"/>
                <a:ea typeface="Courier"/>
                <a:cs typeface="Courier"/>
                <a:sym typeface="Courier"/>
              </a:defRPr>
            </a:pPr>
            <a:r>
              <a:t>        n=self.neighbors()</a:t>
            </a:r>
          </a:p>
          <a:p>
            <a:pPr marL="0" indent="0">
              <a:spcBef>
                <a:spcPts val="0"/>
              </a:spcBef>
              <a:buSzTx/>
              <a:buNone/>
              <a:defRPr sz="2200">
                <a:effectLst/>
                <a:latin typeface="Courier"/>
                <a:ea typeface="Courier"/>
                <a:cs typeface="Courier"/>
                <a:sym typeface="Courier"/>
              </a:defRPr>
            </a:pPr>
            <a:r>
              <a:t>        while len(n)&gt;0:</a:t>
            </a:r>
          </a:p>
          <a:p>
            <a:pPr marL="0" indent="0">
              <a:spcBef>
                <a:spcPts val="0"/>
              </a:spcBef>
              <a:buSzTx/>
              <a:buNone/>
              <a:defRPr sz="2200">
                <a:effectLst/>
                <a:latin typeface="Courier"/>
                <a:ea typeface="Courier"/>
                <a:cs typeface="Courier"/>
                <a:sym typeface="Courier"/>
              </a:defRPr>
            </a:pPr>
            <a:r>
              <a:t>            self.t.goto(spos[0],spos[1])</a:t>
            </a:r>
          </a:p>
          <a:p>
            <a:pPr marL="0" indent="0">
              <a:spcBef>
                <a:spcPts val="0"/>
              </a:spcBef>
              <a:buSzTx/>
              <a:buNone/>
              <a:defRPr sz="2200">
                <a:effectLst/>
                <a:latin typeface="Courier"/>
                <a:ea typeface="Courier"/>
                <a:cs typeface="Courier"/>
                <a:sym typeface="Courier"/>
              </a:defRPr>
            </a:pPr>
            <a:r>
              <a:t>            nchoice=random.choice(n)</a:t>
            </a:r>
          </a:p>
          <a:p>
            <a:pPr marL="0" indent="0">
              <a:spcBef>
                <a:spcPts val="0"/>
              </a:spcBef>
              <a:buSzTx/>
              <a:buNone/>
              <a:defRPr sz="2200">
                <a:effectLst/>
                <a:latin typeface="Courier"/>
                <a:ea typeface="Courier"/>
                <a:cs typeface="Courier"/>
                <a:sym typeface="Courier"/>
              </a:defRPr>
            </a:pPr>
            <a:r>
              <a:t>            n.remove(nchoice)</a:t>
            </a:r>
          </a:p>
          <a:p>
            <a:pPr marL="0" indent="0">
              <a:spcBef>
                <a:spcPts val="0"/>
              </a:spcBef>
              <a:buSzTx/>
              <a:buNone/>
              <a:defRPr sz="2200">
                <a:effectLst/>
                <a:latin typeface="Courier"/>
                <a:ea typeface="Courier"/>
                <a:cs typeface="Courier"/>
                <a:sym typeface="Courier"/>
              </a:defRPr>
            </a:pPr>
            <a:r>
              <a:t>            if nchoice[1]==WALL:</a:t>
            </a:r>
          </a:p>
          <a:p>
            <a:pPr marL="0" indent="0">
              <a:spcBef>
                <a:spcPts val="0"/>
              </a:spcBef>
              <a:buSzTx/>
              <a:buNone/>
              <a:defRPr sz="2200">
                <a:effectLst/>
                <a:latin typeface="Courier"/>
                <a:ea typeface="Courier"/>
                <a:cs typeface="Courier"/>
                <a:sym typeface="Courier"/>
              </a:defRPr>
            </a:pPr>
            <a:r>
              <a:t>                d=self.direction(self.t.pos(),nchoice[0])</a:t>
            </a:r>
          </a:p>
          <a:p>
            <a:pPr marL="0" indent="0">
              <a:spcBef>
                <a:spcPts val="0"/>
              </a:spcBef>
              <a:buSzTx/>
              <a:buNone/>
              <a:defRPr sz="2200">
                <a:effectLst/>
                <a:latin typeface="Courier"/>
                <a:ea typeface="Courier"/>
                <a:cs typeface="Courier"/>
                <a:sym typeface="Courier"/>
              </a:defRPr>
            </a:pPr>
            <a:r>
              <a:t>                if not self.dig(d)==self.dig(d):</a:t>
            </a:r>
          </a:p>
          <a:p>
            <a:pPr marL="0" indent="0">
              <a:spcBef>
                <a:spcPts val="0"/>
              </a:spcBef>
              <a:buSzTx/>
              <a:buNone/>
              <a:defRPr sz="2200">
                <a:effectLst/>
                <a:latin typeface="Courier"/>
                <a:ea typeface="Courier"/>
                <a:cs typeface="Courier"/>
                <a:sym typeface="Courier"/>
              </a:defRPr>
            </a:pPr>
            <a:r>
              <a:t>                    self.create()</a:t>
            </a:r>
          </a:p>
        </p:txBody>
      </p:sp>
    </p:spTree>
  </p:cSld>
  <p:clrMapOvr>
    <a:masterClrMapping/>
  </p:clrMapOvr>
  <p:transition xmlns:p14="http://schemas.microsoft.com/office/powerpoint/2010/main" spd="med" advClick="1" p14:dur="1000"/>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ph type="title"/>
          </p:nvPr>
        </p:nvSpPr>
        <p:spPr>
          <a:prstGeom prst="rect">
            <a:avLst/>
          </a:prstGeom>
        </p:spPr>
        <p:txBody>
          <a:bodyPr/>
          <a:lstStyle>
            <a:lvl1pPr>
              <a:tabLst>
                <a:tab pos="1485900" algn="l"/>
              </a:tabLst>
            </a:lvl1pPr>
          </a:lstStyle>
          <a:p>
            <a:pPr/>
            <a:r>
              <a:t>Week 7</a:t>
            </a:r>
          </a:p>
        </p:txBody>
      </p:sp>
      <p:sp>
        <p:nvSpPr>
          <p:cNvPr id="476" name="Shape 476"/>
          <p:cNvSpPr/>
          <p:nvPr>
            <p:ph type="body" idx="1"/>
          </p:nvPr>
        </p:nvSpPr>
        <p:spPr>
          <a:prstGeom prst="rect">
            <a:avLst/>
          </a:prstGeom>
        </p:spPr>
        <p:txBody>
          <a:bodyPr/>
          <a:lstStyle/>
          <a:p>
            <a:pPr>
              <a:buBlip>
                <a:blip r:embed="rId2"/>
              </a:buBlip>
              <a:defRPr>
                <a:effectLst/>
              </a:defRPr>
            </a:pPr>
            <a:r>
              <a:t>Start on solving the maze</a:t>
            </a:r>
          </a:p>
          <a:p>
            <a:pPr>
              <a:buBlip>
                <a:blip r:embed="rId2"/>
              </a:buBlip>
              <a:defRPr>
                <a:effectLst/>
              </a:defRPr>
            </a:pPr>
            <a:r>
              <a:t>travel() method</a:t>
            </a:r>
          </a:p>
        </p:txBody>
      </p:sp>
    </p:spTree>
  </p:cSld>
  <p:clrMapOvr>
    <a:masterClrMapping/>
  </p:clrMapOvr>
  <p:transition xmlns:p14="http://schemas.microsoft.com/office/powerpoint/2010/main" spd="med" advClick="1" p14:dur="1000"/>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title"/>
          </p:nvPr>
        </p:nvSpPr>
        <p:spPr>
          <a:prstGeom prst="rect">
            <a:avLst/>
          </a:prstGeom>
        </p:spPr>
        <p:txBody>
          <a:bodyPr/>
          <a:lstStyle>
            <a:lvl1pPr>
              <a:tabLst>
                <a:tab pos="1485900" algn="l"/>
              </a:tabLst>
            </a:lvl1pPr>
          </a:lstStyle>
          <a:p>
            <a:pPr/>
            <a:r>
              <a:t>Ready to start working on solving the maze</a:t>
            </a:r>
          </a:p>
        </p:txBody>
      </p:sp>
      <p:sp>
        <p:nvSpPr>
          <p:cNvPr id="479" name="Shape 479"/>
          <p:cNvSpPr/>
          <p:nvPr>
            <p:ph type="body" idx="1"/>
          </p:nvPr>
        </p:nvSpPr>
        <p:spPr>
          <a:prstGeom prst="rect">
            <a:avLst/>
          </a:prstGeom>
        </p:spPr>
        <p:txBody>
          <a:bodyPr/>
          <a:lstStyle/>
          <a:p>
            <a:pPr marL="376809" indent="-376809" defTabSz="315468">
              <a:spcBef>
                <a:spcPts val="3400"/>
              </a:spcBef>
              <a:buBlip>
                <a:blip r:embed="rId2"/>
              </a:buBlip>
              <a:defRPr sz="2760">
                <a:effectLst/>
              </a:defRPr>
            </a:pPr>
            <a:r>
              <a:t>We now have the create() function working.  Time to work on solving it. </a:t>
            </a:r>
          </a:p>
          <a:p>
            <a:pPr marL="376809" indent="-376809" defTabSz="315468">
              <a:spcBef>
                <a:spcPts val="3400"/>
              </a:spcBef>
              <a:buBlip>
                <a:blip r:embed="rId2"/>
              </a:buBlip>
              <a:defRPr sz="2760">
                <a:effectLst/>
              </a:defRPr>
            </a:pPr>
            <a:r>
              <a:t>We need to keep track of whether or not we visited a cell. </a:t>
            </a:r>
          </a:p>
          <a:p>
            <a:pPr marL="376809" indent="-376809" defTabSz="315468">
              <a:spcBef>
                <a:spcPts val="3400"/>
              </a:spcBef>
              <a:buBlip>
                <a:blip r:embed="rId2"/>
              </a:buBlip>
              <a:defRPr sz="2760">
                <a:effectLst/>
              </a:defRPr>
            </a:pPr>
            <a:r>
              <a:t>We aren’t digging anymore </a:t>
            </a:r>
          </a:p>
          <a:p>
            <a:pPr marL="376809" indent="-376809" defTabSz="315468">
              <a:spcBef>
                <a:spcPts val="3400"/>
              </a:spcBef>
              <a:buBlip>
                <a:blip r:embed="rId2"/>
              </a:buBlip>
              <a:defRPr sz="2760">
                <a:effectLst/>
              </a:defRPr>
            </a:pPr>
            <a:r>
              <a:t>We are travelling along a path already dug</a:t>
            </a:r>
          </a:p>
          <a:p>
            <a:pPr marL="376809" indent="-376809" defTabSz="315468">
              <a:spcBef>
                <a:spcPts val="3400"/>
              </a:spcBef>
              <a:buBlip>
                <a:blip r:embed="rId2"/>
              </a:buBlip>
              <a:defRPr sz="2760">
                <a:effectLst/>
              </a:defRPr>
            </a:pPr>
            <a:r>
              <a:t>We want to mark the places we have been as VISITED</a:t>
            </a:r>
          </a:p>
          <a:p>
            <a:pPr marL="376809" indent="-376809" defTabSz="315468">
              <a:spcBef>
                <a:spcPts val="3400"/>
              </a:spcBef>
              <a:buBlip>
                <a:blip r:embed="rId2"/>
              </a:buBlip>
              <a:defRPr sz="2760">
                <a:effectLst/>
              </a:defRPr>
            </a:pPr>
            <a:r>
              <a:t>When we travel back over a VISITED cell, we want to mark it FAILED </a:t>
            </a:r>
          </a:p>
        </p:txBody>
      </p:sp>
    </p:spTree>
  </p:cSld>
  <p:clrMapOvr>
    <a:masterClrMapping/>
  </p:clrMapOvr>
  <p:transition xmlns:p14="http://schemas.microsoft.com/office/powerpoint/2010/main" spd="med" advClick="1" p14:dur="1000"/>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title"/>
          </p:nvPr>
        </p:nvSpPr>
        <p:spPr>
          <a:prstGeom prst="rect">
            <a:avLst/>
          </a:prstGeom>
        </p:spPr>
        <p:txBody>
          <a:bodyPr/>
          <a:lstStyle>
            <a:lvl1pPr>
              <a:tabLst>
                <a:tab pos="1485900" algn="l"/>
              </a:tabLst>
            </a:lvl1pPr>
          </a:lstStyle>
          <a:p>
            <a:pPr/>
            <a:r>
              <a:t>Red 18</a:t>
            </a:r>
          </a:p>
        </p:txBody>
      </p:sp>
      <p:sp>
        <p:nvSpPr>
          <p:cNvPr id="482" name="Shape 482"/>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testLeaveVisited(self):</a:t>
            </a:r>
          </a:p>
          <a:p>
            <a:pPr marL="0" indent="0">
              <a:spcBef>
                <a:spcPts val="0"/>
              </a:spcBef>
              <a:buSzTx/>
              <a:buNone/>
              <a:defRPr sz="2200">
                <a:effectLst/>
                <a:latin typeface="Courier"/>
                <a:ea typeface="Courier"/>
                <a:cs typeface="Courier"/>
                <a:sym typeface="Courier"/>
              </a:defRPr>
            </a:pPr>
            <a:r>
              <a:t>        self.m.reset()</a:t>
            </a:r>
          </a:p>
          <a:p>
            <a:pPr marL="0" indent="0">
              <a:spcBef>
                <a:spcPts val="0"/>
              </a:spcBef>
              <a:buSzTx/>
              <a:buNone/>
              <a:defRPr sz="2200">
                <a:effectLst/>
                <a:latin typeface="Courier"/>
                <a:ea typeface="Courier"/>
                <a:cs typeface="Courier"/>
                <a:sym typeface="Courier"/>
              </a:defRPr>
            </a:pPr>
            <a:r>
              <a:t>        [self.m.dig(EAST) for i in range(3)]</a:t>
            </a:r>
          </a:p>
          <a:p>
            <a:pPr marL="0" indent="0">
              <a:spcBef>
                <a:spcPts val="0"/>
              </a:spcBef>
              <a:buSzTx/>
              <a:buNone/>
              <a:defRPr sz="2200">
                <a:effectLst/>
                <a:latin typeface="Courier"/>
                <a:ea typeface="Courier"/>
                <a:cs typeface="Courier"/>
                <a:sym typeface="Courier"/>
              </a:defRPr>
            </a:pPr>
            <a:r>
              <a:t>        self.m.t.goto(-self.m.size/2+self.m.pathWidth/2,self.m.size/2-self.m.pathWidth/2)</a:t>
            </a:r>
          </a:p>
          <a:p>
            <a:pPr marL="0" indent="0">
              <a:spcBef>
                <a:spcPts val="0"/>
              </a:spcBef>
              <a:buSzTx/>
              <a:buNone/>
              <a:defRPr sz="2200">
                <a:effectLst/>
                <a:latin typeface="Courier"/>
                <a:ea typeface="Courier"/>
                <a:cs typeface="Courier"/>
                <a:sym typeface="Courier"/>
              </a:defRPr>
            </a:pPr>
            <a:r>
              <a:t>        [self.m.travel(EAST) for i in range(3)]</a:t>
            </a:r>
          </a:p>
          <a:p>
            <a:pPr marL="0" indent="0">
              <a:spcBef>
                <a:spcPts val="0"/>
              </a:spcBef>
              <a:buSzTx/>
              <a:buNone/>
              <a:defRPr sz="2200">
                <a:effectLst/>
                <a:latin typeface="Courier"/>
                <a:ea typeface="Courier"/>
                <a:cs typeface="Courier"/>
                <a:sym typeface="Courier"/>
              </a:defRPr>
            </a:pPr>
            <a:r>
              <a:t>        assert self.m.matrix[0][0]==VISITED</a:t>
            </a:r>
          </a:p>
          <a:p>
            <a:pPr marL="0" indent="0">
              <a:spcBef>
                <a:spcPts val="0"/>
              </a:spcBef>
              <a:buSzTx/>
              <a:buNone/>
              <a:defRPr sz="2200">
                <a:effectLst/>
                <a:latin typeface="Courier"/>
                <a:ea typeface="Courier"/>
                <a:cs typeface="Courier"/>
                <a:sym typeface="Courier"/>
              </a:defRPr>
            </a:pPr>
            <a:r>
              <a:t>        assert self.m.matrix[1][0]==VISITED</a:t>
            </a:r>
          </a:p>
          <a:p>
            <a:pPr marL="0" indent="0">
              <a:spcBef>
                <a:spcPts val="0"/>
              </a:spcBef>
              <a:buSzTx/>
              <a:buNone/>
              <a:defRPr sz="2200">
                <a:effectLst/>
                <a:latin typeface="Courier"/>
                <a:ea typeface="Courier"/>
                <a:cs typeface="Courier"/>
                <a:sym typeface="Courier"/>
              </a:defRPr>
            </a:pPr>
            <a:r>
              <a:t>        assert self.m.matrix[2][0]==VISITED</a:t>
            </a:r>
          </a:p>
          <a:p>
            <a:pPr marL="0" indent="0">
              <a:spcBef>
                <a:spcPts val="0"/>
              </a:spcBef>
              <a:buSzTx/>
              <a:buNone/>
              <a:defRPr sz="2200">
                <a:effectLst/>
                <a:latin typeface="Courier"/>
                <a:ea typeface="Courier"/>
                <a:cs typeface="Courier"/>
                <a:sym typeface="Courier"/>
              </a:defRPr>
            </a:pPr>
            <a:r>
              <a:t>        assert self.m.t.pos()==(-self.m.size/2+7*self.m.pathWidth/2,self.m.size/2-self.m.pathWidth/2)</a:t>
            </a:r>
          </a:p>
          <a:p>
            <a:pPr marL="0" indent="0">
              <a:spcBef>
                <a:spcPts val="0"/>
              </a:spcBef>
              <a:buSzTx/>
              <a:buNone/>
              <a:defRPr sz="2200">
                <a:effectLst/>
                <a:latin typeface="Courier"/>
                <a:ea typeface="Courier"/>
                <a:cs typeface="Courier"/>
                <a:sym typeface="Courier"/>
              </a:defRPr>
            </a:pPr>
            <a:r>
              <a:t>        [self.m.travel(WEST) for i in range(3)]</a:t>
            </a:r>
          </a:p>
          <a:p>
            <a:pPr marL="0" indent="0">
              <a:spcBef>
                <a:spcPts val="0"/>
              </a:spcBef>
              <a:buSzTx/>
              <a:buNone/>
              <a:defRPr sz="2200">
                <a:effectLst/>
                <a:latin typeface="Courier"/>
                <a:ea typeface="Courier"/>
                <a:cs typeface="Courier"/>
                <a:sym typeface="Courier"/>
              </a:defRPr>
            </a:pPr>
            <a:r>
              <a:t>        assert self.m.matrix[2][0]==FAILED</a:t>
            </a:r>
          </a:p>
        </p:txBody>
      </p:sp>
    </p:spTree>
  </p:cSld>
  <p:clrMapOvr>
    <a:masterClrMapping/>
  </p:clrMapOvr>
  <p:transition xmlns:p14="http://schemas.microsoft.com/office/powerpoint/2010/main" spd="med" advClick="1" p14:dur="1000"/>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title"/>
          </p:nvPr>
        </p:nvSpPr>
        <p:spPr>
          <a:prstGeom prst="rect">
            <a:avLst/>
          </a:prstGeom>
        </p:spPr>
        <p:txBody>
          <a:bodyPr/>
          <a:lstStyle>
            <a:lvl1pPr>
              <a:tabLst>
                <a:tab pos="1485900" algn="l"/>
              </a:tabLst>
            </a:lvl1pPr>
          </a:lstStyle>
          <a:p>
            <a:pPr/>
            <a:r>
              <a:t>Green 18</a:t>
            </a:r>
          </a:p>
        </p:txBody>
      </p:sp>
      <p:sp>
        <p:nvSpPr>
          <p:cNvPr id="485" name="Shape 485"/>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travel(self,direction):</a:t>
            </a:r>
          </a:p>
          <a:p>
            <a:pPr marL="0" indent="0">
              <a:spcBef>
                <a:spcPts val="0"/>
              </a:spcBef>
              <a:buSzTx/>
              <a:buNone/>
              <a:defRPr sz="2100">
                <a:effectLst/>
                <a:latin typeface="Courier"/>
                <a:ea typeface="Courier"/>
                <a:cs typeface="Courier"/>
                <a:sym typeface="Courier"/>
              </a:defRPr>
            </a:pPr>
            <a:r>
              <a:t>        if direction == EAST:</a:t>
            </a:r>
          </a:p>
          <a:p>
            <a:pPr marL="0" indent="0">
              <a:spcBef>
                <a:spcPts val="0"/>
              </a:spcBef>
              <a:buSzTx/>
              <a:buNone/>
              <a:defRPr sz="2100">
                <a:effectLst/>
                <a:latin typeface="Courier"/>
                <a:ea typeface="Courier"/>
                <a:cs typeface="Courier"/>
                <a:sym typeface="Courier"/>
              </a:defRPr>
            </a:pPr>
            <a:r>
              <a:t>            if self.getMatrixValueAt((self.t.pos()[0]+self.pathWidth,self.t.pos()[1]))==WALL or \</a:t>
            </a:r>
          </a:p>
          <a:p>
            <a:pPr marL="0" indent="0">
              <a:spcBef>
                <a:spcPts val="0"/>
              </a:spcBef>
              <a:buSzTx/>
              <a:buNone/>
              <a:defRPr sz="2100">
                <a:effectLst/>
                <a:latin typeface="Courier"/>
                <a:ea typeface="Courier"/>
                <a:cs typeface="Courier"/>
                <a:sym typeface="Courier"/>
              </a:defRPr>
            </a:pPr>
            <a:r>
              <a:t>               self.getMatrixValueAt((self.t.pos()[0]+self.pathWidth,self.t.pos()[1]))==INVALID:</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self.t.goto(self.t.pos()[0]+20,self.t.pos()[1])</a:t>
            </a:r>
          </a:p>
          <a:p>
            <a:pPr marL="0" indent="0">
              <a:spcBef>
                <a:spcPts val="0"/>
              </a:spcBef>
              <a:buSzTx/>
              <a:buNone/>
              <a:defRPr sz="2100">
                <a:effectLst/>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a:tabLst>
                <a:tab pos="1485900" algn="l"/>
              </a:tabLst>
            </a:lvl1pPr>
          </a:lstStyle>
          <a:p>
            <a:pPr/>
            <a:r>
              <a:t>Green 18</a:t>
            </a:r>
          </a:p>
        </p:txBody>
      </p:sp>
      <p:sp>
        <p:nvSpPr>
          <p:cNvPr id="488" name="Shape 488"/>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if direction == WEST:</a:t>
            </a:r>
          </a:p>
          <a:p>
            <a:pPr marL="0" indent="0">
              <a:spcBef>
                <a:spcPts val="0"/>
              </a:spcBef>
              <a:buSzTx/>
              <a:buNone/>
              <a:defRPr sz="2200">
                <a:effectLst/>
                <a:latin typeface="Courier"/>
                <a:ea typeface="Courier"/>
                <a:cs typeface="Courier"/>
                <a:sym typeface="Courier"/>
              </a:defRPr>
            </a:pPr>
            <a:r>
              <a:t>            if self.getMatrixValueAt((self.t.pos()[0]-self.pathWidth,self.t.pos()[1]))==WALL or \</a:t>
            </a:r>
          </a:p>
          <a:p>
            <a:pPr marL="0" indent="0">
              <a:spcBef>
                <a:spcPts val="0"/>
              </a:spcBef>
              <a:buSzTx/>
              <a:buNone/>
              <a:defRPr sz="2200">
                <a:effectLst/>
                <a:latin typeface="Courier"/>
                <a:ea typeface="Courier"/>
                <a:cs typeface="Courier"/>
                <a:sym typeface="Courier"/>
              </a:defRPr>
            </a:pPr>
            <a:r>
              <a:t>               self.getMatrixValueAt((self.t.pos()[0]-self.pathWidth,self.t.pos()[1]))==INVALID:</a:t>
            </a:r>
          </a:p>
          <a:p>
            <a:pPr marL="0" indent="0">
              <a:spcBef>
                <a:spcPts val="0"/>
              </a:spcBef>
              <a:buSzTx/>
              <a:buNone/>
              <a:defRPr sz="2200">
                <a:effectLst/>
                <a:latin typeface="Courier"/>
                <a:ea typeface="Courier"/>
                <a:cs typeface="Courier"/>
                <a:sym typeface="Courier"/>
              </a:defRPr>
            </a:pPr>
            <a:r>
              <a:t>                return self.t.pos()</a:t>
            </a:r>
          </a:p>
          <a:p>
            <a:pPr marL="0" indent="0">
              <a:spcBef>
                <a:spcPts val="0"/>
              </a:spcBef>
              <a:buSzTx/>
              <a:buNone/>
              <a:defRPr sz="2200">
                <a:effectLst/>
                <a:latin typeface="Courier"/>
                <a:ea typeface="Courier"/>
                <a:cs typeface="Courier"/>
                <a:sym typeface="Courier"/>
              </a:defRPr>
            </a:pPr>
            <a:r>
              <a:t>            self.t.goto(self.t.pos()[0]-20,self.t.pos()[1])</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body" idx="1"/>
          </p:nvPr>
        </p:nvSpPr>
        <p:spPr>
          <a:prstGeom prst="rect">
            <a:avLst/>
          </a:prstGeom>
        </p:spPr>
        <p:txBody>
          <a:bodyPr/>
          <a:lstStyle/>
          <a:p>
            <a:pPr marL="0" indent="0">
              <a:spcBef>
                <a:spcPts val="0"/>
              </a:spcBef>
              <a:buSzTx/>
              <a:buNone/>
              <a:defRPr b="1" sz="3400">
                <a:solidFill>
                  <a:srgbClr val="121214"/>
                </a:solidFill>
                <a:effectLst/>
                <a:latin typeface="Verdana"/>
                <a:ea typeface="Verdana"/>
                <a:cs typeface="Verdana"/>
                <a:sym typeface="Verdana"/>
              </a:defRPr>
            </a:pPr>
            <a:r>
              <a:t>Reserved Words</a:t>
            </a:r>
          </a:p>
          <a:p>
            <a:pPr marL="0" indent="0">
              <a:spcBef>
                <a:spcPts val="0"/>
              </a:spcBef>
              <a:buSzTx/>
              <a:buNone/>
              <a:defRPr sz="2800">
                <a:solidFill>
                  <a:srgbClr val="121214"/>
                </a:solidFill>
                <a:effectLst/>
                <a:latin typeface="Verdana"/>
                <a:ea typeface="Verdana"/>
                <a:cs typeface="Verdana"/>
                <a:sym typeface="Verdana"/>
              </a:defRPr>
            </a:pPr>
          </a:p>
          <a:p>
            <a:pPr marL="0" indent="0">
              <a:spcBef>
                <a:spcPts val="0"/>
              </a:spcBef>
              <a:buSzTx/>
              <a:buNone/>
              <a:defRPr sz="2800">
                <a:solidFill>
                  <a:srgbClr val="121214"/>
                </a:solidFill>
                <a:effectLst/>
                <a:latin typeface="Verdana"/>
                <a:ea typeface="Verdana"/>
                <a:cs typeface="Verdana"/>
                <a:sym typeface="Verdana"/>
              </a:defRPr>
            </a:pPr>
            <a:r>
              <a:t>The following list shows the Python keywords. These are reserved words and you cannot use them as constant or variable or any other identifier names. All the Python keywords contain lowercase letters only.</a:t>
            </a:r>
            <a:endParaRPr>
              <a:solidFill>
                <a:srgbClr val="000000"/>
              </a:solidFill>
            </a:endParaRPr>
          </a:p>
          <a:p>
            <a:pPr marL="0" indent="0">
              <a:spcBef>
                <a:spcPts val="0"/>
              </a:spcBef>
              <a:buSzTx/>
              <a:buNone/>
              <a:defRPr sz="2300">
                <a:solidFill>
                  <a:srgbClr val="313131"/>
                </a:solidFill>
                <a:effectLst/>
                <a:latin typeface="Verdana"/>
                <a:ea typeface="Verdana"/>
                <a:cs typeface="Verdana"/>
                <a:sym typeface="Verdana"/>
              </a:defRPr>
            </a:pPr>
            <a:endParaRPr>
              <a:solidFill>
                <a:srgbClr val="000000"/>
              </a:solidFill>
            </a:endParaRPr>
          </a:p>
          <a:p>
            <a:pPr marL="0" indent="0">
              <a:spcBef>
                <a:spcPts val="0"/>
              </a:spcBef>
              <a:buSzTx/>
              <a:buNone/>
              <a:defRPr sz="3000">
                <a:solidFill>
                  <a:srgbClr val="313131"/>
                </a:solidFill>
                <a:effectLst/>
                <a:latin typeface="Verdana"/>
                <a:ea typeface="Verdana"/>
                <a:cs typeface="Verdana"/>
                <a:sym typeface="Verdana"/>
              </a:defRPr>
            </a:pPr>
            <a:r>
              <a:rPr>
                <a:solidFill>
                  <a:srgbClr val="000000"/>
                </a:solidFill>
              </a:rPr>
              <a:t>a</a:t>
            </a:r>
            <a:r>
              <a:t>nd, exec, not, assert, finally, or, break, for, pass, class, from, print, continue, global. raise, def, if, return, del, import, try, elif, in, while, else, is, with, except, lambda, yield</a:t>
            </a:r>
          </a:p>
        </p:txBody>
      </p:sp>
    </p:spTree>
  </p:cSld>
  <p:clrMapOvr>
    <a:masterClrMapping/>
  </p:clrMapOvr>
  <p:transition xmlns:p14="http://schemas.microsoft.com/office/powerpoint/2010/main" spd="med" advClick="1" p14:dur="1000"/>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prstGeom prst="rect">
            <a:avLst/>
          </a:prstGeom>
        </p:spPr>
        <p:txBody>
          <a:bodyPr/>
          <a:lstStyle>
            <a:lvl1pPr>
              <a:tabLst>
                <a:tab pos="1485900" algn="l"/>
              </a:tabLst>
            </a:lvl1pPr>
          </a:lstStyle>
          <a:p>
            <a:pPr/>
            <a:r>
              <a:t>Green 18</a:t>
            </a:r>
          </a:p>
        </p:txBody>
      </p:sp>
      <p:sp>
        <p:nvSpPr>
          <p:cNvPr id="491" name="Shape 491"/>
          <p:cNvSpPr/>
          <p:nvPr>
            <p:ph type="body" idx="1"/>
          </p:nvPr>
        </p:nvSpPr>
        <p:spPr>
          <a:prstGeom prst="rect">
            <a:avLst/>
          </a:prstGeom>
        </p:spPr>
        <p:txBody>
          <a:bodyPr/>
          <a:lstStyle/>
          <a:p>
            <a:pPr marL="0" indent="0">
              <a:spcBef>
                <a:spcPts val="0"/>
              </a:spcBef>
              <a:buSzTx/>
              <a:buNone/>
              <a:defRPr sz="2000">
                <a:effectLst/>
                <a:latin typeface="Courier"/>
                <a:ea typeface="Courier"/>
                <a:cs typeface="Courier"/>
                <a:sym typeface="Courier"/>
              </a:defRPr>
            </a:pPr>
            <a:r>
              <a:t>        if direction == NORTH:</a:t>
            </a:r>
          </a:p>
          <a:p>
            <a:pPr marL="0" indent="0">
              <a:spcBef>
                <a:spcPts val="0"/>
              </a:spcBef>
              <a:buSzTx/>
              <a:buNone/>
              <a:defRPr sz="2000">
                <a:effectLst/>
                <a:latin typeface="Courier"/>
                <a:ea typeface="Courier"/>
                <a:cs typeface="Courier"/>
                <a:sym typeface="Courier"/>
              </a:defRPr>
            </a:pPr>
            <a:r>
              <a:t>            if self.getMatrixValueAt((self.t.pos()[0],self.t.pos()[1]+self.pathWidth))==WALL or \</a:t>
            </a:r>
          </a:p>
          <a:p>
            <a:pPr marL="0" indent="0">
              <a:spcBef>
                <a:spcPts val="0"/>
              </a:spcBef>
              <a:buSzTx/>
              <a:buNone/>
              <a:defRPr sz="2000">
                <a:effectLst/>
                <a:latin typeface="Courier"/>
                <a:ea typeface="Courier"/>
                <a:cs typeface="Courier"/>
                <a:sym typeface="Courier"/>
              </a:defRPr>
            </a:pPr>
            <a:r>
              <a:t>               self.getMatrixValueAt((self.t.pos()[0],self.t.pos()[1]+self.pathWidth))==INVALID:</a:t>
            </a:r>
          </a:p>
          <a:p>
            <a:pPr marL="0" indent="0">
              <a:spcBef>
                <a:spcPts val="0"/>
              </a:spcBef>
              <a:buSzTx/>
              <a:buNone/>
              <a:defRPr sz="2000">
                <a:effectLst/>
                <a:latin typeface="Courier"/>
                <a:ea typeface="Courier"/>
                <a:cs typeface="Courier"/>
                <a:sym typeface="Courier"/>
              </a:defRPr>
            </a:pPr>
            <a:r>
              <a:t>                return self.t.pos()</a:t>
            </a:r>
          </a:p>
          <a:p>
            <a:pPr marL="0" indent="0">
              <a:spcBef>
                <a:spcPts val="0"/>
              </a:spcBef>
              <a:buSzTx/>
              <a:buNone/>
              <a:defRPr sz="2000">
                <a:effectLst/>
                <a:latin typeface="Courier"/>
                <a:ea typeface="Courier"/>
                <a:cs typeface="Courier"/>
                <a:sym typeface="Courier"/>
              </a:defRPr>
            </a:pPr>
            <a:r>
              <a:t>            self.t.goto(self.t.pos()[0],self.t.pos()[1]+20)</a:t>
            </a:r>
          </a:p>
        </p:txBody>
      </p:sp>
    </p:spTree>
  </p:cSld>
  <p:clrMapOvr>
    <a:masterClrMapping/>
  </p:clrMapOvr>
  <p:transition xmlns:p14="http://schemas.microsoft.com/office/powerpoint/2010/main" spd="med" advClick="1" p14:dur="1000"/>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title"/>
          </p:nvPr>
        </p:nvSpPr>
        <p:spPr>
          <a:prstGeom prst="rect">
            <a:avLst/>
          </a:prstGeom>
        </p:spPr>
        <p:txBody>
          <a:bodyPr/>
          <a:lstStyle>
            <a:lvl1pPr>
              <a:tabLst>
                <a:tab pos="1485900" algn="l"/>
              </a:tabLst>
            </a:lvl1pPr>
          </a:lstStyle>
          <a:p>
            <a:pPr/>
            <a:r>
              <a:t>Green 18</a:t>
            </a:r>
          </a:p>
        </p:txBody>
      </p:sp>
      <p:sp>
        <p:nvSpPr>
          <p:cNvPr id="494" name="Shape 494"/>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if direction == SOUTH:</a:t>
            </a:r>
          </a:p>
          <a:p>
            <a:pPr marL="0" indent="0">
              <a:spcBef>
                <a:spcPts val="0"/>
              </a:spcBef>
              <a:buSzTx/>
              <a:buNone/>
              <a:defRPr sz="2100">
                <a:effectLst/>
                <a:latin typeface="Courier"/>
                <a:ea typeface="Courier"/>
                <a:cs typeface="Courier"/>
                <a:sym typeface="Courier"/>
              </a:defRPr>
            </a:pPr>
            <a:r>
              <a:t>            if self.getMatrixValueAt((self.t.pos()[0],self.t.pos()[1]-self.pathWidth))==WALL or \</a:t>
            </a:r>
          </a:p>
          <a:p>
            <a:pPr marL="0" indent="0">
              <a:spcBef>
                <a:spcPts val="0"/>
              </a:spcBef>
              <a:buSzTx/>
              <a:buNone/>
              <a:defRPr sz="2100">
                <a:effectLst/>
                <a:latin typeface="Courier"/>
                <a:ea typeface="Courier"/>
                <a:cs typeface="Courier"/>
                <a:sym typeface="Courier"/>
              </a:defRPr>
            </a:pPr>
            <a:r>
              <a:t>               self.getMatrixValueAt((self.t.pos()[0],self.t.pos()[1]-self.pathWidth))==INVALID:</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self.t.goto(self.t.pos()[0],self.t.pos()[1]-self.pathWidth)</a:t>
            </a:r>
          </a:p>
        </p:txBody>
      </p:sp>
    </p:spTree>
  </p:cSld>
  <p:clrMapOvr>
    <a:masterClrMapping/>
  </p:clrMapOvr>
  <p:transition xmlns:p14="http://schemas.microsoft.com/office/powerpoint/2010/main" spd="med" advClick="1" p14:dur="1000"/>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lvl1pPr>
              <a:tabLst>
                <a:tab pos="1485900" algn="l"/>
              </a:tabLst>
            </a:lvl1pPr>
          </a:lstStyle>
          <a:p>
            <a:pPr/>
            <a:r>
              <a:t>Green 18</a:t>
            </a:r>
          </a:p>
        </p:txBody>
      </p:sp>
      <p:sp>
        <p:nvSpPr>
          <p:cNvPr id="497" name="Shape 497"/>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if self.getMatrixValueAt(self.t.pos())==EMPTY:</a:t>
            </a:r>
          </a:p>
          <a:p>
            <a:pPr marL="0" indent="0">
              <a:spcBef>
                <a:spcPts val="0"/>
              </a:spcBef>
              <a:buSzTx/>
              <a:buNone/>
              <a:defRPr sz="2100">
                <a:effectLst/>
                <a:latin typeface="Courier"/>
                <a:ea typeface="Courier"/>
                <a:cs typeface="Courier"/>
                <a:sym typeface="Courier"/>
              </a:defRPr>
            </a:pPr>
            <a:r>
              <a:t>            self.setMatrixValueAt(self.t.pos(),VISITED)</a:t>
            </a:r>
          </a:p>
          <a:p>
            <a:pPr marL="0" indent="0">
              <a:spcBef>
                <a:spcPts val="0"/>
              </a:spcBef>
              <a:buSzTx/>
              <a:buNone/>
              <a:defRPr sz="2100">
                <a:effectLst/>
                <a:latin typeface="Courier"/>
                <a:ea typeface="Courier"/>
                <a:cs typeface="Courier"/>
                <a:sym typeface="Courier"/>
              </a:defRPr>
            </a:pPr>
            <a:r>
              <a:t>            self.t.color('green')</a:t>
            </a:r>
          </a:p>
          <a:p>
            <a:pPr marL="0" indent="0">
              <a:spcBef>
                <a:spcPts val="0"/>
              </a:spcBef>
              <a:buSzTx/>
              <a:buNone/>
              <a:defRPr sz="2100">
                <a:effectLst/>
                <a:latin typeface="Courier"/>
                <a:ea typeface="Courier"/>
                <a:cs typeface="Courier"/>
                <a:sym typeface="Courier"/>
              </a:defRPr>
            </a:pPr>
            <a:r>
              <a:t>            self.t.stamp()</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self.setMatrixValueAt(self.t.pos(),FAILED)</a:t>
            </a:r>
          </a:p>
          <a:p>
            <a:pPr marL="0" indent="0">
              <a:spcBef>
                <a:spcPts val="0"/>
              </a:spcBef>
              <a:buSzTx/>
              <a:buNone/>
              <a:defRPr sz="2100">
                <a:effectLst/>
                <a:latin typeface="Courier"/>
                <a:ea typeface="Courier"/>
                <a:cs typeface="Courier"/>
                <a:sym typeface="Courier"/>
              </a:defRPr>
            </a:pPr>
            <a:r>
              <a:t>            self.t.color('red')</a:t>
            </a:r>
          </a:p>
          <a:p>
            <a:pPr marL="0" indent="0">
              <a:spcBef>
                <a:spcPts val="0"/>
              </a:spcBef>
              <a:buSzTx/>
              <a:buNone/>
              <a:defRPr sz="2100">
                <a:effectLst/>
                <a:latin typeface="Courier"/>
                <a:ea typeface="Courier"/>
                <a:cs typeface="Courier"/>
                <a:sym typeface="Courier"/>
              </a:defRPr>
            </a:pPr>
            <a:r>
              <a:t>            self.t.stamp()</a:t>
            </a:r>
          </a:p>
          <a:p>
            <a:pPr marL="0" indent="0">
              <a:spcBef>
                <a:spcPts val="0"/>
              </a:spcBef>
              <a:buSzTx/>
              <a:buNone/>
              <a:defRPr sz="21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title"/>
          </p:nvPr>
        </p:nvSpPr>
        <p:spPr>
          <a:prstGeom prst="rect">
            <a:avLst/>
          </a:prstGeom>
        </p:spPr>
        <p:txBody>
          <a:bodyPr/>
          <a:lstStyle>
            <a:lvl1pPr>
              <a:tabLst>
                <a:tab pos="1485900" algn="l"/>
              </a:tabLst>
            </a:lvl1pPr>
          </a:lstStyle>
          <a:p>
            <a:pPr/>
            <a:r>
              <a:t>Red 19</a:t>
            </a:r>
          </a:p>
        </p:txBody>
      </p:sp>
      <p:sp>
        <p:nvSpPr>
          <p:cNvPr id="500" name="Shape 500"/>
          <p:cNvSpPr/>
          <p:nvPr>
            <p:ph type="body" idx="1"/>
          </p:nvPr>
        </p:nvSpPr>
        <p:spPr>
          <a:prstGeom prst="rect">
            <a:avLst/>
          </a:prstGeom>
        </p:spPr>
        <p:txBody>
          <a:bodyPr/>
          <a:lstStyle/>
          <a:p>
            <a:pPr>
              <a:buBlip>
                <a:blip r:embed="rId2"/>
              </a:buBlip>
              <a:defRPr>
                <a:effectLst/>
              </a:defRPr>
            </a:pPr>
            <a:r>
              <a:t>We need to travel to a branch or a wall</a:t>
            </a:r>
          </a:p>
          <a:p>
            <a:pPr>
              <a:buBlip>
                <a:blip r:embed="rId2"/>
              </a:buBlip>
              <a:defRPr>
                <a:effectLst/>
              </a:defRPr>
            </a:pPr>
            <a:r>
              <a:t>We make a method called travel2BranchOrWall</a:t>
            </a:r>
          </a:p>
          <a:p>
            <a:pPr>
              <a:buBlip>
                <a:blip r:embed="rId2"/>
              </a:buBlip>
              <a:defRPr>
                <a:effectLst/>
              </a:defRPr>
            </a:pPr>
            <a:r>
              <a:t>There is one argument, the direction to travel</a:t>
            </a:r>
          </a:p>
        </p:txBody>
      </p:sp>
    </p:spTree>
  </p:cSld>
  <p:clrMapOvr>
    <a:masterClrMapping/>
  </p:clrMapOvr>
  <p:transition xmlns:p14="http://schemas.microsoft.com/office/powerpoint/2010/main" spd="med" advClick="1" p14:dur="1000"/>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ph type="title"/>
          </p:nvPr>
        </p:nvSpPr>
        <p:spPr>
          <a:prstGeom prst="rect">
            <a:avLst/>
          </a:prstGeom>
        </p:spPr>
        <p:txBody>
          <a:bodyPr/>
          <a:lstStyle>
            <a:lvl1pPr>
              <a:tabLst>
                <a:tab pos="1485900" algn="l"/>
              </a:tabLst>
            </a:lvl1pPr>
          </a:lstStyle>
          <a:p>
            <a:pPr/>
            <a:r>
              <a:t>Red 19</a:t>
            </a:r>
          </a:p>
        </p:txBody>
      </p:sp>
      <p:sp>
        <p:nvSpPr>
          <p:cNvPr id="503" name="Shape 503"/>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testTravel2BranchOrWall(self):</a:t>
            </a:r>
          </a:p>
          <a:p>
            <a:pPr marL="0" indent="0">
              <a:spcBef>
                <a:spcPts val="0"/>
              </a:spcBef>
              <a:buSzTx/>
              <a:buNone/>
              <a:defRPr sz="2300">
                <a:effectLst/>
                <a:latin typeface="Courier"/>
                <a:ea typeface="Courier"/>
                <a:cs typeface="Courier"/>
                <a:sym typeface="Courier"/>
              </a:defRPr>
            </a:pPr>
            <a:r>
              <a:t>        self.m.reset()</a:t>
            </a:r>
          </a:p>
          <a:p>
            <a:pPr marL="0" indent="0">
              <a:spcBef>
                <a:spcPts val="0"/>
              </a:spcBef>
              <a:buSzTx/>
              <a:buNone/>
              <a:defRPr sz="2300">
                <a:effectLst/>
                <a:latin typeface="Courier"/>
                <a:ea typeface="Courier"/>
                <a:cs typeface="Courier"/>
                <a:sym typeface="Courier"/>
              </a:defRPr>
            </a:pPr>
            <a:r>
              <a:t>        [self.m.dig(EAST) for i in range(10)]</a:t>
            </a:r>
          </a:p>
          <a:p>
            <a:pPr marL="0" indent="0">
              <a:spcBef>
                <a:spcPts val="0"/>
              </a:spcBef>
              <a:buSzTx/>
              <a:buNone/>
              <a:defRPr sz="2300">
                <a:effectLst/>
                <a:latin typeface="Courier"/>
                <a:ea typeface="Courier"/>
                <a:cs typeface="Courier"/>
                <a:sym typeface="Courier"/>
              </a:defRPr>
            </a:pPr>
            <a:r>
              <a:t>        self.m.t.goto(-self.m.size/2+self.m.pathWidth/2,self.m.size/2-self.m.pathWidth/2)</a:t>
            </a:r>
          </a:p>
          <a:p>
            <a:pPr marL="0" indent="0">
              <a:spcBef>
                <a:spcPts val="0"/>
              </a:spcBef>
              <a:buSzTx/>
              <a:buNone/>
              <a:defRPr sz="2300">
                <a:effectLst/>
                <a:latin typeface="Courier"/>
                <a:ea typeface="Courier"/>
                <a:cs typeface="Courier"/>
                <a:sym typeface="Courier"/>
              </a:defRPr>
            </a:pPr>
            <a:r>
              <a:t>        self.m.travel2BranchOrWall(EAST)</a:t>
            </a:r>
          </a:p>
          <a:p>
            <a:pPr marL="0" indent="0">
              <a:spcBef>
                <a:spcPts val="0"/>
              </a:spcBef>
              <a:buSzTx/>
              <a:buNone/>
              <a:defRPr sz="2300">
                <a:effectLst/>
                <a:latin typeface="Courier"/>
                <a:ea typeface="Courier"/>
                <a:cs typeface="Courier"/>
                <a:sym typeface="Courier"/>
              </a:defRPr>
            </a:pPr>
            <a:r>
              <a:t>        assert self.m.matrix[0][0]==VISITED</a:t>
            </a:r>
          </a:p>
          <a:p>
            <a:pPr marL="0" indent="0">
              <a:spcBef>
                <a:spcPts val="0"/>
              </a:spcBef>
              <a:buSzTx/>
              <a:buNone/>
              <a:defRPr sz="2300">
                <a:effectLst/>
                <a:latin typeface="Courier"/>
                <a:ea typeface="Courier"/>
                <a:cs typeface="Courier"/>
                <a:sym typeface="Courier"/>
              </a:defRPr>
            </a:pPr>
            <a:r>
              <a:t>        assert self.m.matrix[9][0]==VISITED</a:t>
            </a:r>
          </a:p>
        </p:txBody>
      </p:sp>
    </p:spTree>
  </p:cSld>
  <p:clrMapOvr>
    <a:masterClrMapping/>
  </p:clrMapOvr>
  <p:transition xmlns:p14="http://schemas.microsoft.com/office/powerpoint/2010/main" spd="med" advClick="1" p14:dur="1000"/>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ph type="title"/>
          </p:nvPr>
        </p:nvSpPr>
        <p:spPr>
          <a:prstGeom prst="rect">
            <a:avLst/>
          </a:prstGeom>
        </p:spPr>
        <p:txBody>
          <a:bodyPr/>
          <a:lstStyle>
            <a:lvl1pPr>
              <a:tabLst>
                <a:tab pos="1485900" algn="l"/>
              </a:tabLst>
            </a:lvl1pPr>
          </a:lstStyle>
          <a:p>
            <a:pPr/>
            <a:r>
              <a:t>Week 8</a:t>
            </a:r>
          </a:p>
        </p:txBody>
      </p:sp>
      <p:sp>
        <p:nvSpPr>
          <p:cNvPr id="506" name="Shape 506"/>
          <p:cNvSpPr/>
          <p:nvPr>
            <p:ph type="body" idx="1"/>
          </p:nvPr>
        </p:nvSpPr>
        <p:spPr>
          <a:prstGeom prst="rect">
            <a:avLst/>
          </a:prstGeom>
        </p:spPr>
        <p:txBody>
          <a:bodyPr/>
          <a:lstStyle/>
          <a:p>
            <a:pPr lvl="1">
              <a:buBlip>
                <a:blip r:embed="rId2"/>
              </a:buBlip>
              <a:defRPr>
                <a:effectLst/>
              </a:defRPr>
            </a:pPr>
            <a:r>
              <a:t>Tests 19-Solve</a:t>
            </a:r>
          </a:p>
        </p:txBody>
      </p:sp>
    </p:spTree>
  </p:cSld>
  <p:clrMapOvr>
    <a:masterClrMapping/>
  </p:clrMapOvr>
  <p:transition xmlns:p14="http://schemas.microsoft.com/office/powerpoint/2010/main" spd="med" advClick="1" p14:dur="1000"/>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title"/>
          </p:nvPr>
        </p:nvSpPr>
        <p:spPr>
          <a:prstGeom prst="rect">
            <a:avLst/>
          </a:prstGeom>
        </p:spPr>
        <p:txBody>
          <a:bodyPr/>
          <a:lstStyle>
            <a:lvl1pPr>
              <a:tabLst>
                <a:tab pos="1485900" algn="l"/>
              </a:tabLst>
            </a:lvl1pPr>
          </a:lstStyle>
          <a:p>
            <a:pPr/>
            <a:r>
              <a:t>Green 19</a:t>
            </a:r>
          </a:p>
        </p:txBody>
      </p:sp>
      <p:sp>
        <p:nvSpPr>
          <p:cNvPr id="509" name="Shape 509"/>
          <p:cNvSpPr/>
          <p:nvPr>
            <p:ph type="body" idx="1"/>
          </p:nvPr>
        </p:nvSpPr>
        <p:spPr>
          <a:prstGeom prst="rect">
            <a:avLst/>
          </a:prstGeom>
        </p:spPr>
        <p:txBody>
          <a:bodyPr/>
          <a:lstStyle/>
          <a:p>
            <a:pPr>
              <a:buBlip>
                <a:blip r:embed="rId2"/>
              </a:buBlip>
              <a:defRPr>
                <a:effectLst/>
              </a:defRPr>
            </a:pPr>
            <a:r>
              <a:t>We create a method called ‘emptyNeighbors’ which tells us how many neighbors are EMPTY</a:t>
            </a:r>
          </a:p>
          <a:p>
            <a:pPr>
              <a:buBlip>
                <a:blip r:embed="rId2"/>
              </a:buBlip>
              <a:defRPr>
                <a:effectLst/>
              </a:defRPr>
            </a:pPr>
            <a:r>
              <a:t>We create a method called ‘immediateNeighbors’ which returns a list of the neighbors immediately next to the turtle position. </a:t>
            </a:r>
          </a:p>
        </p:txBody>
      </p:sp>
    </p:spTree>
  </p:cSld>
  <p:clrMapOvr>
    <a:masterClrMapping/>
  </p:clrMapOvr>
  <p:transition xmlns:p14="http://schemas.microsoft.com/office/powerpoint/2010/main" spd="med" advClick="1" p14:dur="1000"/>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title"/>
          </p:nvPr>
        </p:nvSpPr>
        <p:spPr>
          <a:prstGeom prst="rect">
            <a:avLst/>
          </a:prstGeom>
        </p:spPr>
        <p:txBody>
          <a:bodyPr/>
          <a:lstStyle>
            <a:lvl1pPr>
              <a:tabLst>
                <a:tab pos="1485900" algn="l"/>
              </a:tabLst>
            </a:lvl1pPr>
          </a:lstStyle>
          <a:p>
            <a:pPr/>
            <a:r>
              <a:t>Green 19</a:t>
            </a:r>
          </a:p>
        </p:txBody>
      </p:sp>
      <p:sp>
        <p:nvSpPr>
          <p:cNvPr id="512" name="Shape 512"/>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travel2BranchOrWall(self,direction):</a:t>
            </a:r>
          </a:p>
          <a:p>
            <a:pPr marL="0" indent="0">
              <a:spcBef>
                <a:spcPts val="0"/>
              </a:spcBef>
              <a:buSzTx/>
              <a:buNone/>
              <a:defRPr sz="2100">
                <a:effectLst/>
                <a:latin typeface="Courier"/>
                <a:ea typeface="Courier"/>
                <a:cs typeface="Courier"/>
                <a:sym typeface="Courier"/>
              </a:defRPr>
            </a:pPr>
            <a:r>
              <a:t>        </a:t>
            </a:r>
          </a:p>
          <a:p>
            <a:pPr marL="0" indent="0">
              <a:spcBef>
                <a:spcPts val="0"/>
              </a:spcBef>
              <a:buSzTx/>
              <a:buNone/>
              <a:defRPr sz="2100">
                <a:effectLst/>
                <a:latin typeface="Courier"/>
                <a:ea typeface="Courier"/>
                <a:cs typeface="Courier"/>
                <a:sym typeface="Courier"/>
              </a:defRPr>
            </a:pPr>
            <a:r>
              <a:t>        if self.immediateNeighbors()[direction][1]==EMPTY:</a:t>
            </a:r>
          </a:p>
          <a:p>
            <a:pPr marL="0" indent="0">
              <a:spcBef>
                <a:spcPts val="0"/>
              </a:spcBef>
              <a:buSzTx/>
              <a:buNone/>
              <a:defRPr sz="2100">
                <a:effectLst/>
                <a:latin typeface="Courier"/>
                <a:ea typeface="Courier"/>
                <a:cs typeface="Courier"/>
                <a:sym typeface="Courier"/>
              </a:defRPr>
            </a:pPr>
            <a:r>
              <a:t>            oldpos = self.t.pos()</a:t>
            </a:r>
          </a:p>
          <a:p>
            <a:pPr marL="0" indent="0">
              <a:spcBef>
                <a:spcPts val="0"/>
              </a:spcBef>
              <a:buSzTx/>
              <a:buNone/>
              <a:defRPr sz="2100">
                <a:effectLst/>
                <a:latin typeface="Courier"/>
                <a:ea typeface="Courier"/>
                <a:cs typeface="Courier"/>
                <a:sym typeface="Courier"/>
              </a:defRPr>
            </a:pPr>
            <a:r>
              <a:t>            if oldpos == self.travel(direction):</a:t>
            </a:r>
          </a:p>
          <a:p>
            <a:pPr marL="0" indent="0">
              <a:spcBef>
                <a:spcPts val="0"/>
              </a:spcBef>
              <a:buSzTx/>
              <a:buNone/>
              <a:defRPr sz="2100">
                <a:effectLst/>
                <a:latin typeface="Courier"/>
                <a:ea typeface="Courier"/>
                <a:cs typeface="Courier"/>
                <a:sym typeface="Courier"/>
              </a:defRPr>
            </a:pPr>
            <a:r>
              <a:t>                return self.t.pos()</a:t>
            </a:r>
          </a:p>
          <a:p>
            <a:pPr marL="0" indent="0">
              <a:spcBef>
                <a:spcPts val="0"/>
              </a:spcBef>
              <a:buSzTx/>
              <a:buNone/>
              <a:defRPr sz="2100">
                <a:effectLst/>
                <a:latin typeface="Courier"/>
                <a:ea typeface="Courier"/>
                <a:cs typeface="Courier"/>
                <a:sym typeface="Courier"/>
              </a:defRPr>
            </a:pPr>
            <a:r>
              <a:t>            while self.immediateNeighbors()[direction][1]==EMPTY and \</a:t>
            </a:r>
          </a:p>
          <a:p>
            <a:pPr marL="0" indent="0">
              <a:spcBef>
                <a:spcPts val="0"/>
              </a:spcBef>
              <a:buSzTx/>
              <a:buNone/>
              <a:defRPr sz="2100">
                <a:effectLst/>
                <a:latin typeface="Courier"/>
                <a:ea typeface="Courier"/>
                <a:cs typeface="Courier"/>
                <a:sym typeface="Courier"/>
              </a:defRPr>
            </a:pPr>
            <a:r>
              <a:t>                  self.emptyNeighbors()==1:</a:t>
            </a:r>
          </a:p>
          <a:p>
            <a:pPr marL="0" indent="0">
              <a:spcBef>
                <a:spcPts val="0"/>
              </a:spcBef>
              <a:buSzTx/>
              <a:buNone/>
              <a:defRPr sz="2100">
                <a:effectLst/>
                <a:latin typeface="Courier"/>
                <a:ea typeface="Courier"/>
                <a:cs typeface="Courier"/>
                <a:sym typeface="Courier"/>
              </a:defRPr>
            </a:pPr>
            <a:r>
              <a:t>                self.travel(direction)</a:t>
            </a:r>
          </a:p>
          <a:p>
            <a:pPr marL="0" indent="0">
              <a:spcBef>
                <a:spcPts val="0"/>
              </a:spcBef>
              <a:buSzTx/>
              <a:buNone/>
              <a:defRPr sz="2100">
                <a:effectLst/>
                <a:latin typeface="Courier"/>
                <a:ea typeface="Courier"/>
                <a:cs typeface="Courier"/>
                <a:sym typeface="Courier"/>
              </a:defRPr>
            </a:pPr>
            <a:r>
              <a:t>            self.setMatrixValueAt(self.t.pos(),VISITED)</a:t>
            </a:r>
          </a:p>
          <a:p>
            <a:pPr marL="0" indent="0">
              <a:spcBef>
                <a:spcPts val="0"/>
              </a:spcBef>
              <a:buSzTx/>
              <a:buNone/>
              <a:defRPr sz="2100">
                <a:effectLst/>
                <a:latin typeface="Courier"/>
                <a:ea typeface="Courier"/>
                <a:cs typeface="Courier"/>
                <a:sym typeface="Courier"/>
              </a:defRPr>
            </a:pPr>
            <a:r>
              <a:t>            if self.immediateNeighbors()[direction][1]==GOAL:</a:t>
            </a:r>
          </a:p>
          <a:p>
            <a:pPr marL="0" indent="0">
              <a:spcBef>
                <a:spcPts val="0"/>
              </a:spcBef>
              <a:buSzTx/>
              <a:buNone/>
              <a:defRPr sz="2100">
                <a:effectLst/>
                <a:latin typeface="Courier"/>
                <a:ea typeface="Courier"/>
                <a:cs typeface="Courier"/>
                <a:sym typeface="Courier"/>
              </a:defRPr>
            </a:pPr>
            <a:r>
              <a:t>                self.t.goto(self.immediateNeighbors()[direction][0])</a:t>
            </a:r>
          </a:p>
          <a:p>
            <a:pPr marL="0" indent="0">
              <a:spcBef>
                <a:spcPts val="0"/>
              </a:spcBef>
              <a:buSzTx/>
              <a:buNone/>
              <a:defRPr sz="21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Shape 514"/>
          <p:cNvSpPr/>
          <p:nvPr>
            <p:ph type="title"/>
          </p:nvPr>
        </p:nvSpPr>
        <p:spPr>
          <a:prstGeom prst="rect">
            <a:avLst/>
          </a:prstGeom>
        </p:spPr>
        <p:txBody>
          <a:bodyPr/>
          <a:lstStyle>
            <a:lvl1pPr>
              <a:tabLst>
                <a:tab pos="1485900" algn="l"/>
              </a:tabLst>
            </a:lvl1pPr>
          </a:lstStyle>
          <a:p>
            <a:pPr/>
            <a:r>
              <a:t>Green 20</a:t>
            </a:r>
          </a:p>
        </p:txBody>
      </p:sp>
      <p:sp>
        <p:nvSpPr>
          <p:cNvPr id="515" name="Shape 515"/>
          <p:cNvSpPr/>
          <p:nvPr>
            <p:ph type="body" idx="1"/>
          </p:nvPr>
        </p:nvSpPr>
        <p:spPr>
          <a:prstGeom prst="rect">
            <a:avLst/>
          </a:prstGeom>
        </p:spPr>
        <p:txBody>
          <a:bodyPr/>
          <a:lstStyle>
            <a:lvl1pPr>
              <a:buBlip>
                <a:blip r:embed="rId2"/>
              </a:buBlip>
            </a:lvl1pPr>
          </a:lstStyle>
          <a:p>
            <a:pPr>
              <a:defRPr>
                <a:effectLst/>
              </a:defRPr>
            </a:pPr>
            <a:r>
              <a:t>We also need to travel up to a branch as well as a wall. </a:t>
            </a:r>
          </a:p>
        </p:txBody>
      </p:sp>
    </p:spTree>
  </p:cSld>
  <p:clrMapOvr>
    <a:masterClrMapping/>
  </p:clrMapOvr>
  <p:transition xmlns:p14="http://schemas.microsoft.com/office/powerpoint/2010/main" spd="med" advClick="1" p14:dur="1000"/>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title"/>
          </p:nvPr>
        </p:nvSpPr>
        <p:spPr>
          <a:prstGeom prst="rect">
            <a:avLst/>
          </a:prstGeom>
        </p:spPr>
        <p:txBody>
          <a:bodyPr/>
          <a:lstStyle>
            <a:lvl1pPr>
              <a:tabLst>
                <a:tab pos="1485900" algn="l"/>
              </a:tabLst>
            </a:lvl1pPr>
          </a:lstStyle>
          <a:p>
            <a:pPr/>
            <a:r>
              <a:t>Green 20</a:t>
            </a:r>
          </a:p>
        </p:txBody>
      </p:sp>
      <p:sp>
        <p:nvSpPr>
          <p:cNvPr id="518" name="Shape 518"/>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testTravel2BranchOrWallWithTurn(self):</a:t>
            </a:r>
          </a:p>
          <a:p>
            <a:pPr marL="0" indent="0">
              <a:spcBef>
                <a:spcPts val="0"/>
              </a:spcBef>
              <a:buSzTx/>
              <a:buNone/>
              <a:defRPr sz="2300">
                <a:effectLst/>
                <a:latin typeface="Courier"/>
                <a:ea typeface="Courier"/>
                <a:cs typeface="Courier"/>
                <a:sym typeface="Courier"/>
              </a:defRPr>
            </a:pPr>
            <a:r>
              <a:t>        self.m.reset()</a:t>
            </a:r>
          </a:p>
          <a:p>
            <a:pPr marL="0" indent="0">
              <a:spcBef>
                <a:spcPts val="0"/>
              </a:spcBef>
              <a:buSzTx/>
              <a:buNone/>
              <a:defRPr sz="2300">
                <a:effectLst/>
                <a:latin typeface="Courier"/>
                <a:ea typeface="Courier"/>
                <a:cs typeface="Courier"/>
                <a:sym typeface="Courier"/>
              </a:defRPr>
            </a:pPr>
            <a:r>
              <a:t>        [self.m.dig(EAST) for i in range(10)]</a:t>
            </a:r>
          </a:p>
          <a:p>
            <a:pPr marL="0" indent="0">
              <a:spcBef>
                <a:spcPts val="0"/>
              </a:spcBef>
              <a:buSzTx/>
              <a:buNone/>
              <a:defRPr sz="2300">
                <a:effectLst/>
                <a:latin typeface="Courier"/>
                <a:ea typeface="Courier"/>
                <a:cs typeface="Courier"/>
                <a:sym typeface="Courier"/>
              </a:defRPr>
            </a:pPr>
            <a:r>
              <a:t>        spos=self.m.t.pos()</a:t>
            </a:r>
          </a:p>
          <a:p>
            <a:pPr marL="0" indent="0">
              <a:spcBef>
                <a:spcPts val="0"/>
              </a:spcBef>
              <a:buSzTx/>
              <a:buNone/>
              <a:defRPr sz="2300">
                <a:effectLst/>
                <a:latin typeface="Courier"/>
                <a:ea typeface="Courier"/>
                <a:cs typeface="Courier"/>
                <a:sym typeface="Courier"/>
              </a:defRPr>
            </a:pPr>
            <a:r>
              <a:t>        [self.m.dig(SOUTH) for i in range(10)]</a:t>
            </a:r>
          </a:p>
          <a:p>
            <a:pPr marL="0" indent="0">
              <a:spcBef>
                <a:spcPts val="0"/>
              </a:spcBef>
              <a:buSzTx/>
              <a:buNone/>
              <a:defRPr sz="2300">
                <a:effectLst/>
                <a:latin typeface="Courier"/>
                <a:ea typeface="Courier"/>
                <a:cs typeface="Courier"/>
                <a:sym typeface="Courier"/>
              </a:defRPr>
            </a:pPr>
            <a:r>
              <a:t>        self.m.t.goto(-self.m.size/2+self.m.pathWidth/2,self.m.size/2-self.m.pathWidth/2)</a:t>
            </a:r>
          </a:p>
          <a:p>
            <a:pPr marL="0" indent="0">
              <a:spcBef>
                <a:spcPts val="0"/>
              </a:spcBef>
              <a:buSzTx/>
              <a:buNone/>
              <a:defRPr sz="2300">
                <a:effectLst/>
                <a:latin typeface="Courier"/>
                <a:ea typeface="Courier"/>
                <a:cs typeface="Courier"/>
                <a:sym typeface="Courier"/>
              </a:defRPr>
            </a:pPr>
            <a:r>
              <a:t>        self.m.travel2BranchOrWall(EAST)</a:t>
            </a:r>
          </a:p>
          <a:p>
            <a:pPr marL="0" indent="0">
              <a:spcBef>
                <a:spcPts val="0"/>
              </a:spcBef>
              <a:buSzTx/>
              <a:buNone/>
              <a:defRPr sz="2300">
                <a:effectLst/>
                <a:latin typeface="Courier"/>
                <a:ea typeface="Courier"/>
                <a:cs typeface="Courier"/>
                <a:sym typeface="Courier"/>
              </a:defRPr>
            </a:pPr>
            <a:r>
              <a:t>        assert self.m.t.pos()==spos,"got "+str(self.m.t.pos())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Lines and Indentation</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1800">
                <a:solidFill>
                  <a:srgbClr val="313131"/>
                </a:solidFill>
                <a:effectLst/>
                <a:latin typeface="Verdana"/>
                <a:ea typeface="Verdana"/>
                <a:cs typeface="Verdana"/>
                <a:sym typeface="Verdana"/>
              </a:defRPr>
            </a:pPr>
            <a:r>
              <a:t>Python provides no braces to indicate blocks of code for class and function definitions or flow control. Blocks of code are denoted by line indentation, which is rigidly enforced.</a:t>
            </a:r>
            <a:endParaRPr>
              <a:solidFill>
                <a:srgbClr val="000000"/>
              </a:solidFill>
            </a:endParaRPr>
          </a:p>
          <a:p>
            <a:pPr marL="0" indent="0">
              <a:spcBef>
                <a:spcPts val="0"/>
              </a:spcBef>
              <a:buSzTx/>
              <a:buNone/>
              <a:defRPr sz="1800">
                <a:solidFill>
                  <a:srgbClr val="313131"/>
                </a:solidFill>
                <a:effectLst/>
                <a:latin typeface="Verdana"/>
                <a:ea typeface="Verdana"/>
                <a:cs typeface="Verdana"/>
                <a:sym typeface="Verdana"/>
              </a:defRPr>
            </a:pPr>
            <a:r>
              <a:t>The number of spaces in the indentation is variable, but all statements within the block must be indented the same amount. For example −</a:t>
            </a:r>
            <a:endParaRPr>
              <a:solidFill>
                <a:srgbClr val="000000"/>
              </a:solidFill>
            </a:endParaRPr>
          </a:p>
          <a:p>
            <a:pPr marL="0" indent="0">
              <a:spcBef>
                <a:spcPts val="0"/>
              </a:spcBef>
              <a:buSzTx/>
              <a:buNone/>
              <a:defRPr sz="1800">
                <a:solidFill>
                  <a:srgbClr val="011688"/>
                </a:solidFill>
                <a:effectLst/>
                <a:latin typeface="Menlo"/>
                <a:ea typeface="Menlo"/>
                <a:cs typeface="Menlo"/>
                <a:sym typeface="Menlo"/>
              </a:defRPr>
            </a:pPr>
            <a:r>
              <a:t>if</a:t>
            </a:r>
            <a:r>
              <a:rPr>
                <a:solidFill>
                  <a:srgbClr val="313131"/>
                </a:solidFill>
              </a:rPr>
              <a:t> </a:t>
            </a:r>
            <a:r>
              <a:t>True</a:t>
            </a:r>
            <a:r>
              <a:rPr>
                <a:solidFill>
                  <a:srgbClr val="666600"/>
                </a:solidFill>
              </a:rPr>
              <a:t>:</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"True"</a:t>
            </a:r>
            <a:endParaRPr>
              <a:solidFill>
                <a:srgbClr val="313131"/>
              </a:solidFill>
            </a:endParaRPr>
          </a:p>
          <a:p>
            <a:pPr marL="0" indent="0">
              <a:spcBef>
                <a:spcPts val="0"/>
              </a:spcBef>
              <a:buSzTx/>
              <a:buNone/>
              <a:defRPr sz="1800">
                <a:solidFill>
                  <a:srgbClr val="011688"/>
                </a:solidFill>
                <a:effectLst/>
                <a:latin typeface="Menlo"/>
                <a:ea typeface="Menlo"/>
                <a:cs typeface="Menlo"/>
                <a:sym typeface="Menlo"/>
              </a:defRPr>
            </a:pPr>
            <a:r>
              <a:t>else</a:t>
            </a:r>
            <a:r>
              <a:rPr>
                <a:solidFill>
                  <a:srgbClr val="666600"/>
                </a:solidFill>
              </a:rPr>
              <a:t>:</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"False"</a:t>
            </a:r>
            <a:endParaRPr>
              <a:solidFill>
                <a:srgbClr val="313131"/>
              </a:solidFill>
            </a:endParaRPr>
          </a:p>
          <a:p>
            <a:pPr marL="0" indent="0">
              <a:spcBef>
                <a:spcPts val="0"/>
              </a:spcBef>
              <a:buSzTx/>
              <a:buNone/>
              <a:defRPr sz="1800">
                <a:solidFill>
                  <a:srgbClr val="313131"/>
                </a:solidFill>
                <a:effectLst/>
                <a:latin typeface="Verdana"/>
                <a:ea typeface="Verdana"/>
                <a:cs typeface="Verdana"/>
                <a:sym typeface="Verdana"/>
              </a:defRPr>
            </a:pPr>
            <a:r>
              <a:t>However, the following block generates an error −</a:t>
            </a:r>
            <a:endParaRPr>
              <a:solidFill>
                <a:srgbClr val="000000"/>
              </a:solidFill>
            </a:endParaRPr>
          </a:p>
          <a:p>
            <a:pPr marL="0" indent="0">
              <a:spcBef>
                <a:spcPts val="0"/>
              </a:spcBef>
              <a:buSzTx/>
              <a:buNone/>
              <a:defRPr sz="1800">
                <a:solidFill>
                  <a:srgbClr val="011688"/>
                </a:solidFill>
                <a:effectLst/>
                <a:latin typeface="Menlo"/>
                <a:ea typeface="Menlo"/>
                <a:cs typeface="Menlo"/>
                <a:sym typeface="Menlo"/>
              </a:defRPr>
            </a:pPr>
            <a:r>
              <a:t>if</a:t>
            </a:r>
            <a:r>
              <a:rPr>
                <a:solidFill>
                  <a:srgbClr val="313131"/>
                </a:solidFill>
              </a:rPr>
              <a:t> </a:t>
            </a:r>
            <a:r>
              <a:t>True</a:t>
            </a:r>
            <a:r>
              <a:rPr>
                <a:solidFill>
                  <a:srgbClr val="666600"/>
                </a:solidFill>
              </a:rPr>
              <a:t>:</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"Answer"</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"True"</a:t>
            </a:r>
            <a:endParaRPr>
              <a:solidFill>
                <a:srgbClr val="313131"/>
              </a:solidFill>
            </a:endParaRPr>
          </a:p>
          <a:p>
            <a:pPr marL="0" indent="0">
              <a:spcBef>
                <a:spcPts val="0"/>
              </a:spcBef>
              <a:buSzTx/>
              <a:buNone/>
              <a:defRPr sz="1800">
                <a:solidFill>
                  <a:srgbClr val="011688"/>
                </a:solidFill>
                <a:effectLst/>
                <a:latin typeface="Menlo"/>
                <a:ea typeface="Menlo"/>
                <a:cs typeface="Menlo"/>
                <a:sym typeface="Menlo"/>
              </a:defRPr>
            </a:pPr>
            <a:r>
              <a:t>else</a:t>
            </a:r>
            <a:r>
              <a:rPr>
                <a:solidFill>
                  <a:srgbClr val="666600"/>
                </a:solidFill>
              </a:rPr>
              <a:t>:</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"Answer"</a:t>
            </a:r>
            <a:endParaRPr>
              <a:solidFill>
                <a:srgbClr val="313131"/>
              </a:solidFill>
            </a:endParaRPr>
          </a:p>
          <a:p>
            <a:pPr marL="0" indent="0">
              <a:spcBef>
                <a:spcPts val="0"/>
              </a:spcBef>
              <a:buSzTx/>
              <a:buNone/>
              <a:defRPr sz="1800">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"False"</a:t>
            </a:r>
            <a:endParaRPr>
              <a:solidFill>
                <a:srgbClr val="313131"/>
              </a:solidFill>
            </a:endParaRPr>
          </a:p>
          <a:p>
            <a:pPr marL="0" indent="0">
              <a:spcBef>
                <a:spcPts val="0"/>
              </a:spcBef>
              <a:buSzTx/>
              <a:buNone/>
              <a:defRPr sz="1800">
                <a:solidFill>
                  <a:srgbClr val="313131"/>
                </a:solidFill>
                <a:effectLst/>
                <a:latin typeface="Verdana"/>
                <a:ea typeface="Verdana"/>
                <a:cs typeface="Verdana"/>
                <a:sym typeface="Verdana"/>
              </a:defRPr>
            </a:pPr>
            <a:r>
              <a:t>Thus, in Python all the continuous lines indented with same number of spaces would form a block. The following example has various statement blocks −</a:t>
            </a:r>
          </a:p>
        </p:txBody>
      </p:sp>
    </p:spTree>
  </p:cSld>
  <p:clrMapOvr>
    <a:masterClrMapping/>
  </p:clrMapOvr>
  <p:transition xmlns:p14="http://schemas.microsoft.com/office/powerpoint/2010/main" spd="med" advClick="1" p14:dur="1000"/>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title"/>
          </p:nvPr>
        </p:nvSpPr>
        <p:spPr>
          <a:prstGeom prst="rect">
            <a:avLst/>
          </a:prstGeom>
        </p:spPr>
        <p:txBody>
          <a:bodyPr/>
          <a:lstStyle>
            <a:lvl1pPr>
              <a:tabLst>
                <a:tab pos="1485900" algn="l"/>
              </a:tabLst>
            </a:lvl1pPr>
          </a:lstStyle>
          <a:p>
            <a:pPr/>
            <a:r>
              <a:t>Solve</a:t>
            </a:r>
          </a:p>
        </p:txBody>
      </p:sp>
      <p:sp>
        <p:nvSpPr>
          <p:cNvPr id="521" name="Shape 521"/>
          <p:cNvSpPr/>
          <p:nvPr>
            <p:ph type="body" idx="1"/>
          </p:nvPr>
        </p:nvSpPr>
        <p:spPr>
          <a:prstGeom prst="rect">
            <a:avLst/>
          </a:prstGeom>
        </p:spPr>
        <p:txBody>
          <a:bodyPr/>
          <a:lstStyle/>
          <a:p>
            <a:pPr>
              <a:buBlip>
                <a:blip r:embed="rId2"/>
              </a:buBlip>
              <a:defRPr>
                <a:effectLst/>
              </a:defRPr>
            </a:pPr>
            <a:r>
              <a:t>The solve algorithm can now be implemented. </a:t>
            </a:r>
          </a:p>
          <a:p>
            <a:pPr>
              <a:buBlip>
                <a:blip r:embed="rId2"/>
              </a:buBlip>
              <a:defRPr>
                <a:effectLst/>
              </a:defRPr>
            </a:pPr>
            <a:r>
              <a:t>We include a method called backtrack for cases where all directions fail from a given position. </a:t>
            </a:r>
          </a:p>
        </p:txBody>
      </p:sp>
    </p:spTree>
  </p:cSld>
  <p:clrMapOvr>
    <a:masterClrMapping/>
  </p:clrMapOvr>
  <p:transition xmlns:p14="http://schemas.microsoft.com/office/powerpoint/2010/main" spd="med" advClick="1" p14:dur="1000"/>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ph type="title"/>
          </p:nvPr>
        </p:nvSpPr>
        <p:spPr>
          <a:prstGeom prst="rect">
            <a:avLst/>
          </a:prstGeom>
        </p:spPr>
        <p:txBody>
          <a:bodyPr/>
          <a:lstStyle>
            <a:lvl1pPr>
              <a:tabLst>
                <a:tab pos="1485900" algn="l"/>
              </a:tabLst>
            </a:lvl1pPr>
          </a:lstStyle>
          <a:p>
            <a:pPr/>
            <a:r>
              <a:t>Backtrack</a:t>
            </a:r>
          </a:p>
        </p:txBody>
      </p:sp>
      <p:sp>
        <p:nvSpPr>
          <p:cNvPr id="524" name="Shape 524"/>
          <p:cNvSpPr/>
          <p:nvPr>
            <p:ph type="body" idx="1"/>
          </p:nvPr>
        </p:nvSpPr>
        <p:spPr>
          <a:prstGeom prst="rect">
            <a:avLst/>
          </a:prstGeom>
        </p:spPr>
        <p:txBody>
          <a:bodyPr/>
          <a:lstStyle/>
          <a:p>
            <a:pPr marL="0" indent="0">
              <a:spcBef>
                <a:spcPts val="0"/>
              </a:spcBef>
              <a:buSzTx/>
              <a:buNone/>
              <a:defRPr sz="2300">
                <a:effectLst/>
                <a:latin typeface="Courier"/>
                <a:ea typeface="Courier"/>
                <a:cs typeface="Courier"/>
                <a:sym typeface="Courier"/>
              </a:defRPr>
            </a:pPr>
            <a:r>
              <a:t>    def backtrack(self,pos):</a:t>
            </a:r>
          </a:p>
          <a:p>
            <a:pPr marL="0" indent="0">
              <a:spcBef>
                <a:spcPts val="0"/>
              </a:spcBef>
              <a:buSzTx/>
              <a:buNone/>
              <a:defRPr sz="2300">
                <a:effectLst/>
                <a:latin typeface="Courier"/>
                <a:ea typeface="Courier"/>
                <a:cs typeface="Courier"/>
                <a:sym typeface="Courier"/>
              </a:defRPr>
            </a:pPr>
            <a:r>
              <a:t>        self.setMatrixValueAt(self.t.pos(),FAILED)</a:t>
            </a:r>
          </a:p>
          <a:p>
            <a:pPr marL="0" indent="0">
              <a:spcBef>
                <a:spcPts val="0"/>
              </a:spcBef>
              <a:buSzTx/>
              <a:buNone/>
              <a:defRPr sz="2300">
                <a:effectLst/>
                <a:latin typeface="Courier"/>
                <a:ea typeface="Courier"/>
                <a:cs typeface="Courier"/>
                <a:sym typeface="Courier"/>
              </a:defRPr>
            </a:pPr>
            <a:r>
              <a:t>        if self.t.pos()[0]&gt;pos[0]:</a:t>
            </a:r>
          </a:p>
          <a:p>
            <a:pPr marL="0" indent="0">
              <a:spcBef>
                <a:spcPts val="0"/>
              </a:spcBef>
              <a:buSzTx/>
              <a:buNone/>
              <a:defRPr sz="2300">
                <a:effectLst/>
                <a:latin typeface="Courier"/>
                <a:ea typeface="Courier"/>
                <a:cs typeface="Courier"/>
                <a:sym typeface="Courier"/>
              </a:defRPr>
            </a:pPr>
            <a:r>
              <a:t>            while self.t.pos()[0]&gt;pos[0]:</a:t>
            </a:r>
          </a:p>
          <a:p>
            <a:pPr marL="0" indent="0">
              <a:spcBef>
                <a:spcPts val="0"/>
              </a:spcBef>
              <a:buSzTx/>
              <a:buNone/>
              <a:defRPr sz="2300">
                <a:effectLst/>
                <a:latin typeface="Courier"/>
                <a:ea typeface="Courier"/>
                <a:cs typeface="Courier"/>
                <a:sym typeface="Courier"/>
              </a:defRPr>
            </a:pPr>
            <a:r>
              <a:t>                self.travel(WEST)</a:t>
            </a:r>
          </a:p>
          <a:p>
            <a:pPr marL="0" indent="0">
              <a:spcBef>
                <a:spcPts val="0"/>
              </a:spcBef>
              <a:buSzTx/>
              <a:buNone/>
              <a:defRPr sz="2300">
                <a:effectLst/>
                <a:latin typeface="Courier"/>
                <a:ea typeface="Courier"/>
                <a:cs typeface="Courier"/>
                <a:sym typeface="Courier"/>
              </a:defRPr>
            </a:pPr>
            <a:r>
              <a:t>        elif self.t.pos()[0]&lt;pos[0]:</a:t>
            </a:r>
          </a:p>
          <a:p>
            <a:pPr marL="0" indent="0">
              <a:spcBef>
                <a:spcPts val="0"/>
              </a:spcBef>
              <a:buSzTx/>
              <a:buNone/>
              <a:defRPr sz="2300">
                <a:effectLst/>
                <a:latin typeface="Courier"/>
                <a:ea typeface="Courier"/>
                <a:cs typeface="Courier"/>
                <a:sym typeface="Courier"/>
              </a:defRPr>
            </a:pPr>
            <a:r>
              <a:t>            while self.t.pos()[0]&lt;pos[0]:</a:t>
            </a:r>
          </a:p>
          <a:p>
            <a:pPr marL="0" indent="0">
              <a:spcBef>
                <a:spcPts val="0"/>
              </a:spcBef>
              <a:buSzTx/>
              <a:buNone/>
              <a:defRPr sz="2300">
                <a:effectLst/>
                <a:latin typeface="Courier"/>
                <a:ea typeface="Courier"/>
                <a:cs typeface="Courier"/>
                <a:sym typeface="Courier"/>
              </a:defRPr>
            </a:pPr>
            <a:r>
              <a:t>                self.travel(EAST)</a:t>
            </a:r>
          </a:p>
          <a:p>
            <a:pPr marL="0" indent="0">
              <a:spcBef>
                <a:spcPts val="0"/>
              </a:spcBef>
              <a:buSzTx/>
              <a:buNone/>
              <a:defRPr sz="2300">
                <a:effectLst/>
                <a:latin typeface="Courier"/>
                <a:ea typeface="Courier"/>
                <a:cs typeface="Courier"/>
                <a:sym typeface="Courier"/>
              </a:defRPr>
            </a:pPr>
            <a:r>
              <a:t>        elif self.t.pos()[1]&gt;pos[1]:</a:t>
            </a:r>
          </a:p>
          <a:p>
            <a:pPr marL="0" indent="0">
              <a:spcBef>
                <a:spcPts val="0"/>
              </a:spcBef>
              <a:buSzTx/>
              <a:buNone/>
              <a:defRPr sz="2300">
                <a:effectLst/>
                <a:latin typeface="Courier"/>
                <a:ea typeface="Courier"/>
                <a:cs typeface="Courier"/>
                <a:sym typeface="Courier"/>
              </a:defRPr>
            </a:pPr>
            <a:r>
              <a:t>            while self.t.pos()[1]&gt;pos[1]:</a:t>
            </a:r>
          </a:p>
          <a:p>
            <a:pPr marL="0" indent="0">
              <a:spcBef>
                <a:spcPts val="0"/>
              </a:spcBef>
              <a:buSzTx/>
              <a:buNone/>
              <a:defRPr sz="2300">
                <a:effectLst/>
                <a:latin typeface="Courier"/>
                <a:ea typeface="Courier"/>
                <a:cs typeface="Courier"/>
                <a:sym typeface="Courier"/>
              </a:defRPr>
            </a:pPr>
            <a:r>
              <a:t>                self.travel(SOUTH)</a:t>
            </a:r>
          </a:p>
          <a:p>
            <a:pPr marL="0" indent="0">
              <a:spcBef>
                <a:spcPts val="0"/>
              </a:spcBef>
              <a:buSzTx/>
              <a:buNone/>
              <a:defRPr sz="2300">
                <a:effectLst/>
                <a:latin typeface="Courier"/>
                <a:ea typeface="Courier"/>
                <a:cs typeface="Courier"/>
                <a:sym typeface="Courier"/>
              </a:defRPr>
            </a:pPr>
            <a:r>
              <a:t>        elif self.t.pos()[1]&lt;pos[1]:</a:t>
            </a:r>
          </a:p>
          <a:p>
            <a:pPr marL="0" indent="0">
              <a:spcBef>
                <a:spcPts val="0"/>
              </a:spcBef>
              <a:buSzTx/>
              <a:buNone/>
              <a:defRPr sz="2300">
                <a:effectLst/>
                <a:latin typeface="Courier"/>
                <a:ea typeface="Courier"/>
                <a:cs typeface="Courier"/>
                <a:sym typeface="Courier"/>
              </a:defRPr>
            </a:pPr>
            <a:r>
              <a:t>            while self.t.pos()[1]&lt;pos[1]:</a:t>
            </a:r>
          </a:p>
          <a:p>
            <a:pPr marL="0" indent="0">
              <a:spcBef>
                <a:spcPts val="0"/>
              </a:spcBef>
              <a:buSzTx/>
              <a:buNone/>
              <a:defRPr sz="2300">
                <a:effectLst/>
                <a:latin typeface="Courier"/>
                <a:ea typeface="Courier"/>
                <a:cs typeface="Courier"/>
                <a:sym typeface="Courier"/>
              </a:defRPr>
            </a:pPr>
            <a:r>
              <a:t>                self.travel(NORTH)</a:t>
            </a:r>
          </a:p>
          <a:p>
            <a:pPr marL="0" indent="0">
              <a:spcBef>
                <a:spcPts val="0"/>
              </a:spcBef>
              <a:buSzTx/>
              <a:buNone/>
              <a:defRPr sz="2300">
                <a:effectLst/>
                <a:latin typeface="Courier"/>
                <a:ea typeface="Courier"/>
                <a:cs typeface="Courier"/>
                <a:sym typeface="Courier"/>
              </a:defRPr>
            </a:pPr>
            <a:r>
              <a:t>        self.setMatrixValueAt(self.t.pos(),VISITED)</a:t>
            </a:r>
          </a:p>
        </p:txBody>
      </p:sp>
    </p:spTree>
  </p:cSld>
  <p:clrMapOvr>
    <a:masterClrMapping/>
  </p:clrMapOvr>
  <p:transition xmlns:p14="http://schemas.microsoft.com/office/powerpoint/2010/main" spd="med" advClick="1" p14:dur="1000"/>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prstGeom prst="rect">
            <a:avLst/>
          </a:prstGeom>
        </p:spPr>
        <p:txBody>
          <a:bodyPr/>
          <a:lstStyle>
            <a:lvl1pPr>
              <a:tabLst>
                <a:tab pos="1485900" algn="l"/>
              </a:tabLst>
            </a:lvl1pPr>
          </a:lstStyle>
          <a:p>
            <a:pPr/>
            <a:r>
              <a:t>Solve</a:t>
            </a:r>
          </a:p>
        </p:txBody>
      </p:sp>
      <p:sp>
        <p:nvSpPr>
          <p:cNvPr id="527" name="Shape 527"/>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r>
              <a:t>    def solve(self):</a:t>
            </a:r>
          </a:p>
          <a:p>
            <a:pPr marL="0" indent="0">
              <a:spcBef>
                <a:spcPts val="0"/>
              </a:spcBef>
              <a:buSzTx/>
              <a:buNone/>
              <a:defRPr sz="2100">
                <a:effectLst/>
                <a:latin typeface="Courier"/>
                <a:ea typeface="Courier"/>
                <a:cs typeface="Courier"/>
                <a:sym typeface="Courier"/>
              </a:defRPr>
            </a:pPr>
            <a:r>
              <a:t>        if self.getMatrixValueAt(self.t.pos())==GOAL:</a:t>
            </a:r>
          </a:p>
          <a:p>
            <a:pPr marL="0" indent="0">
              <a:spcBef>
                <a:spcPts val="0"/>
              </a:spcBef>
              <a:buSzTx/>
              <a:buNone/>
              <a:defRPr sz="2100">
                <a:effectLst/>
                <a:latin typeface="Courier"/>
                <a:ea typeface="Courier"/>
                <a:cs typeface="Courier"/>
                <a:sym typeface="Courier"/>
              </a:defRPr>
            </a:pPr>
            <a:r>
              <a:t>            return True</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savedpos=self.t.pos()</a:t>
            </a:r>
          </a:p>
          <a:p>
            <a:pPr marL="0" indent="0">
              <a:spcBef>
                <a:spcPts val="0"/>
              </a:spcBef>
              <a:buSzTx/>
              <a:buNone/>
              <a:defRPr sz="2100">
                <a:effectLst/>
                <a:latin typeface="Courier"/>
                <a:ea typeface="Courier"/>
                <a:cs typeface="Courier"/>
                <a:sym typeface="Courier"/>
              </a:defRPr>
            </a:pPr>
            <a:r>
              <a:t>            for d in [EAST,NORTH,WEST,SOUTH]:</a:t>
            </a:r>
          </a:p>
          <a:p>
            <a:pPr marL="0" indent="0">
              <a:spcBef>
                <a:spcPts val="0"/>
              </a:spcBef>
              <a:buSzTx/>
              <a:buNone/>
              <a:defRPr sz="2100">
                <a:effectLst/>
                <a:latin typeface="Courier"/>
                <a:ea typeface="Courier"/>
                <a:cs typeface="Courier"/>
                <a:sym typeface="Courier"/>
              </a:defRPr>
            </a:pPr>
            <a:r>
              <a:t>                if self.travel2BranchOrWall(d) != savedpos:</a:t>
            </a:r>
          </a:p>
          <a:p>
            <a:pPr marL="0" indent="0">
              <a:spcBef>
                <a:spcPts val="0"/>
              </a:spcBef>
              <a:buSzTx/>
              <a:buNone/>
              <a:defRPr sz="2100">
                <a:effectLst/>
                <a:latin typeface="Courier"/>
                <a:ea typeface="Courier"/>
                <a:cs typeface="Courier"/>
                <a:sym typeface="Courier"/>
              </a:defRPr>
            </a:pPr>
            <a:r>
              <a:t>                    if self.solve():</a:t>
            </a:r>
          </a:p>
          <a:p>
            <a:pPr marL="0" indent="0">
              <a:spcBef>
                <a:spcPts val="0"/>
              </a:spcBef>
              <a:buSzTx/>
              <a:buNone/>
              <a:defRPr sz="2100">
                <a:effectLst/>
                <a:latin typeface="Courier"/>
                <a:ea typeface="Courier"/>
                <a:cs typeface="Courier"/>
                <a:sym typeface="Courier"/>
              </a:defRPr>
            </a:pPr>
            <a:r>
              <a:t>                        return True</a:t>
            </a:r>
          </a:p>
          <a:p>
            <a:pPr marL="0" indent="0">
              <a:spcBef>
                <a:spcPts val="0"/>
              </a:spcBef>
              <a:buSzTx/>
              <a:buNone/>
              <a:defRPr sz="2100">
                <a:effectLst/>
                <a:latin typeface="Courier"/>
                <a:ea typeface="Courier"/>
                <a:cs typeface="Courier"/>
                <a:sym typeface="Courier"/>
              </a:defRPr>
            </a:pPr>
            <a:r>
              <a:t>                    else:</a:t>
            </a:r>
          </a:p>
          <a:p>
            <a:pPr marL="0" indent="0">
              <a:spcBef>
                <a:spcPts val="0"/>
              </a:spcBef>
              <a:buSzTx/>
              <a:buNone/>
              <a:defRPr sz="2100">
                <a:effectLst/>
                <a:latin typeface="Courier"/>
                <a:ea typeface="Courier"/>
                <a:cs typeface="Courier"/>
                <a:sym typeface="Courier"/>
              </a:defRPr>
            </a:pPr>
            <a:r>
              <a:t>                        self.backtrack(savedpos)</a:t>
            </a:r>
          </a:p>
          <a:p>
            <a:pPr marL="0" indent="0">
              <a:spcBef>
                <a:spcPts val="0"/>
              </a:spcBef>
              <a:buSzTx/>
              <a:buNone/>
              <a:defRPr sz="2100">
                <a:effectLst/>
                <a:latin typeface="Courier"/>
                <a:ea typeface="Courier"/>
                <a:cs typeface="Courier"/>
                <a:sym typeface="Courier"/>
              </a:defRPr>
            </a:pPr>
          </a:p>
          <a:p>
            <a:pPr marL="0" indent="0">
              <a:spcBef>
                <a:spcPts val="0"/>
              </a:spcBef>
              <a:buSzTx/>
              <a:buNone/>
              <a:defRPr sz="21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Multi-Line Statements</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2200">
                <a:solidFill>
                  <a:srgbClr val="313131"/>
                </a:solidFill>
                <a:effectLst/>
                <a:latin typeface="Verdana"/>
                <a:ea typeface="Verdana"/>
                <a:cs typeface="Verdana"/>
                <a:sym typeface="Verdana"/>
              </a:defRPr>
            </a:pPr>
            <a:r>
              <a:t>Statements in Python typically end with a new line. Python does, however, allow the use of the line continuation character (\) to denote that the line should continue. For example −</a:t>
            </a:r>
            <a:endParaRPr>
              <a:solidFill>
                <a:srgbClr val="000000"/>
              </a:solidFill>
            </a:endParaRPr>
          </a:p>
          <a:p>
            <a:pPr marL="0" indent="0">
              <a:spcBef>
                <a:spcPts val="0"/>
              </a:spcBef>
              <a:buSzTx/>
              <a:buNone/>
              <a:defRPr sz="2200">
                <a:solidFill>
                  <a:srgbClr val="313131"/>
                </a:solidFill>
                <a:effectLst/>
                <a:latin typeface="Menlo"/>
                <a:ea typeface="Menlo"/>
                <a:cs typeface="Menlo"/>
                <a:sym typeface="Menlo"/>
              </a:defRPr>
            </a:pPr>
            <a:r>
              <a:t>total </a:t>
            </a:r>
            <a:r>
              <a:rPr>
                <a:solidFill>
                  <a:srgbClr val="666600"/>
                </a:solidFill>
              </a:rPr>
              <a:t>=</a:t>
            </a:r>
            <a:r>
              <a:t> item_one </a:t>
            </a:r>
            <a:r>
              <a:rPr>
                <a:solidFill>
                  <a:srgbClr val="666600"/>
                </a:solidFill>
              </a:rPr>
              <a:t>+</a:t>
            </a:r>
            <a:r>
              <a:t> \</a:t>
            </a:r>
          </a:p>
          <a:p>
            <a:pPr marL="0" indent="0">
              <a:spcBef>
                <a:spcPts val="0"/>
              </a:spcBef>
              <a:buSzTx/>
              <a:buNone/>
              <a:defRPr sz="2200">
                <a:solidFill>
                  <a:srgbClr val="313131"/>
                </a:solidFill>
                <a:effectLst/>
                <a:latin typeface="Menlo"/>
                <a:ea typeface="Menlo"/>
                <a:cs typeface="Menlo"/>
                <a:sym typeface="Menlo"/>
              </a:defRPr>
            </a:pPr>
            <a:r>
              <a:t>        item_two </a:t>
            </a:r>
            <a:r>
              <a:rPr>
                <a:solidFill>
                  <a:srgbClr val="666600"/>
                </a:solidFill>
              </a:rPr>
              <a:t>+</a:t>
            </a:r>
            <a:r>
              <a:t> \</a:t>
            </a:r>
          </a:p>
          <a:p>
            <a:pPr marL="0" indent="0">
              <a:spcBef>
                <a:spcPts val="0"/>
              </a:spcBef>
              <a:buSzTx/>
              <a:buNone/>
              <a:defRPr sz="2200">
                <a:solidFill>
                  <a:srgbClr val="313131"/>
                </a:solidFill>
                <a:effectLst/>
                <a:latin typeface="Menlo"/>
                <a:ea typeface="Menlo"/>
                <a:cs typeface="Menlo"/>
                <a:sym typeface="Menlo"/>
              </a:defRPr>
            </a:pPr>
            <a:r>
              <a:t>        item_three</a:t>
            </a:r>
          </a:p>
          <a:p>
            <a:pPr marL="0" indent="0">
              <a:spcBef>
                <a:spcPts val="0"/>
              </a:spcBef>
              <a:buSzTx/>
              <a:buNone/>
              <a:defRPr sz="2200">
                <a:solidFill>
                  <a:srgbClr val="313131"/>
                </a:solidFill>
                <a:effectLst/>
                <a:latin typeface="Verdana"/>
                <a:ea typeface="Verdana"/>
                <a:cs typeface="Verdana"/>
                <a:sym typeface="Verdana"/>
              </a:defRPr>
            </a:pPr>
            <a:r>
              <a:t>Statements contained within the [], {}, or () brackets do not need to use the line continuation character. For example −</a:t>
            </a:r>
            <a:endParaRPr>
              <a:solidFill>
                <a:srgbClr val="000000"/>
              </a:solidFill>
            </a:endParaRPr>
          </a:p>
          <a:p>
            <a:pPr marL="0" indent="0">
              <a:spcBef>
                <a:spcPts val="0"/>
              </a:spcBef>
              <a:buSzTx/>
              <a:buNone/>
              <a:defRPr sz="2200">
                <a:solidFill>
                  <a:srgbClr val="008800"/>
                </a:solidFill>
                <a:effectLst/>
                <a:latin typeface="Menlo"/>
                <a:ea typeface="Menlo"/>
                <a:cs typeface="Menlo"/>
                <a:sym typeface="Menlo"/>
              </a:defRPr>
            </a:pPr>
            <a:r>
              <a:rPr>
                <a:solidFill>
                  <a:srgbClr val="313131"/>
                </a:solidFill>
              </a:rPr>
              <a:t>days </a:t>
            </a:r>
            <a:r>
              <a:rPr>
                <a:solidFill>
                  <a:srgbClr val="666600"/>
                </a:solidFill>
              </a:rPr>
              <a:t>=</a:t>
            </a:r>
            <a:r>
              <a:rPr>
                <a:solidFill>
                  <a:srgbClr val="313131"/>
                </a:solidFill>
              </a:rPr>
              <a:t> </a:t>
            </a:r>
            <a:r>
              <a:rPr>
                <a:solidFill>
                  <a:srgbClr val="666600"/>
                </a:solidFill>
              </a:rPr>
              <a:t>[</a:t>
            </a:r>
            <a:r>
              <a:t>'Monday'</a:t>
            </a:r>
            <a:r>
              <a:rPr>
                <a:solidFill>
                  <a:srgbClr val="666600"/>
                </a:solidFill>
              </a:rPr>
              <a:t>,</a:t>
            </a:r>
            <a:r>
              <a:rPr>
                <a:solidFill>
                  <a:srgbClr val="313131"/>
                </a:solidFill>
              </a:rPr>
              <a:t> </a:t>
            </a:r>
            <a:r>
              <a:t>'Tuesday'</a:t>
            </a:r>
            <a:r>
              <a:rPr>
                <a:solidFill>
                  <a:srgbClr val="666600"/>
                </a:solidFill>
              </a:rPr>
              <a:t>,</a:t>
            </a:r>
            <a:r>
              <a:rPr>
                <a:solidFill>
                  <a:srgbClr val="313131"/>
                </a:solidFill>
              </a:rPr>
              <a:t> </a:t>
            </a:r>
            <a:r>
              <a:t>'Wednesday'</a:t>
            </a:r>
            <a:r>
              <a:rPr>
                <a:solidFill>
                  <a:srgbClr val="666600"/>
                </a:solidFill>
              </a:rPr>
              <a:t>,</a:t>
            </a:r>
            <a:endParaRPr>
              <a:solidFill>
                <a:srgbClr val="313131"/>
              </a:solidFill>
            </a:endParaRPr>
          </a:p>
          <a:p>
            <a:pPr marL="0" indent="0">
              <a:spcBef>
                <a:spcPts val="0"/>
              </a:spcBef>
              <a:buSzTx/>
              <a:buNone/>
              <a:defRPr sz="2200">
                <a:solidFill>
                  <a:srgbClr val="008800"/>
                </a:solidFill>
                <a:effectLst/>
                <a:latin typeface="Menlo"/>
                <a:ea typeface="Menlo"/>
                <a:cs typeface="Menlo"/>
                <a:sym typeface="Menlo"/>
              </a:defRPr>
            </a:pPr>
            <a:r>
              <a:rPr>
                <a:solidFill>
                  <a:srgbClr val="313131"/>
                </a:solidFill>
              </a:rPr>
              <a:t>        </a:t>
            </a:r>
            <a:r>
              <a:t>'Thursday'</a:t>
            </a:r>
            <a:r>
              <a:rPr>
                <a:solidFill>
                  <a:srgbClr val="666600"/>
                </a:solidFill>
              </a:rPr>
              <a:t>,</a:t>
            </a:r>
            <a:r>
              <a:rPr>
                <a:solidFill>
                  <a:srgbClr val="313131"/>
                </a:solidFill>
              </a:rPr>
              <a:t> </a:t>
            </a:r>
            <a:r>
              <a:t>'Friday'</a:t>
            </a:r>
            <a:r>
              <a:rPr>
                <a:solidFill>
                  <a:srgbClr val="666600"/>
                </a:solidFill>
              </a:rPr>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Quotation in Python</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2200">
                <a:solidFill>
                  <a:srgbClr val="313131"/>
                </a:solidFill>
                <a:effectLst/>
                <a:latin typeface="Verdana"/>
                <a:ea typeface="Verdana"/>
                <a:cs typeface="Verdana"/>
                <a:sym typeface="Verdana"/>
              </a:defRPr>
            </a:pPr>
            <a:r>
              <a:t>Python accepts single ('), double (") and triple (''' or """) quotes to denote string literals, as long as the same type of quote starts and ends the string.</a:t>
            </a:r>
          </a:p>
          <a:p>
            <a:pPr marL="0" indent="0">
              <a:spcBef>
                <a:spcPts val="0"/>
              </a:spcBef>
              <a:buSzTx/>
              <a:buNone/>
              <a:defRPr sz="2200">
                <a:solidFill>
                  <a:srgbClr val="313131"/>
                </a:solidFill>
                <a:effectLst/>
                <a:latin typeface="Verdana"/>
                <a:ea typeface="Verdana"/>
                <a:cs typeface="Verdana"/>
                <a:sym typeface="Verdana"/>
              </a:defRPr>
            </a:pPr>
            <a:endParaRPr>
              <a:solidFill>
                <a:srgbClr val="000000"/>
              </a:solidFill>
            </a:endParaRPr>
          </a:p>
          <a:p>
            <a:pPr marL="0" indent="0">
              <a:spcBef>
                <a:spcPts val="0"/>
              </a:spcBef>
              <a:buSzTx/>
              <a:buNone/>
              <a:defRPr sz="2300">
                <a:solidFill>
                  <a:srgbClr val="313131"/>
                </a:solidFill>
                <a:effectLst/>
                <a:latin typeface="Verdana"/>
                <a:ea typeface="Verdana"/>
                <a:cs typeface="Verdana"/>
                <a:sym typeface="Verdana"/>
              </a:defRPr>
            </a:pPr>
            <a:r>
              <a:t>The triple quotes are used to span the string across multiple lines. For example, all the following are legal −</a:t>
            </a:r>
          </a:p>
          <a:p>
            <a:pPr marL="0" indent="0">
              <a:spcBef>
                <a:spcPts val="0"/>
              </a:spcBef>
              <a:buSzTx/>
              <a:buNone/>
              <a:defRPr sz="2300">
                <a:solidFill>
                  <a:srgbClr val="313131"/>
                </a:solidFill>
                <a:effectLst/>
                <a:latin typeface="Verdana"/>
                <a:ea typeface="Verdana"/>
                <a:cs typeface="Verdana"/>
                <a:sym typeface="Verdana"/>
              </a:defRPr>
            </a:pPr>
            <a:endParaRPr>
              <a:solidFill>
                <a:srgbClr val="000000"/>
              </a:solidFill>
            </a:endParaRPr>
          </a:p>
          <a:p>
            <a:pPr marL="0" indent="0">
              <a:spcBef>
                <a:spcPts val="0"/>
              </a:spcBef>
              <a:buSzTx/>
              <a:buNone/>
              <a:defRPr sz="2300">
                <a:solidFill>
                  <a:srgbClr val="008800"/>
                </a:solidFill>
                <a:effectLst/>
                <a:latin typeface="Menlo"/>
                <a:ea typeface="Menlo"/>
                <a:cs typeface="Menlo"/>
                <a:sym typeface="Menlo"/>
              </a:defRPr>
            </a:pPr>
            <a:r>
              <a:rPr>
                <a:solidFill>
                  <a:srgbClr val="313131"/>
                </a:solidFill>
              </a:rPr>
              <a:t>word </a:t>
            </a:r>
            <a:r>
              <a:rPr>
                <a:solidFill>
                  <a:srgbClr val="666600"/>
                </a:solidFill>
              </a:rPr>
              <a:t>=</a:t>
            </a:r>
            <a:r>
              <a:rPr>
                <a:solidFill>
                  <a:srgbClr val="313131"/>
                </a:solidFill>
              </a:rPr>
              <a:t> </a:t>
            </a:r>
            <a:r>
              <a:t>'word'</a:t>
            </a:r>
            <a:endParaRPr>
              <a:solidFill>
                <a:srgbClr val="313131"/>
              </a:solidFill>
            </a:endParaRPr>
          </a:p>
          <a:p>
            <a:pPr marL="0" indent="0">
              <a:spcBef>
                <a:spcPts val="0"/>
              </a:spcBef>
              <a:buSzTx/>
              <a:buNone/>
              <a:defRPr sz="2300">
                <a:solidFill>
                  <a:srgbClr val="008800"/>
                </a:solidFill>
                <a:effectLst/>
                <a:latin typeface="Menlo"/>
                <a:ea typeface="Menlo"/>
                <a:cs typeface="Menlo"/>
                <a:sym typeface="Menlo"/>
              </a:defRPr>
            </a:pPr>
            <a:r>
              <a:rPr>
                <a:solidFill>
                  <a:srgbClr val="313131"/>
                </a:solidFill>
              </a:rPr>
              <a:t>sentence </a:t>
            </a:r>
            <a:r>
              <a:rPr>
                <a:solidFill>
                  <a:srgbClr val="666600"/>
                </a:solidFill>
              </a:rPr>
              <a:t>=</a:t>
            </a:r>
            <a:r>
              <a:rPr>
                <a:solidFill>
                  <a:srgbClr val="313131"/>
                </a:solidFill>
              </a:rPr>
              <a:t> </a:t>
            </a:r>
            <a:r>
              <a:t>"This is a sentence."</a:t>
            </a:r>
            <a:endParaRPr>
              <a:solidFill>
                <a:srgbClr val="313131"/>
              </a:solidFill>
            </a:endParaRPr>
          </a:p>
          <a:p>
            <a:pPr marL="0" indent="0">
              <a:spcBef>
                <a:spcPts val="0"/>
              </a:spcBef>
              <a:buSzTx/>
              <a:buNone/>
              <a:defRPr sz="2300">
                <a:solidFill>
                  <a:srgbClr val="008800"/>
                </a:solidFill>
                <a:effectLst/>
                <a:latin typeface="Menlo"/>
                <a:ea typeface="Menlo"/>
                <a:cs typeface="Menlo"/>
                <a:sym typeface="Menlo"/>
              </a:defRPr>
            </a:pPr>
            <a:r>
              <a:rPr>
                <a:solidFill>
                  <a:srgbClr val="313131"/>
                </a:solidFill>
              </a:rPr>
              <a:t>paragraph </a:t>
            </a:r>
            <a:r>
              <a:rPr>
                <a:solidFill>
                  <a:srgbClr val="666600"/>
                </a:solidFill>
              </a:rPr>
              <a:t>=</a:t>
            </a:r>
            <a:r>
              <a:rPr>
                <a:solidFill>
                  <a:srgbClr val="313131"/>
                </a:solidFill>
              </a:rPr>
              <a:t> </a:t>
            </a:r>
            <a:r>
              <a:t>"""This is a paragraph. It is</a:t>
            </a:r>
          </a:p>
          <a:p>
            <a:pPr marL="0" indent="0">
              <a:spcBef>
                <a:spcPts val="0"/>
              </a:spcBef>
              <a:buSzTx/>
              <a:buNone/>
              <a:defRPr sz="2300">
                <a:solidFill>
                  <a:srgbClr val="008800"/>
                </a:solidFill>
                <a:effectLst/>
                <a:latin typeface="Menlo"/>
                <a:ea typeface="Menlo"/>
                <a:cs typeface="Menlo"/>
                <a:sym typeface="Menlo"/>
              </a:defRPr>
            </a:pPr>
            <a:r>
              <a:t>made up of multiple lines and sentences."""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
          </p:nvPr>
        </p:nvSpPr>
        <p:spPr>
          <a:prstGeom prst="rect">
            <a:avLst/>
          </a:prstGeom>
        </p:spPr>
        <p:txBody>
          <a:bodyPr/>
          <a:lstStyle/>
          <a:p>
            <a:pPr marL="0" indent="0">
              <a:spcBef>
                <a:spcPts val="0"/>
              </a:spcBef>
              <a:buSzTx/>
              <a:buNone/>
              <a:defRPr b="1" sz="2800">
                <a:solidFill>
                  <a:srgbClr val="121214"/>
                </a:solidFill>
                <a:effectLst/>
                <a:latin typeface="Verdana"/>
                <a:ea typeface="Verdana"/>
                <a:cs typeface="Verdana"/>
                <a:sym typeface="Verdana"/>
              </a:defRPr>
            </a:pPr>
            <a:r>
              <a:t>Comments in Python</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2000">
                <a:solidFill>
                  <a:srgbClr val="313131"/>
                </a:solidFill>
                <a:effectLst/>
                <a:latin typeface="Verdana"/>
                <a:ea typeface="Verdana"/>
                <a:cs typeface="Verdana"/>
                <a:sym typeface="Verdana"/>
              </a:defRPr>
            </a:pPr>
            <a:r>
              <a:t>A hash sign (#) that is not inside a string literal begins a comment. All characters after the # and up to the end of the physical line are part of the comment and the Python interpreter ignores them.</a:t>
            </a:r>
            <a:endParaRPr>
              <a:solidFill>
                <a:srgbClr val="000000"/>
              </a:solidFill>
            </a:endParaRPr>
          </a:p>
          <a:p>
            <a:pPr marL="0" indent="0">
              <a:spcBef>
                <a:spcPts val="0"/>
              </a:spcBef>
              <a:buSzTx/>
              <a:buNone/>
              <a:defRPr sz="2000">
                <a:solidFill>
                  <a:srgbClr val="880F00"/>
                </a:solidFill>
                <a:effectLst/>
                <a:latin typeface="Menlo"/>
                <a:ea typeface="Menlo"/>
                <a:cs typeface="Menlo"/>
                <a:sym typeface="Menlo"/>
              </a:defRPr>
            </a:pPr>
            <a:r>
              <a:t>#!/usr/bin/python</a:t>
            </a:r>
            <a:endParaRPr>
              <a:solidFill>
                <a:srgbClr val="313131"/>
              </a:solidFill>
            </a:endParaRPr>
          </a:p>
          <a:p>
            <a:pPr marL="0" indent="0">
              <a:spcBef>
                <a:spcPts val="0"/>
              </a:spcBef>
              <a:buSzTx/>
              <a:buNone/>
              <a:defRPr sz="2000">
                <a:solidFill>
                  <a:srgbClr val="313131"/>
                </a:solidFill>
                <a:effectLst/>
                <a:latin typeface="Menlo"/>
                <a:ea typeface="Menlo"/>
                <a:cs typeface="Menlo"/>
                <a:sym typeface="Menlo"/>
              </a:defRPr>
            </a:pPr>
          </a:p>
          <a:p>
            <a:pPr marL="0" indent="0">
              <a:spcBef>
                <a:spcPts val="0"/>
              </a:spcBef>
              <a:buSzTx/>
              <a:buNone/>
              <a:defRPr sz="2000">
                <a:solidFill>
                  <a:srgbClr val="880F00"/>
                </a:solidFill>
                <a:effectLst/>
                <a:latin typeface="Menlo"/>
                <a:ea typeface="Menlo"/>
                <a:cs typeface="Menlo"/>
                <a:sym typeface="Menlo"/>
              </a:defRPr>
            </a:pPr>
            <a:r>
              <a:t># First comment</a:t>
            </a:r>
            <a:endParaRPr>
              <a:solidFill>
                <a:srgbClr val="313131"/>
              </a:solidFill>
            </a:endParaRPr>
          </a:p>
          <a:p>
            <a:pPr marL="0" indent="0">
              <a:spcBef>
                <a:spcPts val="0"/>
              </a:spcBef>
              <a:buSzTx/>
              <a:buNone/>
              <a:defRPr sz="2000">
                <a:solidFill>
                  <a:srgbClr val="008800"/>
                </a:solidFill>
                <a:effectLst/>
                <a:latin typeface="Menlo"/>
                <a:ea typeface="Menlo"/>
                <a:cs typeface="Menlo"/>
                <a:sym typeface="Menlo"/>
              </a:defRPr>
            </a:pPr>
            <a:r>
              <a:rPr>
                <a:solidFill>
                  <a:srgbClr val="011688"/>
                </a:solidFill>
              </a:rPr>
              <a:t>print</a:t>
            </a:r>
            <a:r>
              <a:rPr>
                <a:solidFill>
                  <a:srgbClr val="313131"/>
                </a:solidFill>
              </a:rPr>
              <a:t> </a:t>
            </a:r>
            <a:r>
              <a:t>"Hello, Python!"</a:t>
            </a:r>
            <a:r>
              <a:rPr>
                <a:solidFill>
                  <a:srgbClr val="313131"/>
                </a:solidFill>
              </a:rPr>
              <a:t> </a:t>
            </a:r>
            <a:r>
              <a:rPr>
                <a:solidFill>
                  <a:srgbClr val="880F00"/>
                </a:solidFill>
              </a:rPr>
              <a:t># second comment</a:t>
            </a:r>
            <a:endParaRPr>
              <a:solidFill>
                <a:srgbClr val="313131"/>
              </a:solidFill>
            </a:endParaRPr>
          </a:p>
          <a:p>
            <a:pPr marL="0" indent="0">
              <a:spcBef>
                <a:spcPts val="0"/>
              </a:spcBef>
              <a:buSzTx/>
              <a:buNone/>
              <a:defRPr sz="2000">
                <a:solidFill>
                  <a:srgbClr val="313131"/>
                </a:solidFill>
                <a:effectLst/>
                <a:latin typeface="Verdana"/>
                <a:ea typeface="Verdana"/>
                <a:cs typeface="Verdana"/>
                <a:sym typeface="Verdana"/>
              </a:defRPr>
            </a:pPr>
            <a:r>
              <a:t>This produces the following result −</a:t>
            </a:r>
            <a:endParaRPr>
              <a:solidFill>
                <a:srgbClr val="000000"/>
              </a:solidFill>
            </a:endParaRPr>
          </a:p>
          <a:p>
            <a:pPr marL="0" indent="0">
              <a:spcBef>
                <a:spcPts val="0"/>
              </a:spcBef>
              <a:buSzTx/>
              <a:buNone/>
              <a:defRPr sz="2000">
                <a:solidFill>
                  <a:srgbClr val="7F1455"/>
                </a:solidFill>
                <a:effectLst/>
                <a:latin typeface="Menlo"/>
                <a:ea typeface="Menlo"/>
                <a:cs typeface="Menlo"/>
                <a:sym typeface="Menlo"/>
              </a:defRPr>
            </a:pPr>
            <a:r>
              <a:t>Hello</a:t>
            </a:r>
            <a:r>
              <a:rPr>
                <a:solidFill>
                  <a:srgbClr val="666600"/>
                </a:solidFill>
              </a:rPr>
              <a:t>,</a:t>
            </a:r>
            <a:r>
              <a:rPr>
                <a:solidFill>
                  <a:srgbClr val="313131"/>
                </a:solidFill>
              </a:rPr>
              <a:t> </a:t>
            </a:r>
            <a:r>
              <a:t>Python</a:t>
            </a:r>
            <a:r>
              <a:rPr>
                <a:solidFill>
                  <a:srgbClr val="666600"/>
                </a:solidFill>
              </a:rPr>
              <a:t>!</a:t>
            </a:r>
            <a:endParaRPr>
              <a:solidFill>
                <a:srgbClr val="313131"/>
              </a:solidFill>
            </a:endParaRPr>
          </a:p>
          <a:p>
            <a:pPr marL="0" indent="0">
              <a:spcBef>
                <a:spcPts val="0"/>
              </a:spcBef>
              <a:buSzTx/>
              <a:buNone/>
              <a:defRPr sz="2000">
                <a:solidFill>
                  <a:srgbClr val="313131"/>
                </a:solidFill>
                <a:effectLst/>
                <a:latin typeface="Verdana"/>
                <a:ea typeface="Verdana"/>
                <a:cs typeface="Verdana"/>
                <a:sym typeface="Verdana"/>
              </a:defRPr>
            </a:pPr>
            <a:r>
              <a:t>You can type a comment on the same line after a statement or expression −</a:t>
            </a:r>
            <a:endParaRPr>
              <a:solidFill>
                <a:srgbClr val="000000"/>
              </a:solidFill>
            </a:endParaRPr>
          </a:p>
          <a:p>
            <a:pPr marL="0" indent="0">
              <a:spcBef>
                <a:spcPts val="0"/>
              </a:spcBef>
              <a:buSzTx/>
              <a:buNone/>
              <a:defRPr sz="2000">
                <a:solidFill>
                  <a:srgbClr val="880F00"/>
                </a:solidFill>
                <a:effectLst/>
                <a:latin typeface="Menlo"/>
                <a:ea typeface="Menlo"/>
                <a:cs typeface="Menlo"/>
                <a:sym typeface="Menlo"/>
              </a:defRPr>
            </a:pPr>
            <a:r>
              <a:rPr>
                <a:solidFill>
                  <a:srgbClr val="313131"/>
                </a:solidFill>
              </a:rPr>
              <a:t>name </a:t>
            </a:r>
            <a:r>
              <a:rPr>
                <a:solidFill>
                  <a:srgbClr val="666600"/>
                </a:solidFill>
              </a:rPr>
              <a:t>=</a:t>
            </a:r>
            <a:r>
              <a:rPr>
                <a:solidFill>
                  <a:srgbClr val="313131"/>
                </a:solidFill>
              </a:rPr>
              <a:t> </a:t>
            </a:r>
            <a:r>
              <a:rPr>
                <a:solidFill>
                  <a:srgbClr val="008800"/>
                </a:solidFill>
              </a:rPr>
              <a:t>"Madisetti"</a:t>
            </a:r>
            <a:r>
              <a:rPr>
                <a:solidFill>
                  <a:srgbClr val="313131"/>
                </a:solidFill>
              </a:rPr>
              <a:t> </a:t>
            </a:r>
            <a:r>
              <a:t># This is again comment</a:t>
            </a:r>
            <a:endParaRPr>
              <a:solidFill>
                <a:srgbClr val="313131"/>
              </a:solidFill>
            </a:endParaRPr>
          </a:p>
          <a:p>
            <a:pPr marL="0" indent="0">
              <a:spcBef>
                <a:spcPts val="0"/>
              </a:spcBef>
              <a:buSzTx/>
              <a:buNone/>
              <a:defRPr sz="2000">
                <a:solidFill>
                  <a:srgbClr val="313131"/>
                </a:solidFill>
                <a:effectLst/>
                <a:latin typeface="Verdana"/>
                <a:ea typeface="Verdana"/>
                <a:cs typeface="Verdana"/>
                <a:sym typeface="Verdana"/>
              </a:defRPr>
            </a:pPr>
            <a:r>
              <a:t>You can comment multiple lines as follows −</a:t>
            </a:r>
            <a:endParaRPr>
              <a:solidFill>
                <a:srgbClr val="000000"/>
              </a:solidFill>
            </a:endParaRPr>
          </a:p>
          <a:p>
            <a:pPr marL="0" indent="0">
              <a:spcBef>
                <a:spcPts val="0"/>
              </a:spcBef>
              <a:buSzTx/>
              <a:buNone/>
              <a:defRPr sz="2000">
                <a:solidFill>
                  <a:srgbClr val="880F00"/>
                </a:solidFill>
                <a:effectLst/>
                <a:latin typeface="Menlo"/>
                <a:ea typeface="Menlo"/>
                <a:cs typeface="Menlo"/>
                <a:sym typeface="Menlo"/>
              </a:defRPr>
            </a:pPr>
            <a:r>
              <a:t># This is a comment.</a:t>
            </a:r>
            <a:endParaRPr>
              <a:solidFill>
                <a:srgbClr val="313131"/>
              </a:solidFill>
            </a:endParaRPr>
          </a:p>
          <a:p>
            <a:pPr marL="0" indent="0">
              <a:spcBef>
                <a:spcPts val="0"/>
              </a:spcBef>
              <a:buSzTx/>
              <a:buNone/>
              <a:defRPr sz="2000">
                <a:solidFill>
                  <a:srgbClr val="880F00"/>
                </a:solidFill>
                <a:effectLst/>
                <a:latin typeface="Menlo"/>
                <a:ea typeface="Menlo"/>
                <a:cs typeface="Menlo"/>
                <a:sym typeface="Menlo"/>
              </a:defRPr>
            </a:pPr>
            <a:r>
              <a:t># This is a comment, too.</a:t>
            </a:r>
            <a:endParaRPr>
              <a:solidFill>
                <a:srgbClr val="313131"/>
              </a:solidFill>
            </a:endParaRPr>
          </a:p>
          <a:p>
            <a:pPr marL="0" indent="0">
              <a:spcBef>
                <a:spcPts val="0"/>
              </a:spcBef>
              <a:buSzTx/>
              <a:buNone/>
              <a:defRPr sz="2000">
                <a:solidFill>
                  <a:srgbClr val="880F00"/>
                </a:solidFill>
                <a:effectLst/>
                <a:latin typeface="Menlo"/>
                <a:ea typeface="Menlo"/>
                <a:cs typeface="Menlo"/>
                <a:sym typeface="Menlo"/>
              </a:defRPr>
            </a:pPr>
            <a:r>
              <a:t># This is a comment, too.</a:t>
            </a:r>
            <a:endParaRPr>
              <a:solidFill>
                <a:srgbClr val="313131"/>
              </a:solidFill>
            </a:endParaRPr>
          </a:p>
          <a:p>
            <a:pPr marL="0" indent="0">
              <a:spcBef>
                <a:spcPts val="0"/>
              </a:spcBef>
              <a:buSzTx/>
              <a:buNone/>
              <a:defRPr sz="2000">
                <a:solidFill>
                  <a:srgbClr val="880F00"/>
                </a:solidFill>
                <a:effectLst/>
                <a:latin typeface="Menlo"/>
                <a:ea typeface="Menlo"/>
                <a:cs typeface="Menlo"/>
                <a:sym typeface="Menlo"/>
              </a:defRPr>
            </a:pPr>
            <a:r>
              <a:t># I said that already.</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
          <p:cNvPicPr>
            <a:picLocks noChangeAspect="0"/>
          </p:cNvPicPr>
          <p:nvPr>
            <p:ph type="pic" idx="13"/>
          </p:nvPr>
        </p:nvPicPr>
        <p:blipFill>
          <a:blip r:embed="rId2">
            <a:extLst/>
          </a:blip>
          <a:stretch>
            <a:fillRect/>
          </a:stretch>
        </p:blipFill>
        <p:spPr>
          <a:xfrm>
            <a:off x="6627873" y="2215835"/>
            <a:ext cx="5030727" cy="6896730"/>
          </a:xfrm>
          <a:prstGeom prst="rect">
            <a:avLst/>
          </a:prstGeom>
        </p:spPr>
      </p:pic>
      <p:sp>
        <p:nvSpPr>
          <p:cNvPr id="187" name="Shape 187"/>
          <p:cNvSpPr/>
          <p:nvPr>
            <p:ph type="title"/>
          </p:nvPr>
        </p:nvSpPr>
        <p:spPr>
          <a:prstGeom prst="rect">
            <a:avLst/>
          </a:prstGeom>
        </p:spPr>
        <p:txBody>
          <a:bodyPr/>
          <a:lstStyle>
            <a:lvl1pPr>
              <a:tabLst>
                <a:tab pos="1485900" algn="l"/>
              </a:tabLst>
            </a:lvl1pPr>
          </a:lstStyle>
          <a:p>
            <a:pPr/>
            <a:r>
              <a:t>More Python Information</a:t>
            </a:r>
          </a:p>
        </p:txBody>
      </p:sp>
      <p:sp>
        <p:nvSpPr>
          <p:cNvPr id="188" name="Shape 188"/>
          <p:cNvSpPr/>
          <p:nvPr>
            <p:ph type="body" sz="half" idx="1"/>
          </p:nvPr>
        </p:nvSpPr>
        <p:spPr>
          <a:xfrm>
            <a:off x="1968500" y="2598265"/>
            <a:ext cx="4876800" cy="5842001"/>
          </a:xfrm>
          <a:prstGeom prst="rect">
            <a:avLst/>
          </a:prstGeom>
        </p:spPr>
        <p:txBody>
          <a:bodyPr/>
          <a:lstStyle/>
          <a:p>
            <a:pPr>
              <a:buBlip>
                <a:blip r:embed="rId3"/>
              </a:buBlip>
              <a:defRPr>
                <a:effectLst/>
              </a:defRPr>
            </a:pPr>
            <a:r>
              <a:t>Lists</a:t>
            </a:r>
          </a:p>
          <a:p>
            <a:pPr>
              <a:buBlip>
                <a:blip r:embed="rId3"/>
              </a:buBlip>
              <a:defRPr>
                <a:effectLst/>
              </a:defRPr>
            </a:pPr>
            <a:r>
              <a:t>Tuples</a:t>
            </a:r>
          </a:p>
          <a:p>
            <a:pPr>
              <a:buBlip>
                <a:blip r:embed="rId3"/>
              </a:buBlip>
              <a:defRPr>
                <a:effectLst/>
              </a:defRPr>
            </a:pPr>
            <a:r>
              <a:t>Dictionaries</a:t>
            </a:r>
          </a:p>
          <a:p>
            <a:pPr>
              <a:buBlip>
                <a:blip r:embed="rId3"/>
              </a:buBlip>
              <a:defRPr>
                <a:effectLst/>
              </a:defRPr>
            </a:pPr>
            <a:r>
              <a:t>Decision Making</a:t>
            </a:r>
          </a:p>
          <a:p>
            <a:pPr>
              <a:buBlip>
                <a:blip r:embed="rId3"/>
              </a:buBlip>
              <a:defRPr>
                <a:effectLst/>
              </a:defRPr>
            </a:pPr>
            <a:r>
              <a:t>Loop Control</a:t>
            </a:r>
          </a:p>
          <a:p>
            <a:pPr>
              <a:buBlip>
                <a:blip r:embed="rId3"/>
              </a:buBlip>
              <a:defRPr>
                <a:effectLst/>
              </a:defRPr>
            </a:pPr>
            <a:r>
              <a:t>Classes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
          </p:nvPr>
        </p:nvSpPr>
        <p:spPr>
          <a:prstGeom prst="rect">
            <a:avLst/>
          </a:prstGeom>
        </p:spPr>
        <p:txBody>
          <a:bodyPr/>
          <a:lstStyle/>
          <a:p>
            <a:pPr marL="0" indent="0" defTabSz="411479">
              <a:spcBef>
                <a:spcPts val="0"/>
              </a:spcBef>
              <a:buSzTx/>
              <a:buNone/>
              <a:defRPr sz="2159">
                <a:solidFill>
                  <a:srgbClr val="121214"/>
                </a:solidFill>
                <a:effectLst/>
                <a:latin typeface="Verdana"/>
                <a:ea typeface="Verdana"/>
                <a:cs typeface="Verdana"/>
                <a:sym typeface="Verdana"/>
              </a:defRPr>
            </a:pPr>
            <a:r>
              <a:t>Python Lists</a:t>
            </a:r>
          </a:p>
          <a:p>
            <a:pPr marL="0" indent="0" defTabSz="411479">
              <a:spcBef>
                <a:spcPts val="0"/>
              </a:spcBef>
              <a:buSzTx/>
              <a:buNone/>
              <a:defRPr sz="2159">
                <a:solidFill>
                  <a:srgbClr val="121214"/>
                </a:solidFill>
                <a:effectLst/>
                <a:latin typeface="Verdana"/>
                <a:ea typeface="Verdana"/>
                <a:cs typeface="Verdana"/>
                <a:sym typeface="Verdana"/>
              </a:defRPr>
            </a:pPr>
          </a:p>
          <a:p>
            <a:pPr marL="0" indent="0" defTabSz="411479">
              <a:spcBef>
                <a:spcPts val="0"/>
              </a:spcBef>
              <a:buSzTx/>
              <a:buNone/>
              <a:defRPr sz="1529">
                <a:solidFill>
                  <a:srgbClr val="313131"/>
                </a:solidFill>
                <a:effectLst/>
                <a:latin typeface="Verdana"/>
                <a:ea typeface="Verdana"/>
                <a:cs typeface="Verdana"/>
                <a:sym typeface="Verdana"/>
              </a:defRPr>
            </a:pPr>
            <a:r>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endParaRPr>
              <a:solidFill>
                <a:srgbClr val="000000"/>
              </a:solidFill>
            </a:endParaRPr>
          </a:p>
          <a:p>
            <a:pPr marL="0" indent="0" defTabSz="411479">
              <a:spcBef>
                <a:spcPts val="0"/>
              </a:spcBef>
              <a:buSzTx/>
              <a:buNone/>
              <a:defRPr sz="1529">
                <a:solidFill>
                  <a:srgbClr val="313131"/>
                </a:solidFill>
                <a:effectLst/>
                <a:latin typeface="Verdana"/>
                <a:ea typeface="Verdana"/>
                <a:cs typeface="Verdana"/>
                <a:sym typeface="Verdana"/>
              </a:defRPr>
            </a:pPr>
            <a:r>
              <a:t>The values stored in a list can be accessed using the slice operator ([ ] and [:]) with indexes starting at 0 in the beginning of the list and working their way to end -1. The plus (+) sign is the list concatenation operator, and the asterisk (*) is the repetition operator. For example −</a:t>
            </a:r>
            <a:endParaRPr>
              <a:solidFill>
                <a:srgbClr val="000000"/>
              </a:solidFill>
            </a:endParaRPr>
          </a:p>
          <a:p>
            <a:pPr marL="0" indent="0" defTabSz="411479">
              <a:spcBef>
                <a:spcPts val="0"/>
              </a:spcBef>
              <a:buSzTx/>
              <a:buNone/>
              <a:defRPr sz="1529">
                <a:solidFill>
                  <a:srgbClr val="880F00"/>
                </a:solidFill>
                <a:effectLst/>
                <a:latin typeface="Menlo"/>
                <a:ea typeface="Menlo"/>
                <a:cs typeface="Menlo"/>
                <a:sym typeface="Menlo"/>
              </a:defRPr>
            </a:pPr>
            <a:r>
              <a:t>#!/usr/bin/python</a:t>
            </a:r>
            <a:endParaRPr>
              <a:solidFill>
                <a:srgbClr val="313131"/>
              </a:solidFill>
            </a:endParaRPr>
          </a:p>
          <a:p>
            <a:pPr marL="0" indent="0" defTabSz="411479">
              <a:spcBef>
                <a:spcPts val="0"/>
              </a:spcBef>
              <a:buSzTx/>
              <a:buNone/>
              <a:defRPr sz="1529">
                <a:solidFill>
                  <a:srgbClr val="313131"/>
                </a:solidFill>
                <a:effectLst/>
                <a:latin typeface="Menlo"/>
                <a:ea typeface="Menlo"/>
                <a:cs typeface="Menlo"/>
                <a:sym typeface="Menlo"/>
              </a:defRPr>
            </a:pPr>
          </a:p>
          <a:p>
            <a:pPr marL="0" indent="0" defTabSz="411479">
              <a:spcBef>
                <a:spcPts val="0"/>
              </a:spcBef>
              <a:buSzTx/>
              <a:buNone/>
              <a:defRPr sz="1529">
                <a:solidFill>
                  <a:srgbClr val="008800"/>
                </a:solidFill>
                <a:effectLst/>
                <a:latin typeface="Menlo"/>
                <a:ea typeface="Menlo"/>
                <a:cs typeface="Menlo"/>
                <a:sym typeface="Menlo"/>
              </a:defRPr>
            </a:pPr>
            <a:r>
              <a:rPr>
                <a:solidFill>
                  <a:srgbClr val="313131"/>
                </a:solidFill>
              </a:rPr>
              <a:t>list </a:t>
            </a:r>
            <a:r>
              <a:rPr>
                <a:solidFill>
                  <a:srgbClr val="666600"/>
                </a:solidFill>
              </a:rPr>
              <a:t>=</a:t>
            </a:r>
            <a:r>
              <a:rPr>
                <a:solidFill>
                  <a:srgbClr val="313131"/>
                </a:solidFill>
              </a:rPr>
              <a:t> </a:t>
            </a:r>
            <a:r>
              <a:rPr>
                <a:solidFill>
                  <a:srgbClr val="666600"/>
                </a:solidFill>
              </a:rPr>
              <a:t>[</a:t>
            </a:r>
            <a:r>
              <a:rPr>
                <a:solidFill>
                  <a:srgbClr val="313131"/>
                </a:solidFill>
              </a:rPr>
              <a:t> </a:t>
            </a:r>
            <a:r>
              <a:t>'abcd'</a:t>
            </a:r>
            <a:r>
              <a:rPr>
                <a:solidFill>
                  <a:srgbClr val="666600"/>
                </a:solidFill>
              </a:rPr>
              <a:t>,</a:t>
            </a:r>
            <a:r>
              <a:rPr>
                <a:solidFill>
                  <a:srgbClr val="313131"/>
                </a:solidFill>
              </a:rPr>
              <a:t> </a:t>
            </a:r>
            <a:r>
              <a:rPr>
                <a:solidFill>
                  <a:srgbClr val="006666"/>
                </a:solidFill>
              </a:rPr>
              <a:t>786</a:t>
            </a:r>
            <a:r>
              <a:rPr>
                <a:solidFill>
                  <a:srgbClr val="313131"/>
                </a:solidFill>
              </a:rPr>
              <a:t> </a:t>
            </a:r>
            <a:r>
              <a:rPr>
                <a:solidFill>
                  <a:srgbClr val="666600"/>
                </a:solidFill>
              </a:rPr>
              <a:t>,</a:t>
            </a:r>
            <a:r>
              <a:rPr>
                <a:solidFill>
                  <a:srgbClr val="313131"/>
                </a:solidFill>
              </a:rPr>
              <a:t> </a:t>
            </a:r>
            <a:r>
              <a:rPr>
                <a:solidFill>
                  <a:srgbClr val="006666"/>
                </a:solidFill>
              </a:rPr>
              <a:t>2.23</a:t>
            </a:r>
            <a:r>
              <a:rPr>
                <a:solidFill>
                  <a:srgbClr val="666600"/>
                </a:solidFill>
              </a:rPr>
              <a:t>,</a:t>
            </a:r>
            <a:r>
              <a:rPr>
                <a:solidFill>
                  <a:srgbClr val="313131"/>
                </a:solidFill>
              </a:rPr>
              <a:t> </a:t>
            </a:r>
            <a:r>
              <a:t>'john'</a:t>
            </a:r>
            <a:r>
              <a:rPr>
                <a:solidFill>
                  <a:srgbClr val="666600"/>
                </a:solidFill>
              </a:rPr>
              <a:t>,</a:t>
            </a:r>
            <a:r>
              <a:rPr>
                <a:solidFill>
                  <a:srgbClr val="313131"/>
                </a:solidFill>
              </a:rPr>
              <a:t> </a:t>
            </a:r>
            <a:r>
              <a:rPr>
                <a:solidFill>
                  <a:srgbClr val="006666"/>
                </a:solidFill>
              </a:rPr>
              <a:t>70.2</a:t>
            </a:r>
            <a:r>
              <a:rPr>
                <a:solidFill>
                  <a:srgbClr val="313131"/>
                </a:solidFill>
              </a:rPr>
              <a:t> </a:t>
            </a:r>
            <a:r>
              <a:rPr>
                <a:solidFill>
                  <a:srgbClr val="666600"/>
                </a:solidFill>
              </a:rPr>
              <a:t>]</a:t>
            </a:r>
            <a:endParaRPr>
              <a:solidFill>
                <a:srgbClr val="313131"/>
              </a:solidFill>
            </a:endParaRPr>
          </a:p>
          <a:p>
            <a:pPr marL="0" indent="0" defTabSz="411479">
              <a:spcBef>
                <a:spcPts val="0"/>
              </a:spcBef>
              <a:buSzTx/>
              <a:buNone/>
              <a:defRPr sz="1529">
                <a:solidFill>
                  <a:srgbClr val="313131"/>
                </a:solidFill>
                <a:effectLst/>
                <a:latin typeface="Menlo"/>
                <a:ea typeface="Menlo"/>
                <a:cs typeface="Menlo"/>
                <a:sym typeface="Menlo"/>
              </a:defRPr>
            </a:pPr>
            <a:r>
              <a:t>tinylist </a:t>
            </a:r>
            <a:r>
              <a:rPr>
                <a:solidFill>
                  <a:srgbClr val="666600"/>
                </a:solidFill>
              </a:rPr>
              <a:t>=</a:t>
            </a:r>
            <a:r>
              <a:t> </a:t>
            </a:r>
            <a:r>
              <a:rPr>
                <a:solidFill>
                  <a:srgbClr val="666600"/>
                </a:solidFill>
              </a:rPr>
              <a:t>[</a:t>
            </a:r>
            <a:r>
              <a:rPr>
                <a:solidFill>
                  <a:srgbClr val="006666"/>
                </a:solidFill>
              </a:rPr>
              <a:t>123</a:t>
            </a:r>
            <a:r>
              <a:rPr>
                <a:solidFill>
                  <a:srgbClr val="666600"/>
                </a:solidFill>
              </a:rPr>
              <a:t>,</a:t>
            </a:r>
            <a:r>
              <a:t> </a:t>
            </a:r>
            <a:r>
              <a:rPr>
                <a:solidFill>
                  <a:srgbClr val="008800"/>
                </a:solidFill>
              </a:rPr>
              <a:t>'john'</a:t>
            </a:r>
            <a:r>
              <a:rPr>
                <a:solidFill>
                  <a:srgbClr val="666600"/>
                </a:solidFill>
              </a:rPr>
              <a:t>]</a:t>
            </a:r>
          </a:p>
          <a:p>
            <a:pPr marL="0" indent="0" defTabSz="411479">
              <a:spcBef>
                <a:spcPts val="0"/>
              </a:spcBef>
              <a:buSzTx/>
              <a:buNone/>
              <a:defRPr sz="1529">
                <a:solidFill>
                  <a:srgbClr val="313131"/>
                </a:solidFill>
                <a:effectLst/>
                <a:latin typeface="Menlo"/>
                <a:ea typeface="Menlo"/>
                <a:cs typeface="Menlo"/>
                <a:sym typeface="Menlo"/>
              </a:defRPr>
            </a:p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list          </a:t>
            </a:r>
            <a:r>
              <a:t># Prints complete list</a:t>
            </a:r>
            <a:endParaRPr>
              <a:solidFill>
                <a:srgbClr val="313131"/>
              </a:solidFill>
            </a:endParaR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list</a:t>
            </a:r>
            <a:r>
              <a:rPr>
                <a:solidFill>
                  <a:srgbClr val="666600"/>
                </a:solidFill>
              </a:rPr>
              <a:t>[</a:t>
            </a:r>
            <a:r>
              <a:rPr>
                <a:solidFill>
                  <a:srgbClr val="006666"/>
                </a:solidFill>
              </a:rPr>
              <a:t>0</a:t>
            </a:r>
            <a:r>
              <a:rPr>
                <a:solidFill>
                  <a:srgbClr val="666600"/>
                </a:solidFill>
              </a:rPr>
              <a:t>]</a:t>
            </a:r>
            <a:r>
              <a:rPr>
                <a:solidFill>
                  <a:srgbClr val="313131"/>
                </a:solidFill>
              </a:rPr>
              <a:t>       </a:t>
            </a:r>
            <a:r>
              <a:t># Prints first element of the list</a:t>
            </a:r>
            <a:endParaRPr>
              <a:solidFill>
                <a:srgbClr val="313131"/>
              </a:solidFill>
            </a:endParaR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list</a:t>
            </a:r>
            <a:r>
              <a:rPr>
                <a:solidFill>
                  <a:srgbClr val="666600"/>
                </a:solidFill>
              </a:rPr>
              <a:t>[</a:t>
            </a:r>
            <a:r>
              <a:rPr>
                <a:solidFill>
                  <a:srgbClr val="006666"/>
                </a:solidFill>
              </a:rPr>
              <a:t>1</a:t>
            </a:r>
            <a:r>
              <a:rPr>
                <a:solidFill>
                  <a:srgbClr val="666600"/>
                </a:solidFill>
              </a:rPr>
              <a:t>:</a:t>
            </a:r>
            <a:r>
              <a:rPr>
                <a:solidFill>
                  <a:srgbClr val="006666"/>
                </a:solidFill>
              </a:rPr>
              <a:t>3</a:t>
            </a:r>
            <a:r>
              <a:rPr>
                <a:solidFill>
                  <a:srgbClr val="666600"/>
                </a:solidFill>
              </a:rPr>
              <a:t>]</a:t>
            </a:r>
            <a:r>
              <a:rPr>
                <a:solidFill>
                  <a:srgbClr val="313131"/>
                </a:solidFill>
              </a:rPr>
              <a:t>     </a:t>
            </a:r>
            <a:r>
              <a:t># Prints elements starting from 2nd till 3rd </a:t>
            </a:r>
            <a:endParaRPr>
              <a:solidFill>
                <a:srgbClr val="313131"/>
              </a:solidFill>
            </a:endParaR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list</a:t>
            </a:r>
            <a:r>
              <a:rPr>
                <a:solidFill>
                  <a:srgbClr val="666600"/>
                </a:solidFill>
              </a:rPr>
              <a:t>[</a:t>
            </a:r>
            <a:r>
              <a:rPr>
                <a:solidFill>
                  <a:srgbClr val="006666"/>
                </a:solidFill>
              </a:rPr>
              <a:t>2</a:t>
            </a:r>
            <a:r>
              <a:rPr>
                <a:solidFill>
                  <a:srgbClr val="666600"/>
                </a:solidFill>
              </a:rPr>
              <a:t>:]</a:t>
            </a:r>
            <a:r>
              <a:rPr>
                <a:solidFill>
                  <a:srgbClr val="313131"/>
                </a:solidFill>
              </a:rPr>
              <a:t>      </a:t>
            </a:r>
            <a:r>
              <a:t># Prints elements starting from 3rd element</a:t>
            </a:r>
            <a:endParaRPr>
              <a:solidFill>
                <a:srgbClr val="313131"/>
              </a:solidFill>
            </a:endParaR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tinylist </a:t>
            </a:r>
            <a:r>
              <a:rPr>
                <a:solidFill>
                  <a:srgbClr val="666600"/>
                </a:solidFill>
              </a:rPr>
              <a:t>*</a:t>
            </a:r>
            <a:r>
              <a:rPr>
                <a:solidFill>
                  <a:srgbClr val="313131"/>
                </a:solidFill>
              </a:rPr>
              <a:t> </a:t>
            </a:r>
            <a:r>
              <a:rPr>
                <a:solidFill>
                  <a:srgbClr val="006666"/>
                </a:solidFill>
              </a:rPr>
              <a:t>2</a:t>
            </a:r>
            <a:r>
              <a:rPr>
                <a:solidFill>
                  <a:srgbClr val="313131"/>
                </a:solidFill>
              </a:rPr>
              <a:t>  </a:t>
            </a:r>
            <a:r>
              <a:t># Prints list two times</a:t>
            </a:r>
            <a:endParaRPr>
              <a:solidFill>
                <a:srgbClr val="313131"/>
              </a:solidFill>
            </a:endParaRPr>
          </a:p>
          <a:p>
            <a:pPr marL="0" indent="0" defTabSz="411479">
              <a:spcBef>
                <a:spcPts val="0"/>
              </a:spcBef>
              <a:buSzTx/>
              <a:buNone/>
              <a:defRPr sz="1529">
                <a:solidFill>
                  <a:srgbClr val="880F00"/>
                </a:solidFill>
                <a:effectLst/>
                <a:latin typeface="Menlo"/>
                <a:ea typeface="Menlo"/>
                <a:cs typeface="Menlo"/>
                <a:sym typeface="Menlo"/>
              </a:defRPr>
            </a:pPr>
            <a:r>
              <a:rPr>
                <a:solidFill>
                  <a:srgbClr val="011688"/>
                </a:solidFill>
              </a:rPr>
              <a:t>print</a:t>
            </a:r>
            <a:r>
              <a:rPr>
                <a:solidFill>
                  <a:srgbClr val="313131"/>
                </a:solidFill>
              </a:rPr>
              <a:t> list </a:t>
            </a:r>
            <a:r>
              <a:rPr>
                <a:solidFill>
                  <a:srgbClr val="666600"/>
                </a:solidFill>
              </a:rPr>
              <a:t>+</a:t>
            </a:r>
            <a:r>
              <a:rPr>
                <a:solidFill>
                  <a:srgbClr val="313131"/>
                </a:solidFill>
              </a:rPr>
              <a:t> tinylist </a:t>
            </a:r>
            <a:r>
              <a:t># Prints concatenated lists</a:t>
            </a:r>
            <a:endParaRPr>
              <a:solidFill>
                <a:srgbClr val="313131"/>
              </a:solidFill>
            </a:endParaRPr>
          </a:p>
          <a:p>
            <a:pPr marL="0" indent="0" defTabSz="411479">
              <a:spcBef>
                <a:spcPts val="0"/>
              </a:spcBef>
              <a:buSzTx/>
              <a:buNone/>
              <a:defRPr sz="1529">
                <a:solidFill>
                  <a:srgbClr val="313131"/>
                </a:solidFill>
                <a:effectLst/>
                <a:latin typeface="Verdana"/>
                <a:ea typeface="Verdana"/>
                <a:cs typeface="Verdana"/>
                <a:sym typeface="Verdana"/>
              </a:defRPr>
            </a:pPr>
            <a:r>
              <a:t>This produce the following result −</a:t>
            </a:r>
            <a:endParaRPr>
              <a:solidFill>
                <a:srgbClr val="000000"/>
              </a:solidFill>
            </a:endParaRPr>
          </a:p>
          <a:p>
            <a:pPr marL="0" indent="0" defTabSz="411479">
              <a:spcBef>
                <a:spcPts val="0"/>
              </a:spcBef>
              <a:buSzTx/>
              <a:buNone/>
              <a:defRPr sz="1529">
                <a:solidFill>
                  <a:srgbClr val="313131"/>
                </a:solidFill>
                <a:effectLst/>
                <a:latin typeface="Menlo"/>
                <a:ea typeface="Menlo"/>
                <a:cs typeface="Menlo"/>
                <a:sym typeface="Menlo"/>
              </a:defRPr>
            </a:pPr>
            <a:r>
              <a:t>['abcd', 786, 2.23, 'john', 70.200000000000003]</a:t>
            </a:r>
          </a:p>
          <a:p>
            <a:pPr marL="0" indent="0" defTabSz="411479">
              <a:spcBef>
                <a:spcPts val="0"/>
              </a:spcBef>
              <a:buSzTx/>
              <a:buNone/>
              <a:defRPr sz="1529">
                <a:solidFill>
                  <a:srgbClr val="313131"/>
                </a:solidFill>
                <a:effectLst/>
                <a:latin typeface="Menlo"/>
                <a:ea typeface="Menlo"/>
                <a:cs typeface="Menlo"/>
                <a:sym typeface="Menlo"/>
              </a:defRPr>
            </a:pPr>
            <a:r>
              <a:t>abcd</a:t>
            </a:r>
          </a:p>
          <a:p>
            <a:pPr marL="0" indent="0" defTabSz="411479">
              <a:spcBef>
                <a:spcPts val="0"/>
              </a:spcBef>
              <a:buSzTx/>
              <a:buNone/>
              <a:defRPr sz="1529">
                <a:solidFill>
                  <a:srgbClr val="313131"/>
                </a:solidFill>
                <a:effectLst/>
                <a:latin typeface="Menlo"/>
                <a:ea typeface="Menlo"/>
                <a:cs typeface="Menlo"/>
                <a:sym typeface="Menlo"/>
              </a:defRPr>
            </a:pPr>
            <a:r>
              <a:t>[786, 2.23]</a:t>
            </a:r>
          </a:p>
          <a:p>
            <a:pPr marL="0" indent="0" defTabSz="411479">
              <a:spcBef>
                <a:spcPts val="0"/>
              </a:spcBef>
              <a:buSzTx/>
              <a:buNone/>
              <a:defRPr sz="1529">
                <a:solidFill>
                  <a:srgbClr val="313131"/>
                </a:solidFill>
                <a:effectLst/>
                <a:latin typeface="Menlo"/>
                <a:ea typeface="Menlo"/>
                <a:cs typeface="Menlo"/>
                <a:sym typeface="Menlo"/>
              </a:defRPr>
            </a:pPr>
            <a:r>
              <a:t>[2.23, 'john', 70.200000000000003]</a:t>
            </a:r>
          </a:p>
          <a:p>
            <a:pPr marL="0" indent="0" defTabSz="411479">
              <a:spcBef>
                <a:spcPts val="0"/>
              </a:spcBef>
              <a:buSzTx/>
              <a:buNone/>
              <a:defRPr sz="1529">
                <a:solidFill>
                  <a:srgbClr val="313131"/>
                </a:solidFill>
                <a:effectLst/>
                <a:latin typeface="Menlo"/>
                <a:ea typeface="Menlo"/>
                <a:cs typeface="Menlo"/>
                <a:sym typeface="Menlo"/>
              </a:defRPr>
            </a:pPr>
            <a:r>
              <a:t>[123, 'john', 123, 'john']</a:t>
            </a:r>
          </a:p>
          <a:p>
            <a:pPr marL="0" indent="0" defTabSz="411479">
              <a:spcBef>
                <a:spcPts val="0"/>
              </a:spcBef>
              <a:buSzTx/>
              <a:buNone/>
              <a:defRPr sz="1529">
                <a:solidFill>
                  <a:srgbClr val="313131"/>
                </a:solidFill>
                <a:effectLst/>
                <a:latin typeface="Menlo"/>
                <a:ea typeface="Menlo"/>
                <a:cs typeface="Menlo"/>
                <a:sym typeface="Menlo"/>
              </a:defRPr>
            </a:pPr>
            <a:r>
              <a:t>['abcd', 786, 2.23, 'john', 70.200000000000003, 123, 'john']</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Python Tuples</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1800">
                <a:solidFill>
                  <a:srgbClr val="313131"/>
                </a:solidFill>
                <a:effectLst/>
                <a:latin typeface="Verdana"/>
                <a:ea typeface="Verdana"/>
                <a:cs typeface="Verdana"/>
                <a:sym typeface="Verdana"/>
              </a:defRPr>
            </a:pPr>
            <a:r>
              <a:t>A tuple is another sequence data type that is similar to the list. A tuple consists of a number of values separated by commas. Unlike lists, however, tuples are enclosed within parentheses.</a:t>
            </a:r>
            <a:endParaRPr>
              <a:solidFill>
                <a:srgbClr val="000000"/>
              </a:solidFill>
            </a:endParaRPr>
          </a:p>
          <a:p>
            <a:pPr marL="0" indent="0">
              <a:spcBef>
                <a:spcPts val="0"/>
              </a:spcBef>
              <a:buSzTx/>
              <a:buNone/>
              <a:defRPr sz="1800">
                <a:solidFill>
                  <a:srgbClr val="313131"/>
                </a:solidFill>
                <a:effectLst/>
                <a:latin typeface="Verdana"/>
                <a:ea typeface="Verdana"/>
                <a:cs typeface="Verdana"/>
                <a:sym typeface="Verdana"/>
              </a:defRPr>
            </a:pPr>
            <a:r>
              <a:t>The main differences between lists and tuples are: Lists are enclosed in brackets ( [ ] ) and their elements and size can be changed, while tuples are enclosed in parentheses ( ( ) ) and cannot be updated. Tuples can be thought of as </a:t>
            </a:r>
            <a:r>
              <a:rPr b="1"/>
              <a:t>read-only</a:t>
            </a:r>
            <a:r>
              <a:t> lists. For example −</a:t>
            </a:r>
            <a:endParaRPr>
              <a:solidFill>
                <a:srgbClr val="000000"/>
              </a:solidFill>
            </a:endParaRPr>
          </a:p>
          <a:p>
            <a:pPr marL="0" indent="0">
              <a:spcBef>
                <a:spcPts val="0"/>
              </a:spcBef>
              <a:buSzTx/>
              <a:buNone/>
              <a:defRPr sz="1800">
                <a:solidFill>
                  <a:srgbClr val="880F00"/>
                </a:solidFill>
                <a:effectLst/>
                <a:latin typeface="Menlo"/>
                <a:ea typeface="Menlo"/>
                <a:cs typeface="Menlo"/>
                <a:sym typeface="Menlo"/>
              </a:defRPr>
            </a:pPr>
            <a:r>
              <a:t>#!/usr/bin/python</a:t>
            </a:r>
            <a:endParaRPr>
              <a:solidFill>
                <a:srgbClr val="313131"/>
              </a:solidFill>
            </a:endParaRPr>
          </a:p>
          <a:p>
            <a:pPr marL="0" indent="0">
              <a:spcBef>
                <a:spcPts val="0"/>
              </a:spcBef>
              <a:buSzTx/>
              <a:buNone/>
              <a:defRPr sz="1800">
                <a:solidFill>
                  <a:srgbClr val="313131"/>
                </a:solidFill>
                <a:effectLst/>
                <a:latin typeface="Menlo"/>
                <a:ea typeface="Menlo"/>
                <a:cs typeface="Menlo"/>
                <a:sym typeface="Menlo"/>
              </a:defRPr>
            </a:pPr>
          </a:p>
          <a:p>
            <a:pPr marL="0" indent="0">
              <a:spcBef>
                <a:spcPts val="0"/>
              </a:spcBef>
              <a:buSzTx/>
              <a:buNone/>
              <a:defRPr sz="1800">
                <a:solidFill>
                  <a:srgbClr val="313131"/>
                </a:solidFill>
                <a:effectLst/>
                <a:latin typeface="Menlo"/>
                <a:ea typeface="Menlo"/>
                <a:cs typeface="Menlo"/>
                <a:sym typeface="Menlo"/>
              </a:defRPr>
            </a:pPr>
            <a:r>
              <a:t>tuple </a:t>
            </a:r>
            <a:r>
              <a:rPr>
                <a:solidFill>
                  <a:srgbClr val="666600"/>
                </a:solidFill>
              </a:rPr>
              <a:t>=</a:t>
            </a:r>
            <a:r>
              <a:t> </a:t>
            </a:r>
            <a:r>
              <a:rPr>
                <a:solidFill>
                  <a:srgbClr val="666600"/>
                </a:solidFill>
              </a:rPr>
              <a:t>(</a:t>
            </a:r>
            <a:r>
              <a:t> </a:t>
            </a:r>
            <a:r>
              <a:rPr>
                <a:solidFill>
                  <a:srgbClr val="008800"/>
                </a:solidFill>
              </a:rPr>
              <a:t>'abcd'</a:t>
            </a:r>
            <a:r>
              <a:rPr>
                <a:solidFill>
                  <a:srgbClr val="666600"/>
                </a:solidFill>
              </a:rPr>
              <a:t>,</a:t>
            </a:r>
            <a:r>
              <a:t> </a:t>
            </a:r>
            <a:r>
              <a:rPr>
                <a:solidFill>
                  <a:srgbClr val="006666"/>
                </a:solidFill>
              </a:rPr>
              <a:t>786</a:t>
            </a:r>
            <a:r>
              <a:t> </a:t>
            </a:r>
            <a:r>
              <a:rPr>
                <a:solidFill>
                  <a:srgbClr val="666600"/>
                </a:solidFill>
              </a:rPr>
              <a:t>,</a:t>
            </a:r>
            <a:r>
              <a:t> </a:t>
            </a:r>
            <a:r>
              <a:rPr>
                <a:solidFill>
                  <a:srgbClr val="006666"/>
                </a:solidFill>
              </a:rPr>
              <a:t>2.23</a:t>
            </a:r>
            <a:r>
              <a:rPr>
                <a:solidFill>
                  <a:srgbClr val="666600"/>
                </a:solidFill>
              </a:rPr>
              <a:t>,</a:t>
            </a:r>
            <a:r>
              <a:t> </a:t>
            </a:r>
            <a:r>
              <a:rPr>
                <a:solidFill>
                  <a:srgbClr val="008800"/>
                </a:solidFill>
              </a:rPr>
              <a:t>'john'</a:t>
            </a:r>
            <a:r>
              <a:rPr>
                <a:solidFill>
                  <a:srgbClr val="666600"/>
                </a:solidFill>
              </a:rPr>
              <a:t>,</a:t>
            </a:r>
            <a:r>
              <a:t> </a:t>
            </a:r>
            <a:r>
              <a:rPr>
                <a:solidFill>
                  <a:srgbClr val="006666"/>
                </a:solidFill>
              </a:rPr>
              <a:t>70.2</a:t>
            </a:r>
            <a:r>
              <a:t>  </a:t>
            </a:r>
            <a:r>
              <a:rPr>
                <a:solidFill>
                  <a:srgbClr val="666600"/>
                </a:solidFill>
              </a:rPr>
              <a:t>)</a:t>
            </a:r>
          </a:p>
          <a:p>
            <a:pPr marL="0" indent="0">
              <a:spcBef>
                <a:spcPts val="0"/>
              </a:spcBef>
              <a:buSzTx/>
              <a:buNone/>
              <a:defRPr sz="1800">
                <a:solidFill>
                  <a:srgbClr val="313131"/>
                </a:solidFill>
                <a:effectLst/>
                <a:latin typeface="Menlo"/>
                <a:ea typeface="Menlo"/>
                <a:cs typeface="Menlo"/>
                <a:sym typeface="Menlo"/>
              </a:defRPr>
            </a:pPr>
            <a:r>
              <a:t>tinytuple </a:t>
            </a:r>
            <a:r>
              <a:rPr>
                <a:solidFill>
                  <a:srgbClr val="666600"/>
                </a:solidFill>
              </a:rPr>
              <a:t>=</a:t>
            </a:r>
            <a:r>
              <a:t> </a:t>
            </a:r>
            <a:r>
              <a:rPr>
                <a:solidFill>
                  <a:srgbClr val="666600"/>
                </a:solidFill>
              </a:rPr>
              <a:t>(</a:t>
            </a:r>
            <a:r>
              <a:rPr>
                <a:solidFill>
                  <a:srgbClr val="006666"/>
                </a:solidFill>
              </a:rPr>
              <a:t>123</a:t>
            </a:r>
            <a:r>
              <a:rPr>
                <a:solidFill>
                  <a:srgbClr val="666600"/>
                </a:solidFill>
              </a:rPr>
              <a:t>,</a:t>
            </a:r>
            <a:r>
              <a:t> </a:t>
            </a:r>
            <a:r>
              <a:rPr>
                <a:solidFill>
                  <a:srgbClr val="008800"/>
                </a:solidFill>
              </a:rPr>
              <a:t>'john'</a:t>
            </a:r>
            <a:r>
              <a:rPr>
                <a:solidFill>
                  <a:srgbClr val="666600"/>
                </a:solidFill>
              </a:rPr>
              <a:t>)</a:t>
            </a:r>
          </a:p>
          <a:p>
            <a:pPr marL="0" indent="0">
              <a:spcBef>
                <a:spcPts val="0"/>
              </a:spcBef>
              <a:buSzTx/>
              <a:buNone/>
              <a:defRPr sz="1800">
                <a:solidFill>
                  <a:srgbClr val="313131"/>
                </a:solidFill>
                <a:effectLst/>
                <a:latin typeface="Menlo"/>
                <a:ea typeface="Menlo"/>
                <a:cs typeface="Menlo"/>
                <a:sym typeface="Menlo"/>
              </a:defRPr>
            </a:p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tuple           </a:t>
            </a:r>
            <a:r>
              <a:t># Prints complete list</a:t>
            </a:r>
            <a:endParaRPr>
              <a:solidFill>
                <a:srgbClr val="313131"/>
              </a:solidFill>
            </a:endParaR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tuple</a:t>
            </a:r>
            <a:r>
              <a:rPr>
                <a:solidFill>
                  <a:srgbClr val="666600"/>
                </a:solidFill>
              </a:rPr>
              <a:t>[</a:t>
            </a:r>
            <a:r>
              <a:rPr>
                <a:solidFill>
                  <a:srgbClr val="006666"/>
                </a:solidFill>
              </a:rPr>
              <a:t>0</a:t>
            </a:r>
            <a:r>
              <a:rPr>
                <a:solidFill>
                  <a:srgbClr val="666600"/>
                </a:solidFill>
              </a:rPr>
              <a:t>]</a:t>
            </a:r>
            <a:r>
              <a:rPr>
                <a:solidFill>
                  <a:srgbClr val="313131"/>
                </a:solidFill>
              </a:rPr>
              <a:t>        </a:t>
            </a:r>
            <a:r>
              <a:t># Prints first element of the list</a:t>
            </a:r>
            <a:endParaRPr>
              <a:solidFill>
                <a:srgbClr val="313131"/>
              </a:solidFill>
            </a:endParaR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tuple</a:t>
            </a:r>
            <a:r>
              <a:rPr>
                <a:solidFill>
                  <a:srgbClr val="666600"/>
                </a:solidFill>
              </a:rPr>
              <a:t>[</a:t>
            </a:r>
            <a:r>
              <a:rPr>
                <a:solidFill>
                  <a:srgbClr val="006666"/>
                </a:solidFill>
              </a:rPr>
              <a:t>1</a:t>
            </a:r>
            <a:r>
              <a:rPr>
                <a:solidFill>
                  <a:srgbClr val="666600"/>
                </a:solidFill>
              </a:rPr>
              <a:t>:</a:t>
            </a:r>
            <a:r>
              <a:rPr>
                <a:solidFill>
                  <a:srgbClr val="006666"/>
                </a:solidFill>
              </a:rPr>
              <a:t>3</a:t>
            </a:r>
            <a:r>
              <a:rPr>
                <a:solidFill>
                  <a:srgbClr val="666600"/>
                </a:solidFill>
              </a:rPr>
              <a:t>]</a:t>
            </a:r>
            <a:r>
              <a:rPr>
                <a:solidFill>
                  <a:srgbClr val="313131"/>
                </a:solidFill>
              </a:rPr>
              <a:t>      </a:t>
            </a:r>
            <a:r>
              <a:t># Prints elements starting from 2nd till 3rd </a:t>
            </a:r>
            <a:endParaRPr>
              <a:solidFill>
                <a:srgbClr val="313131"/>
              </a:solidFill>
            </a:endParaR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tuple</a:t>
            </a:r>
            <a:r>
              <a:rPr>
                <a:solidFill>
                  <a:srgbClr val="666600"/>
                </a:solidFill>
              </a:rPr>
              <a:t>[</a:t>
            </a:r>
            <a:r>
              <a:rPr>
                <a:solidFill>
                  <a:srgbClr val="006666"/>
                </a:solidFill>
              </a:rPr>
              <a:t>2</a:t>
            </a:r>
            <a:r>
              <a:rPr>
                <a:solidFill>
                  <a:srgbClr val="666600"/>
                </a:solidFill>
              </a:rPr>
              <a:t>:]</a:t>
            </a:r>
            <a:r>
              <a:rPr>
                <a:solidFill>
                  <a:srgbClr val="313131"/>
                </a:solidFill>
              </a:rPr>
              <a:t>       </a:t>
            </a:r>
            <a:r>
              <a:t># Prints elements starting from 3rd element</a:t>
            </a:r>
            <a:endParaRPr>
              <a:solidFill>
                <a:srgbClr val="313131"/>
              </a:solidFill>
            </a:endParaR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tinytuple </a:t>
            </a:r>
            <a:r>
              <a:rPr>
                <a:solidFill>
                  <a:srgbClr val="666600"/>
                </a:solidFill>
              </a:rPr>
              <a:t>*</a:t>
            </a:r>
            <a:r>
              <a:rPr>
                <a:solidFill>
                  <a:srgbClr val="313131"/>
                </a:solidFill>
              </a:rPr>
              <a:t> </a:t>
            </a:r>
            <a:r>
              <a:rPr>
                <a:solidFill>
                  <a:srgbClr val="006666"/>
                </a:solidFill>
              </a:rPr>
              <a:t>2</a:t>
            </a:r>
            <a:r>
              <a:rPr>
                <a:solidFill>
                  <a:srgbClr val="313131"/>
                </a:solidFill>
              </a:rPr>
              <a:t>   </a:t>
            </a:r>
            <a:r>
              <a:t># Prints list two times</a:t>
            </a:r>
            <a:endParaRPr>
              <a:solidFill>
                <a:srgbClr val="313131"/>
              </a:solidFill>
            </a:endParaRPr>
          </a:p>
          <a:p>
            <a:pPr marL="0" indent="0">
              <a:spcBef>
                <a:spcPts val="0"/>
              </a:spcBef>
              <a:buSzTx/>
              <a:buNone/>
              <a:defRPr sz="1800">
                <a:solidFill>
                  <a:srgbClr val="880F00"/>
                </a:solidFill>
                <a:effectLst/>
                <a:latin typeface="Menlo"/>
                <a:ea typeface="Menlo"/>
                <a:cs typeface="Menlo"/>
                <a:sym typeface="Menlo"/>
              </a:defRPr>
            </a:pPr>
            <a:r>
              <a:rPr>
                <a:solidFill>
                  <a:srgbClr val="011688"/>
                </a:solidFill>
              </a:rPr>
              <a:t>print</a:t>
            </a:r>
            <a:r>
              <a:rPr>
                <a:solidFill>
                  <a:srgbClr val="313131"/>
                </a:solidFill>
              </a:rPr>
              <a:t> tuple </a:t>
            </a:r>
            <a:r>
              <a:rPr>
                <a:solidFill>
                  <a:srgbClr val="666600"/>
                </a:solidFill>
              </a:rPr>
              <a:t>+</a:t>
            </a:r>
            <a:r>
              <a:rPr>
                <a:solidFill>
                  <a:srgbClr val="313131"/>
                </a:solidFill>
              </a:rPr>
              <a:t> tinytuple </a:t>
            </a:r>
            <a:r>
              <a:t># Prints concatenated lists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41" name="Shape 141"/>
          <p:cNvSpPr/>
          <p:nvPr>
            <p:ph type="title"/>
          </p:nvPr>
        </p:nvSpPr>
        <p:spPr>
          <a:prstGeom prst="rect">
            <a:avLst/>
          </a:prstGeom>
        </p:spPr>
        <p:txBody>
          <a:bodyPr/>
          <a:lstStyle>
            <a:lvl1pPr>
              <a:tabLst>
                <a:tab pos="1485900" algn="l"/>
              </a:tabLst>
            </a:lvl1pPr>
          </a:lstStyle>
          <a:p>
            <a:pPr/>
            <a:r>
              <a:t>Project Overview</a:t>
            </a:r>
          </a:p>
        </p:txBody>
      </p:sp>
      <p:sp>
        <p:nvSpPr>
          <p:cNvPr id="142" name="Shape 142"/>
          <p:cNvSpPr/>
          <p:nvPr>
            <p:ph type="body" sz="half" idx="1"/>
          </p:nvPr>
        </p:nvSpPr>
        <p:spPr>
          <a:prstGeom prst="rect">
            <a:avLst/>
          </a:prstGeom>
        </p:spPr>
        <p:txBody>
          <a:bodyPr/>
          <a:lstStyle/>
          <a:p>
            <a:pPr>
              <a:buBlip>
                <a:blip r:embed="rId3"/>
              </a:buBlip>
              <a:defRPr>
                <a:effectLst/>
              </a:defRPr>
            </a:pPr>
            <a:r>
              <a:t>Using TDD we will </a:t>
            </a:r>
          </a:p>
          <a:p>
            <a:pPr lvl="1">
              <a:buBlip>
                <a:blip r:embed="rId3"/>
              </a:buBlip>
              <a:defRPr>
                <a:effectLst/>
              </a:defRPr>
            </a:pPr>
            <a:r>
              <a:t>Create a maze</a:t>
            </a:r>
          </a:p>
          <a:p>
            <a:pPr lvl="1">
              <a:buBlip>
                <a:blip r:embed="rId3"/>
              </a:buBlip>
              <a:defRPr>
                <a:effectLst/>
              </a:defRPr>
            </a:pPr>
            <a:r>
              <a:t>Solve the maze we created</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body" idx="1"/>
          </p:nvPr>
        </p:nvSpPr>
        <p:spPr>
          <a:prstGeom prst="rect">
            <a:avLst/>
          </a:prstGeom>
        </p:spPr>
        <p:txBody>
          <a:bodyPr/>
          <a:lstStyle/>
          <a:p>
            <a:pPr marL="0" indent="0">
              <a:spcBef>
                <a:spcPts val="0"/>
              </a:spcBef>
              <a:buSzTx/>
              <a:buNone/>
              <a:defRPr sz="2100">
                <a:solidFill>
                  <a:srgbClr val="313131"/>
                </a:solidFill>
                <a:effectLst/>
                <a:latin typeface="Verdana"/>
                <a:ea typeface="Verdana"/>
                <a:cs typeface="Verdana"/>
                <a:sym typeface="Verdana"/>
              </a:defRPr>
            </a:pPr>
            <a:r>
              <a:t>This produce the following result −</a:t>
            </a:r>
          </a:p>
          <a:p>
            <a:pPr marL="0" indent="0">
              <a:spcBef>
                <a:spcPts val="0"/>
              </a:spcBef>
              <a:buSzTx/>
              <a:buNone/>
              <a:defRPr sz="2100">
                <a:solidFill>
                  <a:srgbClr val="313131"/>
                </a:solidFill>
                <a:effectLst/>
                <a:latin typeface="Verdana"/>
                <a:ea typeface="Verdana"/>
                <a:cs typeface="Verdana"/>
                <a:sym typeface="Verdana"/>
              </a:defRPr>
            </a:pPr>
            <a:endParaRPr>
              <a:solidFill>
                <a:srgbClr val="000000"/>
              </a:solidFill>
            </a:endParaRPr>
          </a:p>
          <a:p>
            <a:pPr marL="0" indent="0">
              <a:spcBef>
                <a:spcPts val="0"/>
              </a:spcBef>
              <a:buSzTx/>
              <a:buNone/>
              <a:defRPr sz="2100">
                <a:solidFill>
                  <a:srgbClr val="313131"/>
                </a:solidFill>
                <a:effectLst/>
                <a:latin typeface="Menlo"/>
                <a:ea typeface="Menlo"/>
                <a:cs typeface="Menlo"/>
                <a:sym typeface="Menlo"/>
              </a:defRPr>
            </a:pPr>
            <a:r>
              <a:t>('abcd', 786, 2.23, 'john', 70.200000000000003)</a:t>
            </a:r>
          </a:p>
          <a:p>
            <a:pPr marL="0" indent="0">
              <a:spcBef>
                <a:spcPts val="0"/>
              </a:spcBef>
              <a:buSzTx/>
              <a:buNone/>
              <a:defRPr sz="2100">
                <a:solidFill>
                  <a:srgbClr val="313131"/>
                </a:solidFill>
                <a:effectLst/>
                <a:latin typeface="Menlo"/>
                <a:ea typeface="Menlo"/>
                <a:cs typeface="Menlo"/>
                <a:sym typeface="Menlo"/>
              </a:defRPr>
            </a:pPr>
            <a:r>
              <a:t>abcd</a:t>
            </a:r>
          </a:p>
          <a:p>
            <a:pPr marL="0" indent="0">
              <a:spcBef>
                <a:spcPts val="0"/>
              </a:spcBef>
              <a:buSzTx/>
              <a:buNone/>
              <a:defRPr sz="2100">
                <a:solidFill>
                  <a:srgbClr val="313131"/>
                </a:solidFill>
                <a:effectLst/>
                <a:latin typeface="Menlo"/>
                <a:ea typeface="Menlo"/>
                <a:cs typeface="Menlo"/>
                <a:sym typeface="Menlo"/>
              </a:defRPr>
            </a:pPr>
            <a:r>
              <a:t>(786, 2.23)</a:t>
            </a:r>
          </a:p>
          <a:p>
            <a:pPr marL="0" indent="0">
              <a:spcBef>
                <a:spcPts val="0"/>
              </a:spcBef>
              <a:buSzTx/>
              <a:buNone/>
              <a:defRPr sz="2100">
                <a:solidFill>
                  <a:srgbClr val="313131"/>
                </a:solidFill>
                <a:effectLst/>
                <a:latin typeface="Menlo"/>
                <a:ea typeface="Menlo"/>
                <a:cs typeface="Menlo"/>
                <a:sym typeface="Menlo"/>
              </a:defRPr>
            </a:pPr>
            <a:r>
              <a:t>(2.23, 'john', 70.200000000000003)</a:t>
            </a:r>
          </a:p>
          <a:p>
            <a:pPr marL="0" indent="0">
              <a:spcBef>
                <a:spcPts val="0"/>
              </a:spcBef>
              <a:buSzTx/>
              <a:buNone/>
              <a:defRPr sz="2100">
                <a:solidFill>
                  <a:srgbClr val="313131"/>
                </a:solidFill>
                <a:effectLst/>
                <a:latin typeface="Menlo"/>
                <a:ea typeface="Menlo"/>
                <a:cs typeface="Menlo"/>
                <a:sym typeface="Menlo"/>
              </a:defRPr>
            </a:pPr>
            <a:r>
              <a:t>(123, 'john', 123, 'john')</a:t>
            </a:r>
          </a:p>
          <a:p>
            <a:pPr marL="0" indent="0">
              <a:spcBef>
                <a:spcPts val="0"/>
              </a:spcBef>
              <a:buSzTx/>
              <a:buNone/>
              <a:defRPr sz="2100">
                <a:solidFill>
                  <a:srgbClr val="313131"/>
                </a:solidFill>
                <a:effectLst/>
                <a:latin typeface="Menlo"/>
                <a:ea typeface="Menlo"/>
                <a:cs typeface="Menlo"/>
                <a:sym typeface="Menlo"/>
              </a:defRPr>
            </a:pPr>
            <a:r>
              <a:t>('abcd', 786, 2.23, 'john', 70.200000000000003, 123, 'john')</a:t>
            </a:r>
          </a:p>
          <a:p>
            <a:pPr marL="0" indent="0">
              <a:spcBef>
                <a:spcPts val="0"/>
              </a:spcBef>
              <a:buSzTx/>
              <a:buNone/>
              <a:defRPr sz="2100">
                <a:solidFill>
                  <a:srgbClr val="313131"/>
                </a:solidFill>
                <a:effectLst/>
                <a:latin typeface="Verdana"/>
                <a:ea typeface="Verdana"/>
                <a:cs typeface="Verdana"/>
                <a:sym typeface="Verdana"/>
              </a:defRPr>
            </a:pPr>
            <a:r>
              <a:t>The following code is invalid with tuple, because we attempted to update a tuple, which is not allowed. Similar case is possible with lists −</a:t>
            </a:r>
            <a:endParaRPr>
              <a:solidFill>
                <a:srgbClr val="000000"/>
              </a:solidFill>
            </a:endParaRPr>
          </a:p>
          <a:p>
            <a:pPr marL="0" indent="0">
              <a:spcBef>
                <a:spcPts val="0"/>
              </a:spcBef>
              <a:buSzTx/>
              <a:buNone/>
              <a:defRPr sz="2100">
                <a:solidFill>
                  <a:srgbClr val="880F00"/>
                </a:solidFill>
                <a:effectLst/>
                <a:latin typeface="Menlo"/>
                <a:ea typeface="Menlo"/>
                <a:cs typeface="Menlo"/>
                <a:sym typeface="Menlo"/>
              </a:defRPr>
            </a:pPr>
            <a:r>
              <a:t>#!/usr/bin/python</a:t>
            </a:r>
            <a:endParaRPr>
              <a:solidFill>
                <a:srgbClr val="313131"/>
              </a:solidFill>
            </a:endParaRPr>
          </a:p>
          <a:p>
            <a:pPr marL="0" indent="0">
              <a:spcBef>
                <a:spcPts val="0"/>
              </a:spcBef>
              <a:buSzTx/>
              <a:buNone/>
              <a:defRPr sz="2100">
                <a:solidFill>
                  <a:srgbClr val="313131"/>
                </a:solidFill>
                <a:effectLst/>
                <a:latin typeface="Menlo"/>
                <a:ea typeface="Menlo"/>
                <a:cs typeface="Menlo"/>
                <a:sym typeface="Menlo"/>
              </a:defRPr>
            </a:pPr>
          </a:p>
          <a:p>
            <a:pPr marL="0" indent="0">
              <a:spcBef>
                <a:spcPts val="0"/>
              </a:spcBef>
              <a:buSzTx/>
              <a:buNone/>
              <a:defRPr sz="2100">
                <a:solidFill>
                  <a:srgbClr val="313131"/>
                </a:solidFill>
                <a:effectLst/>
                <a:latin typeface="Menlo"/>
                <a:ea typeface="Menlo"/>
                <a:cs typeface="Menlo"/>
                <a:sym typeface="Menlo"/>
              </a:defRPr>
            </a:pPr>
            <a:r>
              <a:t>tuple </a:t>
            </a:r>
            <a:r>
              <a:rPr>
                <a:solidFill>
                  <a:srgbClr val="666600"/>
                </a:solidFill>
              </a:rPr>
              <a:t>=</a:t>
            </a:r>
            <a:r>
              <a:t> </a:t>
            </a:r>
            <a:r>
              <a:rPr>
                <a:solidFill>
                  <a:srgbClr val="666600"/>
                </a:solidFill>
              </a:rPr>
              <a:t>(</a:t>
            </a:r>
            <a:r>
              <a:t> </a:t>
            </a:r>
            <a:r>
              <a:rPr>
                <a:solidFill>
                  <a:srgbClr val="008800"/>
                </a:solidFill>
              </a:rPr>
              <a:t>'abcd'</a:t>
            </a:r>
            <a:r>
              <a:rPr>
                <a:solidFill>
                  <a:srgbClr val="666600"/>
                </a:solidFill>
              </a:rPr>
              <a:t>,</a:t>
            </a:r>
            <a:r>
              <a:t> </a:t>
            </a:r>
            <a:r>
              <a:rPr>
                <a:solidFill>
                  <a:srgbClr val="006666"/>
                </a:solidFill>
              </a:rPr>
              <a:t>786</a:t>
            </a:r>
            <a:r>
              <a:t> </a:t>
            </a:r>
            <a:r>
              <a:rPr>
                <a:solidFill>
                  <a:srgbClr val="666600"/>
                </a:solidFill>
              </a:rPr>
              <a:t>,</a:t>
            </a:r>
            <a:r>
              <a:t> </a:t>
            </a:r>
            <a:r>
              <a:rPr>
                <a:solidFill>
                  <a:srgbClr val="006666"/>
                </a:solidFill>
              </a:rPr>
              <a:t>2.23</a:t>
            </a:r>
            <a:r>
              <a:rPr>
                <a:solidFill>
                  <a:srgbClr val="666600"/>
                </a:solidFill>
              </a:rPr>
              <a:t>,</a:t>
            </a:r>
            <a:r>
              <a:t> </a:t>
            </a:r>
            <a:r>
              <a:rPr>
                <a:solidFill>
                  <a:srgbClr val="008800"/>
                </a:solidFill>
              </a:rPr>
              <a:t>'john'</a:t>
            </a:r>
            <a:r>
              <a:rPr>
                <a:solidFill>
                  <a:srgbClr val="666600"/>
                </a:solidFill>
              </a:rPr>
              <a:t>,</a:t>
            </a:r>
            <a:r>
              <a:t> </a:t>
            </a:r>
            <a:r>
              <a:rPr>
                <a:solidFill>
                  <a:srgbClr val="006666"/>
                </a:solidFill>
              </a:rPr>
              <a:t>70.2</a:t>
            </a:r>
            <a:r>
              <a:t>  </a:t>
            </a:r>
            <a:r>
              <a:rPr>
                <a:solidFill>
                  <a:srgbClr val="666600"/>
                </a:solidFill>
              </a:rPr>
              <a:t>)</a:t>
            </a:r>
          </a:p>
          <a:p>
            <a:pPr marL="0" indent="0">
              <a:spcBef>
                <a:spcPts val="0"/>
              </a:spcBef>
              <a:buSzTx/>
              <a:buNone/>
              <a:defRPr sz="2100">
                <a:solidFill>
                  <a:srgbClr val="008800"/>
                </a:solidFill>
                <a:effectLst/>
                <a:latin typeface="Menlo"/>
                <a:ea typeface="Menlo"/>
                <a:cs typeface="Menlo"/>
                <a:sym typeface="Menlo"/>
              </a:defRPr>
            </a:pPr>
            <a:r>
              <a:rPr>
                <a:solidFill>
                  <a:srgbClr val="313131"/>
                </a:solidFill>
              </a:rPr>
              <a:t>list </a:t>
            </a:r>
            <a:r>
              <a:rPr>
                <a:solidFill>
                  <a:srgbClr val="666600"/>
                </a:solidFill>
              </a:rPr>
              <a:t>=</a:t>
            </a:r>
            <a:r>
              <a:rPr>
                <a:solidFill>
                  <a:srgbClr val="313131"/>
                </a:solidFill>
              </a:rPr>
              <a:t> </a:t>
            </a:r>
            <a:r>
              <a:rPr>
                <a:solidFill>
                  <a:srgbClr val="666600"/>
                </a:solidFill>
              </a:rPr>
              <a:t>[</a:t>
            </a:r>
            <a:r>
              <a:rPr>
                <a:solidFill>
                  <a:srgbClr val="313131"/>
                </a:solidFill>
              </a:rPr>
              <a:t> </a:t>
            </a:r>
            <a:r>
              <a:t>'abcd'</a:t>
            </a:r>
            <a:r>
              <a:rPr>
                <a:solidFill>
                  <a:srgbClr val="666600"/>
                </a:solidFill>
              </a:rPr>
              <a:t>,</a:t>
            </a:r>
            <a:r>
              <a:rPr>
                <a:solidFill>
                  <a:srgbClr val="313131"/>
                </a:solidFill>
              </a:rPr>
              <a:t> </a:t>
            </a:r>
            <a:r>
              <a:rPr>
                <a:solidFill>
                  <a:srgbClr val="006666"/>
                </a:solidFill>
              </a:rPr>
              <a:t>786</a:t>
            </a:r>
            <a:r>
              <a:rPr>
                <a:solidFill>
                  <a:srgbClr val="313131"/>
                </a:solidFill>
              </a:rPr>
              <a:t> </a:t>
            </a:r>
            <a:r>
              <a:rPr>
                <a:solidFill>
                  <a:srgbClr val="666600"/>
                </a:solidFill>
              </a:rPr>
              <a:t>,</a:t>
            </a:r>
            <a:r>
              <a:rPr>
                <a:solidFill>
                  <a:srgbClr val="313131"/>
                </a:solidFill>
              </a:rPr>
              <a:t> </a:t>
            </a:r>
            <a:r>
              <a:rPr>
                <a:solidFill>
                  <a:srgbClr val="006666"/>
                </a:solidFill>
              </a:rPr>
              <a:t>2.23</a:t>
            </a:r>
            <a:r>
              <a:rPr>
                <a:solidFill>
                  <a:srgbClr val="666600"/>
                </a:solidFill>
              </a:rPr>
              <a:t>,</a:t>
            </a:r>
            <a:r>
              <a:rPr>
                <a:solidFill>
                  <a:srgbClr val="313131"/>
                </a:solidFill>
              </a:rPr>
              <a:t> </a:t>
            </a:r>
            <a:r>
              <a:t>'john'</a:t>
            </a:r>
            <a:r>
              <a:rPr>
                <a:solidFill>
                  <a:srgbClr val="666600"/>
                </a:solidFill>
              </a:rPr>
              <a:t>,</a:t>
            </a:r>
            <a:r>
              <a:rPr>
                <a:solidFill>
                  <a:srgbClr val="313131"/>
                </a:solidFill>
              </a:rPr>
              <a:t> </a:t>
            </a:r>
            <a:r>
              <a:rPr>
                <a:solidFill>
                  <a:srgbClr val="006666"/>
                </a:solidFill>
              </a:rPr>
              <a:t>70.2</a:t>
            </a:r>
            <a:r>
              <a:rPr>
                <a:solidFill>
                  <a:srgbClr val="313131"/>
                </a:solidFill>
              </a:rPr>
              <a:t>  </a:t>
            </a:r>
            <a:r>
              <a:rPr>
                <a:solidFill>
                  <a:srgbClr val="666600"/>
                </a:solidFill>
              </a:rPr>
              <a:t>]</a:t>
            </a:r>
            <a:endParaRPr>
              <a:solidFill>
                <a:srgbClr val="313131"/>
              </a:solidFill>
            </a:endParaRPr>
          </a:p>
          <a:p>
            <a:pPr marL="0" indent="0">
              <a:spcBef>
                <a:spcPts val="0"/>
              </a:spcBef>
              <a:buSzTx/>
              <a:buNone/>
              <a:defRPr sz="2100">
                <a:solidFill>
                  <a:srgbClr val="880F00"/>
                </a:solidFill>
                <a:effectLst/>
                <a:latin typeface="Menlo"/>
                <a:ea typeface="Menlo"/>
                <a:cs typeface="Menlo"/>
                <a:sym typeface="Menlo"/>
              </a:defRPr>
            </a:pPr>
            <a:r>
              <a:rPr>
                <a:solidFill>
                  <a:srgbClr val="313131"/>
                </a:solidFill>
              </a:rPr>
              <a:t>tuple</a:t>
            </a:r>
            <a:r>
              <a:rPr>
                <a:solidFill>
                  <a:srgbClr val="666600"/>
                </a:solidFill>
              </a:rPr>
              <a:t>[</a:t>
            </a:r>
            <a:r>
              <a:rPr>
                <a:solidFill>
                  <a:srgbClr val="006666"/>
                </a:solidFill>
              </a:rPr>
              <a:t>2</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006666"/>
                </a:solidFill>
              </a:rPr>
              <a:t>1000</a:t>
            </a:r>
            <a:r>
              <a:rPr>
                <a:solidFill>
                  <a:srgbClr val="313131"/>
                </a:solidFill>
              </a:rPr>
              <a:t>    </a:t>
            </a:r>
            <a:r>
              <a:t># Invalid syntax with tuple</a:t>
            </a:r>
            <a:endParaRPr>
              <a:solidFill>
                <a:srgbClr val="313131"/>
              </a:solidFill>
            </a:endParaRPr>
          </a:p>
          <a:p>
            <a:pPr marL="0" indent="0">
              <a:spcBef>
                <a:spcPts val="0"/>
              </a:spcBef>
              <a:buSzTx/>
              <a:buNone/>
              <a:defRPr sz="2100">
                <a:solidFill>
                  <a:srgbClr val="880F00"/>
                </a:solidFill>
                <a:effectLst/>
                <a:latin typeface="Menlo"/>
                <a:ea typeface="Menlo"/>
                <a:cs typeface="Menlo"/>
                <a:sym typeface="Menlo"/>
              </a:defRPr>
            </a:pPr>
            <a:r>
              <a:rPr>
                <a:solidFill>
                  <a:srgbClr val="313131"/>
                </a:solidFill>
              </a:rPr>
              <a:t>list</a:t>
            </a:r>
            <a:r>
              <a:rPr>
                <a:solidFill>
                  <a:srgbClr val="666600"/>
                </a:solidFill>
              </a:rPr>
              <a:t>[</a:t>
            </a:r>
            <a:r>
              <a:rPr>
                <a:solidFill>
                  <a:srgbClr val="006666"/>
                </a:solidFill>
              </a:rPr>
              <a:t>2</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006666"/>
                </a:solidFill>
              </a:rPr>
              <a:t>1000</a:t>
            </a:r>
            <a:r>
              <a:rPr>
                <a:solidFill>
                  <a:srgbClr val="313131"/>
                </a:solidFill>
              </a:rPr>
              <a:t>     </a:t>
            </a:r>
            <a:r>
              <a:t># Valid syntax with list</a:t>
            </a:r>
            <a:endParaRPr>
              <a:solidFill>
                <a:srgbClr val="313131"/>
              </a:solidFill>
            </a:endParaR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body" idx="1"/>
          </p:nvPr>
        </p:nvSpPr>
        <p:spPr>
          <a:prstGeom prst="rect">
            <a:avLst/>
          </a:prstGeom>
        </p:spPr>
        <p:txBody>
          <a:bodyPr/>
          <a:lstStyle/>
          <a:p>
            <a:pPr marL="0" indent="0" defTabSz="452627">
              <a:spcBef>
                <a:spcPts val="0"/>
              </a:spcBef>
              <a:buSzTx/>
              <a:buNone/>
              <a:defRPr sz="2376">
                <a:solidFill>
                  <a:srgbClr val="121214"/>
                </a:solidFill>
                <a:effectLst/>
                <a:latin typeface="Verdana"/>
                <a:ea typeface="Verdana"/>
                <a:cs typeface="Verdana"/>
                <a:sym typeface="Verdana"/>
              </a:defRPr>
            </a:pPr>
            <a:r>
              <a:t>Python Dictionary</a:t>
            </a:r>
          </a:p>
          <a:p>
            <a:pPr marL="0" indent="0" defTabSz="452627">
              <a:spcBef>
                <a:spcPts val="0"/>
              </a:spcBef>
              <a:buSzTx/>
              <a:buNone/>
              <a:defRPr sz="2376">
                <a:solidFill>
                  <a:srgbClr val="121214"/>
                </a:solidFill>
                <a:effectLst/>
                <a:latin typeface="Verdana"/>
                <a:ea typeface="Verdana"/>
                <a:cs typeface="Verdana"/>
                <a:sym typeface="Verdana"/>
              </a:defRPr>
            </a:pPr>
          </a:p>
          <a:p>
            <a:pPr marL="0" indent="0" defTabSz="452627">
              <a:spcBef>
                <a:spcPts val="0"/>
              </a:spcBef>
              <a:buSzTx/>
              <a:buNone/>
              <a:defRPr sz="1881">
                <a:solidFill>
                  <a:srgbClr val="313131"/>
                </a:solidFill>
                <a:effectLst/>
                <a:latin typeface="Verdana"/>
                <a:ea typeface="Verdana"/>
                <a:cs typeface="Verdana"/>
                <a:sym typeface="Verdana"/>
              </a:defRPr>
            </a:pPr>
            <a:r>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endParaRPr>
              <a:solidFill>
                <a:srgbClr val="000000"/>
              </a:solidFill>
            </a:endParaRPr>
          </a:p>
          <a:p>
            <a:pPr marL="0" indent="0" defTabSz="452627">
              <a:spcBef>
                <a:spcPts val="0"/>
              </a:spcBef>
              <a:buSzTx/>
              <a:buNone/>
              <a:defRPr sz="1881">
                <a:solidFill>
                  <a:srgbClr val="313131"/>
                </a:solidFill>
                <a:effectLst/>
                <a:latin typeface="Verdana"/>
                <a:ea typeface="Verdana"/>
                <a:cs typeface="Verdana"/>
                <a:sym typeface="Verdana"/>
              </a:defRPr>
            </a:pPr>
            <a:r>
              <a:t>Dictionaries are enclosed by curly braces ({ }) and values can be assigned and accessed using square braces ([]). For example −</a:t>
            </a:r>
            <a:endParaRPr>
              <a:solidFill>
                <a:srgbClr val="000000"/>
              </a:solidFill>
            </a:endParaRPr>
          </a:p>
          <a:p>
            <a:pPr marL="0" indent="0" defTabSz="452627">
              <a:spcBef>
                <a:spcPts val="0"/>
              </a:spcBef>
              <a:buSzTx/>
              <a:buNone/>
              <a:defRPr sz="1881">
                <a:solidFill>
                  <a:srgbClr val="880F00"/>
                </a:solidFill>
                <a:effectLst/>
                <a:latin typeface="Menlo"/>
                <a:ea typeface="Menlo"/>
                <a:cs typeface="Menlo"/>
                <a:sym typeface="Menlo"/>
              </a:defRPr>
            </a:pPr>
            <a:r>
              <a:t>#!/usr/bin/python</a:t>
            </a:r>
            <a:endParaRPr>
              <a:solidFill>
                <a:srgbClr val="313131"/>
              </a:solidFill>
            </a:endParaRPr>
          </a:p>
          <a:p>
            <a:pPr marL="0" indent="0" defTabSz="452627">
              <a:spcBef>
                <a:spcPts val="0"/>
              </a:spcBef>
              <a:buSzTx/>
              <a:buNone/>
              <a:defRPr sz="1881">
                <a:solidFill>
                  <a:srgbClr val="313131"/>
                </a:solidFill>
                <a:effectLst/>
                <a:latin typeface="Menlo"/>
                <a:ea typeface="Menlo"/>
                <a:cs typeface="Menlo"/>
                <a:sym typeface="Menlo"/>
              </a:defRPr>
            </a:pPr>
          </a:p>
          <a:p>
            <a:pPr marL="0" indent="0" defTabSz="452627">
              <a:spcBef>
                <a:spcPts val="0"/>
              </a:spcBef>
              <a:buSzTx/>
              <a:buNone/>
              <a:defRPr sz="1881">
                <a:solidFill>
                  <a:srgbClr val="313131"/>
                </a:solidFill>
                <a:effectLst/>
                <a:latin typeface="Menlo"/>
                <a:ea typeface="Menlo"/>
                <a:cs typeface="Menlo"/>
                <a:sym typeface="Menlo"/>
              </a:defRPr>
            </a:pPr>
            <a:r>
              <a:t>dict </a:t>
            </a:r>
            <a:r>
              <a:rPr>
                <a:solidFill>
                  <a:srgbClr val="666600"/>
                </a:solidFill>
              </a:rPr>
              <a:t>=</a:t>
            </a:r>
            <a:r>
              <a:t> </a:t>
            </a:r>
            <a:r>
              <a:rPr>
                <a:solidFill>
                  <a:srgbClr val="666600"/>
                </a:solidFill>
              </a:rPr>
              <a:t>{}</a:t>
            </a:r>
          </a:p>
          <a:p>
            <a:pPr marL="0" indent="0" defTabSz="452627">
              <a:spcBef>
                <a:spcPts val="0"/>
              </a:spcBef>
              <a:buSzTx/>
              <a:buNone/>
              <a:defRPr sz="1881">
                <a:solidFill>
                  <a:srgbClr val="008800"/>
                </a:solidFill>
                <a:effectLst/>
                <a:latin typeface="Menlo"/>
                <a:ea typeface="Menlo"/>
                <a:cs typeface="Menlo"/>
                <a:sym typeface="Menlo"/>
              </a:defRPr>
            </a:pPr>
            <a:r>
              <a:rPr>
                <a:solidFill>
                  <a:srgbClr val="313131"/>
                </a:solidFill>
              </a:rPr>
              <a:t>dict</a:t>
            </a:r>
            <a:r>
              <a:rPr>
                <a:solidFill>
                  <a:srgbClr val="666600"/>
                </a:solidFill>
              </a:rPr>
              <a:t>[</a:t>
            </a:r>
            <a:r>
              <a:t>'one'</a:t>
            </a:r>
            <a:r>
              <a:rPr>
                <a:solidFill>
                  <a:srgbClr val="666600"/>
                </a:solidFill>
              </a:rPr>
              <a:t>]</a:t>
            </a:r>
            <a:r>
              <a:rPr>
                <a:solidFill>
                  <a:srgbClr val="313131"/>
                </a:solidFill>
              </a:rPr>
              <a:t> </a:t>
            </a:r>
            <a:r>
              <a:rPr>
                <a:solidFill>
                  <a:srgbClr val="666600"/>
                </a:solidFill>
              </a:rPr>
              <a:t>=</a:t>
            </a:r>
            <a:r>
              <a:rPr>
                <a:solidFill>
                  <a:srgbClr val="313131"/>
                </a:solidFill>
              </a:rPr>
              <a:t> </a:t>
            </a:r>
            <a:r>
              <a:t>"This is one"</a:t>
            </a:r>
            <a:endParaRPr>
              <a:solidFill>
                <a:srgbClr val="313131"/>
              </a:solidFill>
            </a:endParaRPr>
          </a:p>
          <a:p>
            <a:pPr marL="0" indent="0" defTabSz="452627">
              <a:spcBef>
                <a:spcPts val="0"/>
              </a:spcBef>
              <a:buSzTx/>
              <a:buNone/>
              <a:defRPr sz="1881">
                <a:solidFill>
                  <a:srgbClr val="008800"/>
                </a:solidFill>
                <a:effectLst/>
                <a:latin typeface="Menlo"/>
                <a:ea typeface="Menlo"/>
                <a:cs typeface="Menlo"/>
                <a:sym typeface="Menlo"/>
              </a:defRPr>
            </a:pPr>
            <a:r>
              <a:rPr>
                <a:solidFill>
                  <a:srgbClr val="313131"/>
                </a:solidFill>
              </a:rPr>
              <a:t>dict</a:t>
            </a:r>
            <a:r>
              <a:rPr>
                <a:solidFill>
                  <a:srgbClr val="666600"/>
                </a:solidFill>
              </a:rPr>
              <a:t>[</a:t>
            </a:r>
            <a:r>
              <a:rPr>
                <a:solidFill>
                  <a:srgbClr val="006666"/>
                </a:solidFill>
              </a:rPr>
              <a:t>2</a:t>
            </a:r>
            <a:r>
              <a:rPr>
                <a:solidFill>
                  <a:srgbClr val="666600"/>
                </a:solidFill>
              </a:rPr>
              <a:t>]</a:t>
            </a:r>
            <a:r>
              <a:rPr>
                <a:solidFill>
                  <a:srgbClr val="313131"/>
                </a:solidFill>
              </a:rPr>
              <a:t>     </a:t>
            </a:r>
            <a:r>
              <a:rPr>
                <a:solidFill>
                  <a:srgbClr val="666600"/>
                </a:solidFill>
              </a:rPr>
              <a:t>=</a:t>
            </a:r>
            <a:r>
              <a:rPr>
                <a:solidFill>
                  <a:srgbClr val="313131"/>
                </a:solidFill>
              </a:rPr>
              <a:t> </a:t>
            </a:r>
            <a:r>
              <a:t>"This is two"</a:t>
            </a:r>
            <a:endParaRPr>
              <a:solidFill>
                <a:srgbClr val="313131"/>
              </a:solidFill>
            </a:endParaRPr>
          </a:p>
          <a:p>
            <a:pPr marL="0" indent="0" defTabSz="452627">
              <a:spcBef>
                <a:spcPts val="0"/>
              </a:spcBef>
              <a:buSzTx/>
              <a:buNone/>
              <a:defRPr sz="1881">
                <a:solidFill>
                  <a:srgbClr val="313131"/>
                </a:solidFill>
                <a:effectLst/>
                <a:latin typeface="Menlo"/>
                <a:ea typeface="Menlo"/>
                <a:cs typeface="Menlo"/>
                <a:sym typeface="Menlo"/>
              </a:defRPr>
            </a:pPr>
          </a:p>
          <a:p>
            <a:pPr marL="0" indent="0" defTabSz="452627">
              <a:spcBef>
                <a:spcPts val="0"/>
              </a:spcBef>
              <a:buSzTx/>
              <a:buNone/>
              <a:defRPr sz="1881">
                <a:solidFill>
                  <a:srgbClr val="313131"/>
                </a:solidFill>
                <a:effectLst/>
                <a:latin typeface="Menlo"/>
                <a:ea typeface="Menlo"/>
                <a:cs typeface="Menlo"/>
                <a:sym typeface="Menlo"/>
              </a:defRPr>
            </a:pPr>
            <a:r>
              <a:t>tinydict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'john'</a:t>
            </a:r>
            <a:r>
              <a:rPr>
                <a:solidFill>
                  <a:srgbClr val="666600"/>
                </a:solidFill>
              </a:rPr>
              <a:t>,</a:t>
            </a:r>
            <a:r>
              <a:rPr>
                <a:solidFill>
                  <a:srgbClr val="008800"/>
                </a:solidFill>
              </a:rPr>
              <a:t>'code'</a:t>
            </a:r>
            <a:r>
              <a:rPr>
                <a:solidFill>
                  <a:srgbClr val="666600"/>
                </a:solidFill>
              </a:rPr>
              <a:t>:</a:t>
            </a:r>
            <a:r>
              <a:rPr>
                <a:solidFill>
                  <a:srgbClr val="006666"/>
                </a:solidFill>
              </a:rPr>
              <a:t>6734</a:t>
            </a:r>
            <a:r>
              <a:rPr>
                <a:solidFill>
                  <a:srgbClr val="666600"/>
                </a:solidFill>
              </a:rPr>
              <a:t>,</a:t>
            </a:r>
            <a:r>
              <a:t> </a:t>
            </a:r>
            <a:r>
              <a:rPr>
                <a:solidFill>
                  <a:srgbClr val="008800"/>
                </a:solidFill>
              </a:rPr>
              <a:t>'dept'</a:t>
            </a:r>
            <a:r>
              <a:rPr>
                <a:solidFill>
                  <a:srgbClr val="666600"/>
                </a:solidFill>
              </a:rPr>
              <a:t>:</a:t>
            </a:r>
            <a:r>
              <a:t> </a:t>
            </a:r>
            <a:r>
              <a:rPr>
                <a:solidFill>
                  <a:srgbClr val="008800"/>
                </a:solidFill>
              </a:rPr>
              <a:t>'sales'</a:t>
            </a:r>
            <a:r>
              <a:rPr>
                <a:solidFill>
                  <a:srgbClr val="666600"/>
                </a:solidFill>
              </a:rPr>
              <a:t>}</a:t>
            </a:r>
          </a:p>
          <a:p>
            <a:pPr marL="0" indent="0" defTabSz="452627">
              <a:spcBef>
                <a:spcPts val="0"/>
              </a:spcBef>
              <a:buSzTx/>
              <a:buNone/>
              <a:defRPr sz="1881">
                <a:solidFill>
                  <a:srgbClr val="313131"/>
                </a:solidFill>
                <a:effectLst/>
                <a:latin typeface="Menlo"/>
                <a:ea typeface="Menlo"/>
                <a:cs typeface="Menlo"/>
                <a:sym typeface="Menlo"/>
              </a:defRPr>
            </a:pPr>
          </a:p>
          <a:p>
            <a:pPr marL="0" indent="0" defTabSz="452627">
              <a:spcBef>
                <a:spcPts val="0"/>
              </a:spcBef>
              <a:buSzTx/>
              <a:buNone/>
              <a:defRPr sz="1881">
                <a:solidFill>
                  <a:srgbClr val="313131"/>
                </a:solidFill>
                <a:effectLst/>
                <a:latin typeface="Menlo"/>
                <a:ea typeface="Menlo"/>
                <a:cs typeface="Menlo"/>
                <a:sym typeface="Menlo"/>
              </a:defRPr>
            </a:pPr>
          </a:p>
          <a:p>
            <a:pPr marL="0" indent="0" defTabSz="452627">
              <a:spcBef>
                <a:spcPts val="0"/>
              </a:spcBef>
              <a:buSzTx/>
              <a:buNone/>
              <a:defRPr sz="1881">
                <a:solidFill>
                  <a:srgbClr val="880F00"/>
                </a:solidFill>
                <a:effectLst/>
                <a:latin typeface="Menlo"/>
                <a:ea typeface="Menlo"/>
                <a:cs typeface="Menlo"/>
                <a:sym typeface="Menlo"/>
              </a:defRPr>
            </a:pPr>
            <a:r>
              <a:rPr>
                <a:solidFill>
                  <a:srgbClr val="011688"/>
                </a:solidFill>
              </a:rPr>
              <a:t>print</a:t>
            </a:r>
            <a:r>
              <a:rPr>
                <a:solidFill>
                  <a:srgbClr val="313131"/>
                </a:solidFill>
              </a:rPr>
              <a:t> dict</a:t>
            </a:r>
            <a:r>
              <a:rPr>
                <a:solidFill>
                  <a:srgbClr val="666600"/>
                </a:solidFill>
              </a:rPr>
              <a:t>[</a:t>
            </a:r>
            <a:r>
              <a:rPr>
                <a:solidFill>
                  <a:srgbClr val="008800"/>
                </a:solidFill>
              </a:rPr>
              <a:t>'one'</a:t>
            </a:r>
            <a:r>
              <a:rPr>
                <a:solidFill>
                  <a:srgbClr val="666600"/>
                </a:solidFill>
              </a:rPr>
              <a:t>]</a:t>
            </a:r>
            <a:r>
              <a:rPr>
                <a:solidFill>
                  <a:srgbClr val="313131"/>
                </a:solidFill>
              </a:rPr>
              <a:t>       </a:t>
            </a:r>
            <a:r>
              <a:t># Prints value for 'one' key</a:t>
            </a:r>
            <a:endParaRPr>
              <a:solidFill>
                <a:srgbClr val="313131"/>
              </a:solidFill>
            </a:endParaRPr>
          </a:p>
          <a:p>
            <a:pPr marL="0" indent="0" defTabSz="452627">
              <a:spcBef>
                <a:spcPts val="0"/>
              </a:spcBef>
              <a:buSzTx/>
              <a:buNone/>
              <a:defRPr sz="1881">
                <a:solidFill>
                  <a:srgbClr val="880F00"/>
                </a:solidFill>
                <a:effectLst/>
                <a:latin typeface="Menlo"/>
                <a:ea typeface="Menlo"/>
                <a:cs typeface="Menlo"/>
                <a:sym typeface="Menlo"/>
              </a:defRPr>
            </a:pPr>
            <a:r>
              <a:rPr>
                <a:solidFill>
                  <a:srgbClr val="011688"/>
                </a:solidFill>
              </a:rPr>
              <a:t>print</a:t>
            </a:r>
            <a:r>
              <a:rPr>
                <a:solidFill>
                  <a:srgbClr val="313131"/>
                </a:solidFill>
              </a:rPr>
              <a:t> dict</a:t>
            </a:r>
            <a:r>
              <a:rPr>
                <a:solidFill>
                  <a:srgbClr val="666600"/>
                </a:solidFill>
              </a:rPr>
              <a:t>[</a:t>
            </a:r>
            <a:r>
              <a:rPr>
                <a:solidFill>
                  <a:srgbClr val="006666"/>
                </a:solidFill>
              </a:rPr>
              <a:t>2</a:t>
            </a:r>
            <a:r>
              <a:rPr>
                <a:solidFill>
                  <a:srgbClr val="666600"/>
                </a:solidFill>
              </a:rPr>
              <a:t>]</a:t>
            </a:r>
            <a:r>
              <a:rPr>
                <a:solidFill>
                  <a:srgbClr val="313131"/>
                </a:solidFill>
              </a:rPr>
              <a:t>           </a:t>
            </a:r>
            <a:r>
              <a:t># Prints value for 2 key</a:t>
            </a:r>
            <a:endParaRPr>
              <a:solidFill>
                <a:srgbClr val="313131"/>
              </a:solidFill>
            </a:endParaRPr>
          </a:p>
          <a:p>
            <a:pPr marL="0" indent="0" defTabSz="452627">
              <a:spcBef>
                <a:spcPts val="0"/>
              </a:spcBef>
              <a:buSzTx/>
              <a:buNone/>
              <a:defRPr sz="1881">
                <a:solidFill>
                  <a:srgbClr val="880F00"/>
                </a:solidFill>
                <a:effectLst/>
                <a:latin typeface="Menlo"/>
                <a:ea typeface="Menlo"/>
                <a:cs typeface="Menlo"/>
                <a:sym typeface="Menlo"/>
              </a:defRPr>
            </a:pPr>
            <a:r>
              <a:rPr>
                <a:solidFill>
                  <a:srgbClr val="011688"/>
                </a:solidFill>
              </a:rPr>
              <a:t>print</a:t>
            </a:r>
            <a:r>
              <a:rPr>
                <a:solidFill>
                  <a:srgbClr val="313131"/>
                </a:solidFill>
              </a:rPr>
              <a:t> tinydict          </a:t>
            </a:r>
            <a:r>
              <a:t># Prints complete dictionary</a:t>
            </a:r>
            <a:endParaRPr>
              <a:solidFill>
                <a:srgbClr val="313131"/>
              </a:solidFill>
            </a:endParaRPr>
          </a:p>
          <a:p>
            <a:pPr marL="0" indent="0" defTabSz="452627">
              <a:spcBef>
                <a:spcPts val="0"/>
              </a:spcBef>
              <a:buSzTx/>
              <a:buNone/>
              <a:defRPr sz="1881">
                <a:solidFill>
                  <a:srgbClr val="880F00"/>
                </a:solidFill>
                <a:effectLst/>
                <a:latin typeface="Menlo"/>
                <a:ea typeface="Menlo"/>
                <a:cs typeface="Menlo"/>
                <a:sym typeface="Menlo"/>
              </a:defRPr>
            </a:pPr>
            <a:r>
              <a:rPr>
                <a:solidFill>
                  <a:srgbClr val="011688"/>
                </a:solidFill>
              </a:rPr>
              <a:t>print</a:t>
            </a:r>
            <a:r>
              <a:rPr>
                <a:solidFill>
                  <a:srgbClr val="313131"/>
                </a:solidFill>
              </a:rPr>
              <a:t> tinydict</a:t>
            </a:r>
            <a:r>
              <a:rPr>
                <a:solidFill>
                  <a:srgbClr val="666600"/>
                </a:solidFill>
              </a:rPr>
              <a:t>.</a:t>
            </a:r>
            <a:r>
              <a:rPr>
                <a:solidFill>
                  <a:srgbClr val="313131"/>
                </a:solidFill>
              </a:rPr>
              <a:t>keys</a:t>
            </a:r>
            <a:r>
              <a:rPr>
                <a:solidFill>
                  <a:srgbClr val="666600"/>
                </a:solidFill>
              </a:rPr>
              <a:t>()</a:t>
            </a:r>
            <a:r>
              <a:rPr>
                <a:solidFill>
                  <a:srgbClr val="313131"/>
                </a:solidFill>
              </a:rPr>
              <a:t>   </a:t>
            </a:r>
            <a:r>
              <a:t># Prints all the keys</a:t>
            </a:r>
            <a:endParaRPr>
              <a:solidFill>
                <a:srgbClr val="313131"/>
              </a:solidFill>
            </a:endParaRPr>
          </a:p>
          <a:p>
            <a:pPr marL="0" indent="0" defTabSz="452627">
              <a:spcBef>
                <a:spcPts val="0"/>
              </a:spcBef>
              <a:buSzTx/>
              <a:buNone/>
              <a:defRPr sz="1881">
                <a:solidFill>
                  <a:srgbClr val="880F00"/>
                </a:solidFill>
                <a:effectLst/>
                <a:latin typeface="Menlo"/>
                <a:ea typeface="Menlo"/>
                <a:cs typeface="Menlo"/>
                <a:sym typeface="Menlo"/>
              </a:defRPr>
            </a:pPr>
            <a:r>
              <a:rPr>
                <a:solidFill>
                  <a:srgbClr val="011688"/>
                </a:solidFill>
              </a:rPr>
              <a:t>print</a:t>
            </a:r>
            <a:r>
              <a:rPr>
                <a:solidFill>
                  <a:srgbClr val="313131"/>
                </a:solidFill>
              </a:rPr>
              <a:t> tinydict</a:t>
            </a:r>
            <a:r>
              <a:rPr>
                <a:solidFill>
                  <a:srgbClr val="666600"/>
                </a:solidFill>
              </a:rPr>
              <a:t>.</a:t>
            </a:r>
            <a:r>
              <a:rPr>
                <a:solidFill>
                  <a:srgbClr val="313131"/>
                </a:solidFill>
              </a:rPr>
              <a:t>values</a:t>
            </a:r>
            <a:r>
              <a:rPr>
                <a:solidFill>
                  <a:srgbClr val="666600"/>
                </a:solidFill>
              </a:rPr>
              <a:t>()</a:t>
            </a:r>
            <a:r>
              <a:rPr>
                <a:solidFill>
                  <a:srgbClr val="313131"/>
                </a:solidFill>
              </a:rPr>
              <a:t> </a:t>
            </a:r>
            <a:r>
              <a:t># Prints all the values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
          </p:nvPr>
        </p:nvSpPr>
        <p:spPr>
          <a:prstGeom prst="rect">
            <a:avLst/>
          </a:prstGeom>
        </p:spPr>
        <p:txBody>
          <a:bodyPr/>
          <a:lstStyle/>
          <a:p>
            <a:pPr marL="0" indent="0">
              <a:spcBef>
                <a:spcPts val="0"/>
              </a:spcBef>
              <a:buSzTx/>
              <a:buNone/>
              <a:defRPr sz="2300">
                <a:solidFill>
                  <a:srgbClr val="313131"/>
                </a:solidFill>
                <a:effectLst/>
                <a:latin typeface="Verdana"/>
                <a:ea typeface="Verdana"/>
                <a:cs typeface="Verdana"/>
                <a:sym typeface="Verdana"/>
              </a:defRPr>
            </a:pPr>
            <a:r>
              <a:t>This produce the following result −</a:t>
            </a:r>
            <a:endParaRPr>
              <a:solidFill>
                <a:srgbClr val="000000"/>
              </a:solidFill>
            </a:endParaRPr>
          </a:p>
          <a:p>
            <a:pPr marL="0" indent="0">
              <a:spcBef>
                <a:spcPts val="0"/>
              </a:spcBef>
              <a:buSzTx/>
              <a:buNone/>
              <a:defRPr sz="2300">
                <a:solidFill>
                  <a:srgbClr val="313131"/>
                </a:solidFill>
                <a:effectLst/>
                <a:latin typeface="Menlo"/>
                <a:ea typeface="Menlo"/>
                <a:cs typeface="Menlo"/>
                <a:sym typeface="Menlo"/>
              </a:defRPr>
            </a:pPr>
            <a:r>
              <a:t>This is one</a:t>
            </a:r>
          </a:p>
          <a:p>
            <a:pPr marL="0" indent="0">
              <a:spcBef>
                <a:spcPts val="0"/>
              </a:spcBef>
              <a:buSzTx/>
              <a:buNone/>
              <a:defRPr sz="2300">
                <a:solidFill>
                  <a:srgbClr val="313131"/>
                </a:solidFill>
                <a:effectLst/>
                <a:latin typeface="Menlo"/>
                <a:ea typeface="Menlo"/>
                <a:cs typeface="Menlo"/>
                <a:sym typeface="Menlo"/>
              </a:defRPr>
            </a:pPr>
            <a:r>
              <a:t>This is two</a:t>
            </a:r>
          </a:p>
          <a:p>
            <a:pPr marL="0" indent="0">
              <a:spcBef>
                <a:spcPts val="0"/>
              </a:spcBef>
              <a:buSzTx/>
              <a:buNone/>
              <a:defRPr sz="2300">
                <a:solidFill>
                  <a:srgbClr val="313131"/>
                </a:solidFill>
                <a:effectLst/>
                <a:latin typeface="Menlo"/>
                <a:ea typeface="Menlo"/>
                <a:cs typeface="Menlo"/>
                <a:sym typeface="Menlo"/>
              </a:defRPr>
            </a:pPr>
            <a:r>
              <a:t>{'dept': 'sales', 'code': 6734, 'name': 'john'}</a:t>
            </a:r>
          </a:p>
          <a:p>
            <a:pPr marL="0" indent="0">
              <a:spcBef>
                <a:spcPts val="0"/>
              </a:spcBef>
              <a:buSzTx/>
              <a:buNone/>
              <a:defRPr sz="2300">
                <a:solidFill>
                  <a:srgbClr val="313131"/>
                </a:solidFill>
                <a:effectLst/>
                <a:latin typeface="Menlo"/>
                <a:ea typeface="Menlo"/>
                <a:cs typeface="Menlo"/>
                <a:sym typeface="Menlo"/>
              </a:defRPr>
            </a:pPr>
            <a:r>
              <a:t>['dept', 'code', 'name']</a:t>
            </a:r>
          </a:p>
          <a:p>
            <a:pPr marL="0" indent="0">
              <a:spcBef>
                <a:spcPts val="0"/>
              </a:spcBef>
              <a:buSzTx/>
              <a:buNone/>
              <a:defRPr sz="2300">
                <a:solidFill>
                  <a:srgbClr val="313131"/>
                </a:solidFill>
                <a:effectLst/>
                <a:latin typeface="Menlo"/>
                <a:ea typeface="Menlo"/>
                <a:cs typeface="Menlo"/>
                <a:sym typeface="Menlo"/>
              </a:defRPr>
            </a:pPr>
            <a:r>
              <a:t>['sales', 6734, 'john']</a:t>
            </a:r>
          </a:p>
          <a:p>
            <a:pPr marL="0" indent="0">
              <a:spcBef>
                <a:spcPts val="0"/>
              </a:spcBef>
              <a:buSzTx/>
              <a:buNone/>
              <a:defRPr sz="2300">
                <a:solidFill>
                  <a:srgbClr val="313131"/>
                </a:solidFill>
                <a:effectLst/>
                <a:latin typeface="Verdana"/>
                <a:ea typeface="Verdana"/>
                <a:cs typeface="Verdana"/>
                <a:sym typeface="Verdana"/>
              </a:defRPr>
            </a:pPr>
            <a:r>
              <a:t>Dictionaries have no concept of order among elements. It is incorrect to say that the elements are "out of order"; they are simply unordered.</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body" idx="1"/>
          </p:nvPr>
        </p:nvSpPr>
        <p:spPr>
          <a:prstGeom prst="rect">
            <a:avLst/>
          </a:prstGeom>
        </p:spPr>
        <p:txBody>
          <a:bodyPr/>
          <a:lstStyle/>
          <a:p>
            <a:pPr marL="0" indent="0">
              <a:spcBef>
                <a:spcPts val="0"/>
              </a:spcBef>
              <a:buSzTx/>
              <a:buNone/>
              <a:defRPr b="1" sz="2200">
                <a:solidFill>
                  <a:srgbClr val="313131"/>
                </a:solidFill>
                <a:effectLst/>
                <a:latin typeface="Verdana"/>
                <a:ea typeface="Verdana"/>
                <a:cs typeface="Verdana"/>
                <a:sym typeface="Verdana"/>
              </a:defRPr>
            </a:pPr>
            <a:r>
              <a:t>Decision Making - If Statement</a:t>
            </a:r>
          </a:p>
          <a:p>
            <a:pPr marL="0" indent="0">
              <a:spcBef>
                <a:spcPts val="0"/>
              </a:spcBef>
              <a:buSzTx/>
              <a:buNone/>
              <a:defRPr sz="1500">
                <a:solidFill>
                  <a:srgbClr val="313131"/>
                </a:solidFill>
                <a:effectLst/>
                <a:latin typeface="Verdana"/>
                <a:ea typeface="Verdana"/>
                <a:cs typeface="Verdana"/>
                <a:sym typeface="Verdana"/>
              </a:defRPr>
            </a:pPr>
          </a:p>
          <a:p>
            <a:pPr marL="0" indent="0">
              <a:spcBef>
                <a:spcPts val="0"/>
              </a:spcBef>
              <a:buSzTx/>
              <a:buNone/>
              <a:defRPr sz="2100">
                <a:solidFill>
                  <a:srgbClr val="313131"/>
                </a:solidFill>
                <a:effectLst/>
                <a:latin typeface="Verdana"/>
                <a:ea typeface="Verdana"/>
                <a:cs typeface="Verdana"/>
                <a:sym typeface="Verdana"/>
              </a:defRPr>
            </a:pPr>
            <a:r>
              <a:t>Following is the general form of a typical decision making structure found in most of the programming languages −</a:t>
            </a:r>
            <a:endParaRPr>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p>
          <a:p>
            <a:pPr marL="0" indent="0">
              <a:spcBef>
                <a:spcPts val="0"/>
              </a:spcBef>
              <a:buSzTx/>
              <a:buNone/>
              <a:defRPr sz="2100">
                <a:solidFill>
                  <a:srgbClr val="313131"/>
                </a:solidFill>
                <a:effectLst/>
                <a:latin typeface="Verdana"/>
                <a:ea typeface="Verdana"/>
                <a:cs typeface="Verdana"/>
                <a:sym typeface="Verdana"/>
              </a:defRPr>
            </a:pPr>
            <a:r>
              <a:t>Python programming language assumes any </a:t>
            </a:r>
            <a:r>
              <a:rPr b="1"/>
              <a:t>non-zero</a:t>
            </a:r>
            <a:r>
              <a:t> and </a:t>
            </a:r>
            <a:r>
              <a:rPr b="1"/>
              <a:t>non-null</a:t>
            </a:r>
            <a:r>
              <a:t> values as TRUE, and if it is either </a:t>
            </a:r>
            <a:r>
              <a:rPr b="1"/>
              <a:t>zero</a:t>
            </a:r>
            <a:r>
              <a:t> or </a:t>
            </a:r>
            <a:r>
              <a:rPr b="1"/>
              <a:t>null</a:t>
            </a:r>
            <a:r>
              <a:t>, then it is assumed as FALSE value.</a:t>
            </a:r>
            <a:endParaRPr>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r>
              <a:t>Python programming language provides following types of decision making statements. Click the following links to check their detail.</a:t>
            </a:r>
            <a:endParaRPr>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endParaRPr>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r>
              <a:t>An </a:t>
            </a:r>
            <a:r>
              <a:rPr b="1"/>
              <a:t>if statement</a:t>
            </a:r>
            <a:r>
              <a:t> consists of a boolean expression followed by one or more statements.</a:t>
            </a:r>
          </a:p>
          <a:p>
            <a:pPr marL="0" indent="0">
              <a:spcBef>
                <a:spcPts val="0"/>
              </a:spcBef>
              <a:buSzTx/>
              <a:buNone/>
              <a:defRPr sz="2100">
                <a:solidFill>
                  <a:srgbClr val="313131"/>
                </a:solidFill>
                <a:effectLst/>
                <a:latin typeface="Verdana"/>
                <a:ea typeface="Verdana"/>
                <a:cs typeface="Verdana"/>
                <a:sym typeface="Verdana"/>
              </a:defRPr>
            </a:pPr>
          </a:p>
          <a:p>
            <a:pPr marL="0" indent="0">
              <a:spcBef>
                <a:spcPts val="0"/>
              </a:spcBef>
              <a:buSzTx/>
              <a:buNone/>
              <a:defRPr sz="2100">
                <a:solidFill>
                  <a:srgbClr val="313131"/>
                </a:solidFill>
                <a:effectLst/>
                <a:latin typeface="Verdana"/>
                <a:ea typeface="Verdana"/>
                <a:cs typeface="Verdana"/>
                <a:sym typeface="Verdana"/>
              </a:defRPr>
            </a:pPr>
            <a:r>
              <a:t>An </a:t>
            </a:r>
            <a:r>
              <a:rPr b="1"/>
              <a:t>if statement</a:t>
            </a:r>
            <a:r>
              <a:t> can be followed by an optional </a:t>
            </a:r>
            <a:r>
              <a:rPr b="1"/>
              <a:t>else statement</a:t>
            </a:r>
            <a:r>
              <a:t>, which executes when the boolean expression is FALSE.</a:t>
            </a:r>
          </a:p>
          <a:p>
            <a:pPr marL="38100" marR="495300" indent="-38100" algn="just">
              <a:spcBef>
                <a:spcPts val="300"/>
              </a:spcBef>
              <a:buSzTx/>
              <a:buNone/>
              <a:defRPr b="1" sz="2100">
                <a:solidFill>
                  <a:srgbClr val="313131"/>
                </a:solidFill>
                <a:effectLst/>
                <a:latin typeface="Verdana"/>
                <a:ea typeface="Verdana"/>
                <a:cs typeface="Verdana"/>
                <a:sym typeface="Verdana"/>
              </a:defRPr>
            </a:pPr>
            <a:endParaRPr b="0">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r>
              <a:t>You can use one </a:t>
            </a:r>
            <a:r>
              <a:rPr b="1"/>
              <a:t>if</a:t>
            </a:r>
            <a:r>
              <a:t> or </a:t>
            </a:r>
            <a:r>
              <a:rPr b="1"/>
              <a:t>else if</a:t>
            </a:r>
            <a:r>
              <a:t> statement inside another </a:t>
            </a:r>
            <a:r>
              <a:rPr b="1"/>
              <a:t>if</a:t>
            </a:r>
            <a:r>
              <a:t> or </a:t>
            </a:r>
            <a:r>
              <a:rPr b="1"/>
              <a:t>else if</a:t>
            </a:r>
            <a:r>
              <a:t> statement(s).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Single Statement Suites</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2100">
                <a:solidFill>
                  <a:srgbClr val="313131"/>
                </a:solidFill>
                <a:effectLst/>
                <a:latin typeface="Verdana"/>
                <a:ea typeface="Verdana"/>
                <a:cs typeface="Verdana"/>
                <a:sym typeface="Verdana"/>
              </a:defRPr>
            </a:pPr>
            <a:r>
              <a:t>If the suite of an </a:t>
            </a:r>
            <a:r>
              <a:rPr b="1"/>
              <a:t>if</a:t>
            </a:r>
            <a:r>
              <a:t> clause consists only of a single line, it may go on the same line as the header statement.</a:t>
            </a:r>
            <a:endParaRPr>
              <a:solidFill>
                <a:srgbClr val="000000"/>
              </a:solidFill>
            </a:endParaRPr>
          </a:p>
          <a:p>
            <a:pPr marL="0" indent="0">
              <a:spcBef>
                <a:spcPts val="0"/>
              </a:spcBef>
              <a:buSzTx/>
              <a:buNone/>
              <a:defRPr sz="2100">
                <a:solidFill>
                  <a:srgbClr val="313131"/>
                </a:solidFill>
                <a:effectLst/>
                <a:latin typeface="Verdana"/>
                <a:ea typeface="Verdana"/>
                <a:cs typeface="Verdana"/>
                <a:sym typeface="Verdana"/>
              </a:defRPr>
            </a:pPr>
            <a:r>
              <a:t>Here is an example of a </a:t>
            </a:r>
            <a:r>
              <a:rPr b="1"/>
              <a:t>one-line if</a:t>
            </a:r>
            <a:r>
              <a:t> clause −</a:t>
            </a:r>
            <a:endParaRPr>
              <a:solidFill>
                <a:srgbClr val="000000"/>
              </a:solidFill>
            </a:endParaRPr>
          </a:p>
          <a:p>
            <a:pPr marL="0" indent="0">
              <a:spcBef>
                <a:spcPts val="0"/>
              </a:spcBef>
              <a:buSzTx/>
              <a:buNone/>
              <a:defRPr sz="2100">
                <a:solidFill>
                  <a:srgbClr val="880F00"/>
                </a:solidFill>
                <a:effectLst/>
                <a:latin typeface="Menlo"/>
                <a:ea typeface="Menlo"/>
                <a:cs typeface="Menlo"/>
                <a:sym typeface="Menlo"/>
              </a:defRPr>
            </a:pPr>
            <a:r>
              <a:t>#!/usr/bin/python</a:t>
            </a:r>
            <a:endParaRPr>
              <a:solidFill>
                <a:srgbClr val="313131"/>
              </a:solidFill>
            </a:endParaRPr>
          </a:p>
          <a:p>
            <a:pPr marL="0" indent="0">
              <a:spcBef>
                <a:spcPts val="0"/>
              </a:spcBef>
              <a:buSzTx/>
              <a:buNone/>
              <a:defRPr sz="2100">
                <a:solidFill>
                  <a:srgbClr val="313131"/>
                </a:solidFill>
                <a:effectLst/>
                <a:latin typeface="Menlo"/>
                <a:ea typeface="Menlo"/>
                <a:cs typeface="Menlo"/>
                <a:sym typeface="Menlo"/>
              </a:defRPr>
            </a:pPr>
          </a:p>
          <a:p>
            <a:pPr marL="0" indent="0">
              <a:spcBef>
                <a:spcPts val="0"/>
              </a:spcBef>
              <a:buSzTx/>
              <a:buNone/>
              <a:defRPr sz="2100">
                <a:solidFill>
                  <a:srgbClr val="011688"/>
                </a:solidFill>
                <a:effectLst/>
                <a:latin typeface="Menlo"/>
                <a:ea typeface="Menlo"/>
                <a:cs typeface="Menlo"/>
                <a:sym typeface="Menlo"/>
              </a:defRPr>
            </a:pPr>
            <a:r>
              <a:t>var</a:t>
            </a:r>
            <a:r>
              <a:rPr>
                <a:solidFill>
                  <a:srgbClr val="313131"/>
                </a:solidFill>
              </a:rPr>
              <a:t> </a:t>
            </a:r>
            <a:r>
              <a:rPr>
                <a:solidFill>
                  <a:srgbClr val="666600"/>
                </a:solidFill>
              </a:rPr>
              <a:t>=</a:t>
            </a:r>
            <a:r>
              <a:rPr>
                <a:solidFill>
                  <a:srgbClr val="313131"/>
                </a:solidFill>
              </a:rPr>
              <a:t> </a:t>
            </a:r>
            <a:r>
              <a:rPr>
                <a:solidFill>
                  <a:srgbClr val="006666"/>
                </a:solidFill>
              </a:rPr>
              <a:t>100</a:t>
            </a:r>
            <a:endParaRPr>
              <a:solidFill>
                <a:srgbClr val="313131"/>
              </a:solidFill>
            </a:endParaRPr>
          </a:p>
          <a:p>
            <a:pPr marL="0" indent="0">
              <a:spcBef>
                <a:spcPts val="0"/>
              </a:spcBef>
              <a:buSzTx/>
              <a:buNone/>
              <a:defRPr sz="2100">
                <a:solidFill>
                  <a:srgbClr val="313131"/>
                </a:solidFill>
                <a:effectLst/>
                <a:latin typeface="Menlo"/>
                <a:ea typeface="Menlo"/>
                <a:cs typeface="Menlo"/>
                <a:sym typeface="Menlo"/>
              </a:defRPr>
            </a:pPr>
          </a:p>
          <a:p>
            <a:pPr marL="0" indent="0">
              <a:spcBef>
                <a:spcPts val="0"/>
              </a:spcBef>
              <a:buSzTx/>
              <a:buNone/>
              <a:defRPr sz="2100">
                <a:solidFill>
                  <a:srgbClr val="008800"/>
                </a:solidFill>
                <a:effectLst/>
                <a:latin typeface="Menlo"/>
                <a:ea typeface="Menlo"/>
                <a:cs typeface="Menlo"/>
                <a:sym typeface="Menlo"/>
              </a:defRPr>
            </a:pPr>
            <a:r>
              <a:rPr>
                <a:solidFill>
                  <a:srgbClr val="011688"/>
                </a:solidFill>
              </a:rPr>
              <a:t>if</a:t>
            </a:r>
            <a:r>
              <a:rPr>
                <a:solidFill>
                  <a:srgbClr val="313131"/>
                </a:solidFill>
              </a:rPr>
              <a:t> </a:t>
            </a:r>
            <a:r>
              <a:rPr>
                <a:solidFill>
                  <a:srgbClr val="666600"/>
                </a:solidFill>
              </a:rPr>
              <a:t>(</a:t>
            </a:r>
            <a:r>
              <a:rPr>
                <a:solidFill>
                  <a:srgbClr val="313131"/>
                </a:solidFill>
              </a:rPr>
              <a:t> </a:t>
            </a:r>
            <a:r>
              <a:rPr>
                <a:solidFill>
                  <a:srgbClr val="011688"/>
                </a:solidFill>
              </a:rPr>
              <a:t>var</a:t>
            </a:r>
            <a:r>
              <a:rPr>
                <a:solidFill>
                  <a:srgbClr val="313131"/>
                </a:solidFill>
              </a:rPr>
              <a:t>  </a:t>
            </a:r>
            <a:r>
              <a:rPr>
                <a:solidFill>
                  <a:srgbClr val="666600"/>
                </a:solidFill>
              </a:rPr>
              <a:t>==</a:t>
            </a:r>
            <a:r>
              <a:rPr>
                <a:solidFill>
                  <a:srgbClr val="313131"/>
                </a:solidFill>
              </a:rPr>
              <a:t> </a:t>
            </a:r>
            <a:r>
              <a:rPr>
                <a:solidFill>
                  <a:srgbClr val="006666"/>
                </a:solidFill>
              </a:rPr>
              <a:t>100</a:t>
            </a:r>
            <a:r>
              <a:rPr>
                <a:solidFill>
                  <a:srgbClr val="313131"/>
                </a:solidFill>
              </a:rPr>
              <a:t> </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011688"/>
                </a:solidFill>
              </a:rPr>
              <a:t>print</a:t>
            </a:r>
            <a:r>
              <a:rPr>
                <a:solidFill>
                  <a:srgbClr val="313131"/>
                </a:solidFill>
              </a:rPr>
              <a:t> </a:t>
            </a:r>
            <a:r>
              <a:t>"Value of expression is 100"</a:t>
            </a:r>
            <a:endParaRPr>
              <a:solidFill>
                <a:srgbClr val="313131"/>
              </a:solidFill>
            </a:endParaRPr>
          </a:p>
          <a:p>
            <a:pPr marL="0" indent="0">
              <a:spcBef>
                <a:spcPts val="0"/>
              </a:spcBef>
              <a:buSzTx/>
              <a:buNone/>
              <a:defRPr sz="2100">
                <a:solidFill>
                  <a:srgbClr val="313131"/>
                </a:solidFill>
                <a:effectLst/>
                <a:latin typeface="Menlo"/>
                <a:ea typeface="Menlo"/>
                <a:cs typeface="Menlo"/>
                <a:sym typeface="Menlo"/>
              </a:defRPr>
            </a:pPr>
          </a:p>
          <a:p>
            <a:pPr marL="0" indent="0">
              <a:spcBef>
                <a:spcPts val="0"/>
              </a:spcBef>
              <a:buSzTx/>
              <a:buNone/>
              <a:defRPr sz="2100">
                <a:solidFill>
                  <a:srgbClr val="008800"/>
                </a:solidFill>
                <a:effectLst/>
                <a:latin typeface="Menlo"/>
                <a:ea typeface="Menlo"/>
                <a:cs typeface="Menlo"/>
                <a:sym typeface="Menlo"/>
              </a:defRPr>
            </a:pPr>
            <a:r>
              <a:rPr>
                <a:solidFill>
                  <a:srgbClr val="011688"/>
                </a:solidFill>
              </a:rPr>
              <a:t>print</a:t>
            </a:r>
            <a:r>
              <a:rPr>
                <a:solidFill>
                  <a:srgbClr val="313131"/>
                </a:solidFill>
              </a:rPr>
              <a:t> </a:t>
            </a:r>
            <a:r>
              <a:t>"Good bye!"</a:t>
            </a:r>
            <a:endParaRPr>
              <a:solidFill>
                <a:srgbClr val="313131"/>
              </a:solidFill>
            </a:endParaRPr>
          </a:p>
          <a:p>
            <a:pPr marL="0" indent="0">
              <a:spcBef>
                <a:spcPts val="0"/>
              </a:spcBef>
              <a:buSzTx/>
              <a:buNone/>
              <a:defRPr sz="2100">
                <a:solidFill>
                  <a:srgbClr val="313131"/>
                </a:solidFill>
                <a:effectLst/>
                <a:latin typeface="Verdana"/>
                <a:ea typeface="Verdana"/>
                <a:cs typeface="Verdana"/>
                <a:sym typeface="Verdana"/>
              </a:defRPr>
            </a:pPr>
            <a:r>
              <a:t>When the above code is executed, it produces the following result −</a:t>
            </a:r>
            <a:endParaRPr>
              <a:solidFill>
                <a:srgbClr val="000000"/>
              </a:solidFill>
            </a:endParaRPr>
          </a:p>
          <a:p>
            <a:pPr marL="0" indent="0">
              <a:spcBef>
                <a:spcPts val="0"/>
              </a:spcBef>
              <a:buSzTx/>
              <a:buNone/>
              <a:defRPr sz="2100">
                <a:solidFill>
                  <a:srgbClr val="313131"/>
                </a:solidFill>
                <a:effectLst/>
                <a:latin typeface="Menlo"/>
                <a:ea typeface="Menlo"/>
                <a:cs typeface="Menlo"/>
                <a:sym typeface="Menlo"/>
              </a:defRPr>
            </a:pPr>
            <a:r>
              <a:t>Value of expression is 100</a:t>
            </a:r>
          </a:p>
          <a:p>
            <a:pPr marL="0" indent="0">
              <a:spcBef>
                <a:spcPts val="0"/>
              </a:spcBef>
              <a:buSzTx/>
              <a:buNone/>
              <a:defRPr sz="2100">
                <a:solidFill>
                  <a:srgbClr val="313131"/>
                </a:solidFill>
                <a:effectLst/>
                <a:latin typeface="Menlo"/>
                <a:ea typeface="Menlo"/>
                <a:cs typeface="Menlo"/>
                <a:sym typeface="Menlo"/>
              </a:defRPr>
            </a:pPr>
            <a:r>
              <a:t>Good bye!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
          </p:nvPr>
        </p:nvSpPr>
        <p:spPr>
          <a:prstGeom prst="rect">
            <a:avLst/>
          </a:prstGeom>
        </p:spPr>
        <p:txBody>
          <a:bodyPr/>
          <a:lstStyle/>
          <a:p>
            <a:pPr marL="0" indent="0">
              <a:spcBef>
                <a:spcPts val="0"/>
              </a:spcBef>
              <a:buSzTx/>
              <a:buNone/>
              <a:defRPr sz="2300">
                <a:solidFill>
                  <a:srgbClr val="313131"/>
                </a:solidFill>
                <a:effectLst/>
                <a:latin typeface="Verdana"/>
                <a:ea typeface="Verdana"/>
                <a:cs typeface="Verdana"/>
                <a:sym typeface="Verdana"/>
              </a:defRPr>
            </a:pPr>
            <a:r>
              <a:t>Python programming language provides following types of loops to handle looping requirements.</a:t>
            </a:r>
          </a:p>
          <a:p>
            <a:pPr marL="0" indent="0">
              <a:spcBef>
                <a:spcPts val="0"/>
              </a:spcBef>
              <a:buSzTx/>
              <a:buNone/>
              <a:defRPr sz="2300">
                <a:solidFill>
                  <a:srgbClr val="313131"/>
                </a:solidFill>
                <a:effectLst/>
                <a:latin typeface="Verdana"/>
                <a:ea typeface="Verdana"/>
                <a:cs typeface="Verdana"/>
                <a:sym typeface="Verdana"/>
              </a:defRPr>
            </a:pPr>
          </a:p>
          <a:p>
            <a:pPr marL="38100" marR="495300" indent="-38100" algn="just">
              <a:spcBef>
                <a:spcPts val="300"/>
              </a:spcBef>
              <a:buSzTx/>
              <a:buNone/>
              <a:defRPr b="1" sz="2300">
                <a:solidFill>
                  <a:srgbClr val="313131"/>
                </a:solidFill>
                <a:effectLst/>
                <a:latin typeface="Verdana"/>
                <a:ea typeface="Verdana"/>
                <a:cs typeface="Verdana"/>
                <a:sym typeface="Verdana"/>
              </a:defRPr>
            </a:pPr>
            <a:r>
              <a:rPr>
                <a:hlinkClick r:id="rId2" invalidUrl="" action="" tgtFrame="" tooltip="" history="1" highlightClick="0" endSnd="0"/>
              </a:rPr>
              <a:t>while loop</a:t>
            </a:r>
            <a:endParaRPr b="0">
              <a:solidFill>
                <a:srgbClr val="000000"/>
              </a:solidFill>
            </a:endParaRPr>
          </a:p>
          <a:p>
            <a:pPr marL="0" indent="0">
              <a:spcBef>
                <a:spcPts val="0"/>
              </a:spcBef>
              <a:buSzTx/>
              <a:buNone/>
              <a:defRPr sz="2300">
                <a:solidFill>
                  <a:srgbClr val="313131"/>
                </a:solidFill>
                <a:effectLst/>
                <a:latin typeface="Verdana"/>
                <a:ea typeface="Verdana"/>
                <a:cs typeface="Verdana"/>
                <a:sym typeface="Verdana"/>
              </a:defRPr>
            </a:pPr>
            <a:r>
              <a:t>Repeats a statement or group of statements while a given condition is TRUE. It tests the condition before executing the loop body.</a:t>
            </a:r>
          </a:p>
          <a:p>
            <a:pPr marL="0" indent="0">
              <a:spcBef>
                <a:spcPts val="0"/>
              </a:spcBef>
              <a:buSzTx/>
              <a:buNone/>
              <a:defRPr sz="2300">
                <a:solidFill>
                  <a:srgbClr val="313131"/>
                </a:solidFill>
                <a:effectLst/>
                <a:latin typeface="Verdana"/>
                <a:ea typeface="Verdana"/>
                <a:cs typeface="Verdana"/>
                <a:sym typeface="Verdana"/>
              </a:defRPr>
            </a:pPr>
          </a:p>
          <a:p>
            <a:pPr marL="38100" marR="495300" indent="-38100" algn="just">
              <a:spcBef>
                <a:spcPts val="300"/>
              </a:spcBef>
              <a:buSzTx/>
              <a:buNone/>
              <a:defRPr b="1" sz="2300">
                <a:solidFill>
                  <a:srgbClr val="313131"/>
                </a:solidFill>
                <a:effectLst/>
                <a:latin typeface="Verdana"/>
                <a:ea typeface="Verdana"/>
                <a:cs typeface="Verdana"/>
                <a:sym typeface="Verdana"/>
              </a:defRPr>
            </a:pPr>
            <a:r>
              <a:rPr>
                <a:hlinkClick r:id="rId3" invalidUrl="" action="" tgtFrame="" tooltip="" history="1" highlightClick="0" endSnd="0"/>
              </a:rPr>
              <a:t>for loop</a:t>
            </a:r>
            <a:endParaRPr b="0">
              <a:solidFill>
                <a:srgbClr val="000000"/>
              </a:solidFill>
            </a:endParaRPr>
          </a:p>
          <a:p>
            <a:pPr marL="0" indent="0">
              <a:spcBef>
                <a:spcPts val="0"/>
              </a:spcBef>
              <a:buSzTx/>
              <a:buNone/>
              <a:defRPr sz="2300">
                <a:solidFill>
                  <a:srgbClr val="313131"/>
                </a:solidFill>
                <a:effectLst/>
                <a:latin typeface="Verdana"/>
                <a:ea typeface="Verdana"/>
                <a:cs typeface="Verdana"/>
                <a:sym typeface="Verdana"/>
              </a:defRPr>
            </a:pPr>
            <a:r>
              <a:t>Executes a sequence of statements multiple times and abbreviates the code that manages the loop variable.</a:t>
            </a:r>
          </a:p>
          <a:p>
            <a:pPr marL="0" indent="0">
              <a:spcBef>
                <a:spcPts val="0"/>
              </a:spcBef>
              <a:buSzTx/>
              <a:buNone/>
              <a:defRPr sz="2300">
                <a:solidFill>
                  <a:srgbClr val="313131"/>
                </a:solidFill>
                <a:effectLst/>
                <a:latin typeface="Verdana"/>
                <a:ea typeface="Verdana"/>
                <a:cs typeface="Verdana"/>
                <a:sym typeface="Verdana"/>
              </a:defRPr>
            </a:pPr>
          </a:p>
          <a:p>
            <a:pPr marL="38100" marR="495300" indent="-38100" algn="just">
              <a:spcBef>
                <a:spcPts val="300"/>
              </a:spcBef>
              <a:buSzTx/>
              <a:buNone/>
              <a:defRPr b="1" sz="2300">
                <a:solidFill>
                  <a:srgbClr val="313131"/>
                </a:solidFill>
                <a:effectLst/>
                <a:latin typeface="Verdana"/>
                <a:ea typeface="Verdana"/>
                <a:cs typeface="Verdana"/>
                <a:sym typeface="Verdana"/>
              </a:defRPr>
            </a:pPr>
            <a:r>
              <a:rPr>
                <a:hlinkClick r:id="rId4" invalidUrl="" action="" tgtFrame="" tooltip="" history="1" highlightClick="0" endSnd="0"/>
              </a:rPr>
              <a:t>nested loops</a:t>
            </a:r>
            <a:endParaRPr b="0">
              <a:solidFill>
                <a:srgbClr val="000000"/>
              </a:solidFill>
            </a:endParaRPr>
          </a:p>
          <a:p>
            <a:pPr marL="0" indent="0">
              <a:spcBef>
                <a:spcPts val="0"/>
              </a:spcBef>
              <a:buSzTx/>
              <a:buNone/>
              <a:defRPr sz="2300">
                <a:solidFill>
                  <a:srgbClr val="313131"/>
                </a:solidFill>
                <a:effectLst/>
                <a:latin typeface="Verdana"/>
                <a:ea typeface="Verdana"/>
                <a:cs typeface="Verdana"/>
                <a:sym typeface="Verdana"/>
              </a:defRPr>
            </a:pPr>
            <a:r>
              <a:t>You can use one or more loop inside any another while, for or do..while loop.</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body" idx="1"/>
          </p:nvPr>
        </p:nvSpPr>
        <p:spPr>
          <a:xfrm>
            <a:off x="1955800" y="1670050"/>
            <a:ext cx="9753600" cy="6413500"/>
          </a:xfrm>
          <a:prstGeom prst="rect">
            <a:avLst/>
          </a:prstGeom>
        </p:spPr>
        <p:txBody>
          <a:bodyPr/>
          <a:lstStyle/>
          <a:p>
            <a:pPr marL="0" indent="0" defTabSz="443484">
              <a:spcBef>
                <a:spcPts val="0"/>
              </a:spcBef>
              <a:buSzTx/>
              <a:buNone/>
              <a:defRPr b="1" sz="2328">
                <a:solidFill>
                  <a:srgbClr val="121214"/>
                </a:solidFill>
                <a:effectLst/>
                <a:latin typeface="Verdana"/>
                <a:ea typeface="Verdana"/>
                <a:cs typeface="Verdana"/>
                <a:sym typeface="Verdana"/>
              </a:defRPr>
            </a:pPr>
            <a:r>
              <a:t>Loop Control Statements</a:t>
            </a:r>
          </a:p>
          <a:p>
            <a:pPr marL="0" indent="0" defTabSz="443484">
              <a:spcBef>
                <a:spcPts val="0"/>
              </a:spcBef>
              <a:buSzTx/>
              <a:buNone/>
              <a:defRPr sz="2328">
                <a:solidFill>
                  <a:srgbClr val="121214"/>
                </a:solidFill>
                <a:effectLst/>
                <a:latin typeface="Verdana"/>
                <a:ea typeface="Verdana"/>
                <a:cs typeface="Verdana"/>
                <a:sym typeface="Verdana"/>
              </a:defRPr>
            </a:pPr>
          </a:p>
          <a:p>
            <a:pPr marL="0" indent="0" defTabSz="443484">
              <a:spcBef>
                <a:spcPts val="0"/>
              </a:spcBef>
              <a:buSzTx/>
              <a:buNone/>
              <a:defRPr sz="1940">
                <a:solidFill>
                  <a:srgbClr val="313131"/>
                </a:solidFill>
                <a:effectLst/>
                <a:latin typeface="Verdana"/>
                <a:ea typeface="Verdana"/>
                <a:cs typeface="Verdana"/>
                <a:sym typeface="Verdana"/>
              </a:defRPr>
            </a:pPr>
            <a:r>
              <a:t>Loop control statements change execution from its normal sequence. When execution leaves a scope, all automatic objects that were created in that scope are destroyed.</a:t>
            </a:r>
          </a:p>
          <a:p>
            <a:pPr marL="0" indent="0" defTabSz="443484">
              <a:spcBef>
                <a:spcPts val="0"/>
              </a:spcBef>
              <a:buSzTx/>
              <a:buNone/>
              <a:defRPr sz="1940">
                <a:solidFill>
                  <a:srgbClr val="313131"/>
                </a:solidFill>
                <a:effectLst/>
                <a:latin typeface="Verdana"/>
                <a:ea typeface="Verdana"/>
                <a:cs typeface="Verdana"/>
                <a:sym typeface="Verdana"/>
              </a:defRPr>
            </a:pPr>
            <a:endParaRPr>
              <a:solidFill>
                <a:srgbClr val="000000"/>
              </a:solidFill>
            </a:endParaRPr>
          </a:p>
          <a:p>
            <a:pPr marL="0" indent="0" defTabSz="443484">
              <a:spcBef>
                <a:spcPts val="0"/>
              </a:spcBef>
              <a:buSzTx/>
              <a:buNone/>
              <a:defRPr sz="1940">
                <a:solidFill>
                  <a:srgbClr val="313131"/>
                </a:solidFill>
                <a:effectLst/>
                <a:latin typeface="Verdana"/>
                <a:ea typeface="Verdana"/>
                <a:cs typeface="Verdana"/>
                <a:sym typeface="Verdana"/>
              </a:defRPr>
            </a:pPr>
            <a:r>
              <a:t>Python supports the following control statements.</a:t>
            </a:r>
          </a:p>
          <a:p>
            <a:pPr marL="0" indent="0" defTabSz="443484">
              <a:spcBef>
                <a:spcPts val="0"/>
              </a:spcBef>
              <a:buSzTx/>
              <a:buNone/>
              <a:defRPr sz="1940">
                <a:solidFill>
                  <a:srgbClr val="313131"/>
                </a:solidFill>
                <a:effectLst/>
                <a:latin typeface="Verdana"/>
                <a:ea typeface="Verdana"/>
                <a:cs typeface="Verdana"/>
                <a:sym typeface="Verdana"/>
              </a:defRPr>
            </a:pPr>
            <a:endParaRPr>
              <a:solidFill>
                <a:srgbClr val="000000"/>
              </a:solidFill>
            </a:endParaRPr>
          </a:p>
          <a:p>
            <a:pPr marL="36957" marR="480441" indent="-36957" algn="just" defTabSz="443484">
              <a:spcBef>
                <a:spcPts val="200"/>
              </a:spcBef>
              <a:buSzTx/>
              <a:buNone/>
              <a:defRPr b="1" sz="1940">
                <a:solidFill>
                  <a:srgbClr val="313131"/>
                </a:solidFill>
                <a:effectLst/>
                <a:latin typeface="Verdana"/>
                <a:ea typeface="Verdana"/>
                <a:cs typeface="Verdana"/>
                <a:sym typeface="Verdana"/>
              </a:defRPr>
            </a:pPr>
            <a:r>
              <a:rPr>
                <a:hlinkClick r:id="rId2" invalidUrl="" action="" tgtFrame="" tooltip="" history="1" highlightClick="0" endSnd="0"/>
              </a:rPr>
              <a:t>break statement</a:t>
            </a:r>
            <a:endParaRPr b="0">
              <a:solidFill>
                <a:srgbClr val="000000"/>
              </a:solidFill>
            </a:endParaRPr>
          </a:p>
          <a:p>
            <a:pPr marL="0" indent="0" defTabSz="443484">
              <a:spcBef>
                <a:spcPts val="0"/>
              </a:spcBef>
              <a:buSzTx/>
              <a:buNone/>
              <a:defRPr sz="1940">
                <a:solidFill>
                  <a:srgbClr val="313131"/>
                </a:solidFill>
                <a:effectLst/>
                <a:latin typeface="Verdana"/>
                <a:ea typeface="Verdana"/>
                <a:cs typeface="Verdana"/>
                <a:sym typeface="Verdana"/>
              </a:defRPr>
            </a:pPr>
            <a:r>
              <a:t>Terminates the loop statement and transfers execution to the statement immediately following the loop.</a:t>
            </a:r>
          </a:p>
          <a:p>
            <a:pPr marL="0" indent="0" defTabSz="443484">
              <a:spcBef>
                <a:spcPts val="0"/>
              </a:spcBef>
              <a:buSzTx/>
              <a:buNone/>
              <a:defRPr sz="1940">
                <a:solidFill>
                  <a:srgbClr val="313131"/>
                </a:solidFill>
                <a:effectLst/>
                <a:latin typeface="Verdana"/>
                <a:ea typeface="Verdana"/>
                <a:cs typeface="Verdana"/>
                <a:sym typeface="Verdana"/>
              </a:defRPr>
            </a:pPr>
          </a:p>
          <a:p>
            <a:pPr marL="36957" marR="480441" indent="-36957" algn="just" defTabSz="443484">
              <a:spcBef>
                <a:spcPts val="200"/>
              </a:spcBef>
              <a:buSzTx/>
              <a:buNone/>
              <a:defRPr b="1" sz="1940">
                <a:solidFill>
                  <a:srgbClr val="313131"/>
                </a:solidFill>
                <a:effectLst/>
                <a:latin typeface="Verdana"/>
                <a:ea typeface="Verdana"/>
                <a:cs typeface="Verdana"/>
                <a:sym typeface="Verdana"/>
              </a:defRPr>
            </a:pPr>
            <a:r>
              <a:rPr>
                <a:hlinkClick r:id="rId3" invalidUrl="" action="" tgtFrame="" tooltip="" history="1" highlightClick="0" endSnd="0"/>
              </a:rPr>
              <a:t>continue statement</a:t>
            </a:r>
            <a:endParaRPr b="0">
              <a:solidFill>
                <a:srgbClr val="000000"/>
              </a:solidFill>
            </a:endParaRPr>
          </a:p>
          <a:p>
            <a:pPr marL="0" indent="0" defTabSz="443484">
              <a:spcBef>
                <a:spcPts val="0"/>
              </a:spcBef>
              <a:buSzTx/>
              <a:buNone/>
              <a:defRPr sz="1940">
                <a:solidFill>
                  <a:srgbClr val="313131"/>
                </a:solidFill>
                <a:effectLst/>
                <a:latin typeface="Verdana"/>
                <a:ea typeface="Verdana"/>
                <a:cs typeface="Verdana"/>
                <a:sym typeface="Verdana"/>
              </a:defRPr>
            </a:pPr>
            <a:r>
              <a:t>Causes the loop to skip the remainder of its body and immediately retest its condition prior to reiterating.</a:t>
            </a:r>
          </a:p>
          <a:p>
            <a:pPr marL="0" indent="0" defTabSz="443484">
              <a:spcBef>
                <a:spcPts val="0"/>
              </a:spcBef>
              <a:buSzTx/>
              <a:buNone/>
              <a:defRPr sz="1940">
                <a:solidFill>
                  <a:srgbClr val="313131"/>
                </a:solidFill>
                <a:effectLst/>
                <a:latin typeface="Verdana"/>
                <a:ea typeface="Verdana"/>
                <a:cs typeface="Verdana"/>
                <a:sym typeface="Verdana"/>
              </a:defRPr>
            </a:pPr>
          </a:p>
          <a:p>
            <a:pPr marL="36957" marR="480441" indent="-36957" algn="just" defTabSz="443484">
              <a:spcBef>
                <a:spcPts val="200"/>
              </a:spcBef>
              <a:buSzTx/>
              <a:buNone/>
              <a:defRPr b="1" sz="1940">
                <a:solidFill>
                  <a:srgbClr val="313131"/>
                </a:solidFill>
                <a:effectLst/>
                <a:latin typeface="Verdana"/>
                <a:ea typeface="Verdana"/>
                <a:cs typeface="Verdana"/>
                <a:sym typeface="Verdana"/>
              </a:defRPr>
            </a:pPr>
            <a:r>
              <a:rPr>
                <a:hlinkClick r:id="rId4" invalidUrl="" action="" tgtFrame="" tooltip="" history="1" highlightClick="0" endSnd="0"/>
              </a:rPr>
              <a:t>pass statement</a:t>
            </a:r>
            <a:endParaRPr b="0">
              <a:solidFill>
                <a:srgbClr val="000000"/>
              </a:solidFill>
            </a:endParaRPr>
          </a:p>
          <a:p>
            <a:pPr marL="0" indent="0" defTabSz="443484">
              <a:spcBef>
                <a:spcPts val="0"/>
              </a:spcBef>
              <a:buSzTx/>
              <a:buNone/>
              <a:defRPr sz="1940">
                <a:solidFill>
                  <a:srgbClr val="313131"/>
                </a:solidFill>
                <a:effectLst/>
                <a:latin typeface="Verdana"/>
                <a:ea typeface="Verdana"/>
                <a:cs typeface="Verdana"/>
                <a:sym typeface="Verdana"/>
              </a:defRPr>
            </a:pPr>
            <a:r>
              <a:t>The pass statement in Python is used when a statement is required syntactically but you do not want any command or code to execute.</a:t>
            </a:r>
          </a:p>
          <a:p>
            <a:pPr marL="0" indent="0" defTabSz="443484">
              <a:spcBef>
                <a:spcPts val="0"/>
              </a:spcBef>
              <a:buSzTx/>
              <a:buNone/>
              <a:defRPr sz="1940">
                <a:solidFill>
                  <a:srgbClr val="313131"/>
                </a:solidFill>
                <a:effectLst/>
                <a:latin typeface="Verdana"/>
                <a:ea typeface="Verdana"/>
                <a:cs typeface="Verdana"/>
                <a:sym typeface="Verdana"/>
              </a:defRPr>
            </a:pPr>
            <a:r>
              <a:t>Let us go through the loop control statements briefly −</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
          </p:nvPr>
        </p:nvSpPr>
        <p:spPr>
          <a:prstGeom prst="rect">
            <a:avLst/>
          </a:prstGeom>
        </p:spPr>
        <p:txBody>
          <a:bodyPr/>
          <a:lstStyle/>
          <a:p>
            <a:pPr marL="0" indent="0">
              <a:spcBef>
                <a:spcPts val="0"/>
              </a:spcBef>
              <a:buSzTx/>
              <a:buNone/>
              <a:defRPr sz="2400">
                <a:solidFill>
                  <a:srgbClr val="121214"/>
                </a:solidFill>
                <a:effectLst/>
                <a:latin typeface="Verdana"/>
                <a:ea typeface="Verdana"/>
                <a:cs typeface="Verdana"/>
                <a:sym typeface="Verdana"/>
              </a:defRPr>
            </a:pPr>
            <a:r>
              <a:t>Creating Classes</a:t>
            </a:r>
          </a:p>
          <a:p>
            <a:pPr marL="0" indent="0">
              <a:spcBef>
                <a:spcPts val="0"/>
              </a:spcBef>
              <a:buSzTx/>
              <a:buNone/>
              <a:defRPr sz="2400">
                <a:solidFill>
                  <a:srgbClr val="121214"/>
                </a:solidFill>
                <a:effectLst/>
                <a:latin typeface="Verdana"/>
                <a:ea typeface="Verdana"/>
                <a:cs typeface="Verdana"/>
                <a:sym typeface="Verdana"/>
              </a:defRPr>
            </a:pPr>
          </a:p>
          <a:p>
            <a:pPr marL="0" indent="0">
              <a:spcBef>
                <a:spcPts val="0"/>
              </a:spcBef>
              <a:buSzTx/>
              <a:buNone/>
              <a:defRPr sz="1900">
                <a:solidFill>
                  <a:srgbClr val="313131"/>
                </a:solidFill>
                <a:effectLst/>
                <a:latin typeface="Verdana"/>
                <a:ea typeface="Verdana"/>
                <a:cs typeface="Verdana"/>
                <a:sym typeface="Verdana"/>
              </a:defRPr>
            </a:pPr>
            <a:r>
              <a:t>The </a:t>
            </a:r>
            <a:r>
              <a:rPr i="1"/>
              <a:t>class</a:t>
            </a:r>
            <a:r>
              <a:t> statement creates a new class definition. The name of the class immediately follows the keyword </a:t>
            </a:r>
            <a:r>
              <a:rPr i="1"/>
              <a:t>class</a:t>
            </a:r>
            <a:r>
              <a:t> followed by a colon as follows −</a:t>
            </a:r>
            <a:endParaRPr>
              <a:solidFill>
                <a:srgbClr val="000000"/>
              </a:solidFill>
            </a:endParaRPr>
          </a:p>
          <a:p>
            <a:pPr marL="0" indent="0">
              <a:spcBef>
                <a:spcPts val="0"/>
              </a:spcBef>
              <a:buSzTx/>
              <a:buNone/>
              <a:defRPr sz="1900">
                <a:solidFill>
                  <a:srgbClr val="7F1455"/>
                </a:solidFill>
                <a:effectLst/>
                <a:latin typeface="Menlo"/>
                <a:ea typeface="Menlo"/>
                <a:cs typeface="Menlo"/>
                <a:sym typeface="Menlo"/>
              </a:defRPr>
            </a:pPr>
            <a:r>
              <a:rPr>
                <a:solidFill>
                  <a:srgbClr val="011688"/>
                </a:solidFill>
              </a:rPr>
              <a:t>class</a:t>
            </a:r>
            <a:r>
              <a:rPr>
                <a:solidFill>
                  <a:srgbClr val="313131"/>
                </a:solidFill>
              </a:rPr>
              <a:t> </a:t>
            </a:r>
            <a:r>
              <a:t>ClassName</a:t>
            </a:r>
            <a:r>
              <a:rPr>
                <a:solidFill>
                  <a:srgbClr val="666600"/>
                </a:solidFill>
              </a:rPr>
              <a:t>:</a:t>
            </a:r>
            <a:endParaRPr>
              <a:solidFill>
                <a:srgbClr val="313131"/>
              </a:solidFill>
            </a:endParaRPr>
          </a:p>
          <a:p>
            <a:pPr marL="0" indent="0">
              <a:spcBef>
                <a:spcPts val="0"/>
              </a:spcBef>
              <a:buSzTx/>
              <a:buNone/>
              <a:defRPr sz="1900">
                <a:solidFill>
                  <a:srgbClr val="008800"/>
                </a:solidFill>
                <a:effectLst/>
                <a:latin typeface="Menlo"/>
                <a:ea typeface="Menlo"/>
                <a:cs typeface="Menlo"/>
                <a:sym typeface="Menlo"/>
              </a:defRPr>
            </a:pPr>
            <a:r>
              <a:rPr>
                <a:solidFill>
                  <a:srgbClr val="313131"/>
                </a:solidFill>
              </a:rPr>
              <a:t>   </a:t>
            </a:r>
            <a:r>
              <a:t>'Optional class documentation string'</a:t>
            </a:r>
            <a:endParaRPr>
              <a:solidFill>
                <a:srgbClr val="313131"/>
              </a:solidFill>
            </a:endParaRPr>
          </a:p>
          <a:p>
            <a:pPr marL="0" indent="0">
              <a:spcBef>
                <a:spcPts val="0"/>
              </a:spcBef>
              <a:buSzTx/>
              <a:buNone/>
              <a:defRPr sz="1900">
                <a:solidFill>
                  <a:srgbClr val="313131"/>
                </a:solidFill>
                <a:effectLst/>
                <a:latin typeface="Menlo"/>
                <a:ea typeface="Menlo"/>
                <a:cs typeface="Menlo"/>
                <a:sym typeface="Menlo"/>
              </a:defRPr>
            </a:pPr>
            <a:r>
              <a:t>   class_suite</a:t>
            </a:r>
          </a:p>
          <a:p>
            <a:pPr marL="457200" indent="-457200">
              <a:spcBef>
                <a:spcPts val="0"/>
              </a:spcBef>
              <a:buSzTx/>
              <a:buNone/>
              <a:tabLst>
                <a:tab pos="139700" algn="l"/>
                <a:tab pos="457200" algn="l"/>
              </a:tabLst>
              <a:defRPr sz="1900">
                <a:solidFill>
                  <a:srgbClr val="313131"/>
                </a:solidFill>
                <a:effectLst/>
                <a:latin typeface="Verdana"/>
                <a:ea typeface="Verdana"/>
                <a:cs typeface="Verdana"/>
                <a:sym typeface="Verdana"/>
              </a:defRPr>
            </a:pPr>
            <a:r>
              <a:t>	•	</a:t>
            </a:r>
            <a:r>
              <a:t>The class has a documentation string, which can be accessed via </a:t>
            </a:r>
            <a:r>
              <a:rPr i="1"/>
              <a:t>ClassName.__doc__</a:t>
            </a:r>
            <a:r>
              <a:t>.</a:t>
            </a:r>
            <a:endParaRPr>
              <a:solidFill>
                <a:srgbClr val="000000"/>
              </a:solidFill>
            </a:endParaRPr>
          </a:p>
          <a:p>
            <a:pPr marL="457200" indent="-457200">
              <a:spcBef>
                <a:spcPts val="0"/>
              </a:spcBef>
              <a:buSzTx/>
              <a:buNone/>
              <a:tabLst>
                <a:tab pos="139700" algn="l"/>
                <a:tab pos="457200" algn="l"/>
              </a:tabLst>
              <a:defRPr sz="1900">
                <a:solidFill>
                  <a:srgbClr val="313131"/>
                </a:solidFill>
                <a:effectLst/>
                <a:latin typeface="Verdana"/>
                <a:ea typeface="Verdana"/>
                <a:cs typeface="Verdana"/>
                <a:sym typeface="Verdana"/>
              </a:defRPr>
            </a:pPr>
            <a:r>
              <a:t>	•	The </a:t>
            </a:r>
            <a:r>
              <a:rPr i="1"/>
              <a:t>class_suite</a:t>
            </a:r>
            <a:r>
              <a:t> consists of all the component statements defining class members, data attributes and functions.</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idx="1"/>
          </p:nvPr>
        </p:nvSpPr>
        <p:spPr>
          <a:prstGeom prst="rect">
            <a:avLst/>
          </a:prstGeom>
        </p:spPr>
        <p:txBody>
          <a:bodyPr/>
          <a:lstStyle/>
          <a:p>
            <a:pPr marL="0" indent="0" defTabSz="420623">
              <a:spcBef>
                <a:spcPts val="0"/>
              </a:spcBef>
              <a:buSzTx/>
              <a:buNone/>
              <a:defRPr b="1" sz="1656">
                <a:solidFill>
                  <a:srgbClr val="313131"/>
                </a:solidFill>
                <a:effectLst/>
                <a:latin typeface="Verdana"/>
                <a:ea typeface="Verdana"/>
                <a:cs typeface="Verdana"/>
                <a:sym typeface="Verdana"/>
              </a:defRPr>
            </a:pPr>
            <a:r>
              <a:t>Example</a:t>
            </a:r>
          </a:p>
          <a:p>
            <a:pPr marL="0" indent="0" defTabSz="420623">
              <a:spcBef>
                <a:spcPts val="0"/>
              </a:spcBef>
              <a:buSzTx/>
              <a:buNone/>
              <a:defRPr sz="1656">
                <a:solidFill>
                  <a:srgbClr val="313131"/>
                </a:solidFill>
                <a:effectLst/>
                <a:latin typeface="Verdana"/>
                <a:ea typeface="Verdana"/>
                <a:cs typeface="Verdana"/>
                <a:sym typeface="Verdana"/>
              </a:defRPr>
            </a:pPr>
            <a:endParaRPr>
              <a:solidFill>
                <a:srgbClr val="000000"/>
              </a:solidFill>
            </a:endParaRPr>
          </a:p>
          <a:p>
            <a:pPr marL="0" indent="0" defTabSz="420623">
              <a:spcBef>
                <a:spcPts val="0"/>
              </a:spcBef>
              <a:buSzTx/>
              <a:buNone/>
              <a:defRPr sz="1656">
                <a:solidFill>
                  <a:srgbClr val="313131"/>
                </a:solidFill>
                <a:effectLst/>
                <a:latin typeface="Verdana"/>
                <a:ea typeface="Verdana"/>
                <a:cs typeface="Verdana"/>
                <a:sym typeface="Verdana"/>
              </a:defRPr>
            </a:pPr>
            <a:r>
              <a:t>Following is the example of a simple Python class −</a:t>
            </a:r>
            <a:endParaRPr>
              <a:solidFill>
                <a:srgbClr val="000000"/>
              </a:solidFill>
            </a:endParaRPr>
          </a:p>
          <a:p>
            <a:pPr marL="0" indent="0" defTabSz="420623">
              <a:spcBef>
                <a:spcPts val="0"/>
              </a:spcBef>
              <a:buSzTx/>
              <a:buNone/>
              <a:defRPr sz="1656">
                <a:solidFill>
                  <a:srgbClr val="7F1455"/>
                </a:solidFill>
                <a:effectLst/>
                <a:latin typeface="Menlo"/>
                <a:ea typeface="Menlo"/>
                <a:cs typeface="Menlo"/>
                <a:sym typeface="Menlo"/>
              </a:defRPr>
            </a:pPr>
            <a:r>
              <a:rPr>
                <a:solidFill>
                  <a:srgbClr val="011688"/>
                </a:solidFill>
              </a:rPr>
              <a:t>class</a:t>
            </a:r>
            <a:r>
              <a:rPr>
                <a:solidFill>
                  <a:srgbClr val="313131"/>
                </a:solidFill>
              </a:rPr>
              <a:t> </a:t>
            </a:r>
            <a:r>
              <a:t>Employee</a:t>
            </a:r>
            <a:r>
              <a:rPr>
                <a:solidFill>
                  <a:srgbClr val="666600"/>
                </a:solidFill>
              </a:rPr>
              <a:t>:</a:t>
            </a:r>
            <a:endParaRPr>
              <a:solidFill>
                <a:srgbClr val="313131"/>
              </a:solidFill>
            </a:endParaRPr>
          </a:p>
          <a:p>
            <a:pPr marL="0" indent="0" defTabSz="420623">
              <a:spcBef>
                <a:spcPts val="0"/>
              </a:spcBef>
              <a:buSzTx/>
              <a:buNone/>
              <a:defRPr sz="1656">
                <a:solidFill>
                  <a:srgbClr val="008800"/>
                </a:solidFill>
                <a:effectLst/>
                <a:latin typeface="Menlo"/>
                <a:ea typeface="Menlo"/>
                <a:cs typeface="Menlo"/>
                <a:sym typeface="Menlo"/>
              </a:defRPr>
            </a:pPr>
            <a:r>
              <a:rPr>
                <a:solidFill>
                  <a:srgbClr val="313131"/>
                </a:solidFill>
              </a:rPr>
              <a:t>   </a:t>
            </a:r>
            <a:r>
              <a:t>'Common base class for all employees'</a:t>
            </a:r>
            <a:endParaRPr>
              <a:solidFill>
                <a:srgbClr val="313131"/>
              </a:solidFill>
            </a:endParaRPr>
          </a:p>
          <a:p>
            <a:pPr marL="0" indent="0" defTabSz="420623">
              <a:spcBef>
                <a:spcPts val="0"/>
              </a:spcBef>
              <a:buSzTx/>
              <a:buNone/>
              <a:defRPr sz="1656">
                <a:solidFill>
                  <a:srgbClr val="313131"/>
                </a:solidFill>
                <a:effectLst/>
                <a:latin typeface="Menlo"/>
                <a:ea typeface="Menlo"/>
                <a:cs typeface="Menlo"/>
                <a:sym typeface="Menlo"/>
              </a:defRPr>
            </a:pPr>
            <a:r>
              <a:t>   empCount </a:t>
            </a:r>
            <a:r>
              <a:rPr>
                <a:solidFill>
                  <a:srgbClr val="666600"/>
                </a:solidFill>
              </a:rPr>
              <a:t>=</a:t>
            </a:r>
            <a:r>
              <a:t> </a:t>
            </a:r>
            <a:r>
              <a:rPr>
                <a:solidFill>
                  <a:srgbClr val="006666"/>
                </a:solidFill>
              </a:rPr>
              <a:t>0</a:t>
            </a:r>
          </a:p>
          <a:p>
            <a:pPr marL="0" indent="0" defTabSz="420623">
              <a:spcBef>
                <a:spcPts val="0"/>
              </a:spcBef>
              <a:buSzTx/>
              <a:buNone/>
              <a:defRPr sz="1656">
                <a:solidFill>
                  <a:srgbClr val="313131"/>
                </a:solidFill>
                <a:effectLst/>
                <a:latin typeface="Menlo"/>
                <a:ea typeface="Menlo"/>
                <a:cs typeface="Menlo"/>
                <a:sym typeface="Menlo"/>
              </a:defRPr>
            </a:pP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011688"/>
                </a:solidFill>
              </a:rPr>
              <a:t>def</a:t>
            </a:r>
            <a:r>
              <a:t> __init__</a:t>
            </a:r>
            <a:r>
              <a:rPr>
                <a:solidFill>
                  <a:srgbClr val="666600"/>
                </a:solidFill>
              </a:rPr>
              <a:t>(</a:t>
            </a:r>
            <a:r>
              <a:rPr>
                <a:solidFill>
                  <a:srgbClr val="011688"/>
                </a:solidFill>
              </a:rPr>
              <a:t>self</a:t>
            </a:r>
            <a:r>
              <a:rPr>
                <a:solidFill>
                  <a:srgbClr val="666600"/>
                </a:solidFill>
              </a:rPr>
              <a:t>,</a:t>
            </a:r>
            <a:r>
              <a:t> name</a:t>
            </a:r>
            <a:r>
              <a:rPr>
                <a:solidFill>
                  <a:srgbClr val="666600"/>
                </a:solidFill>
              </a:rPr>
              <a:t>,</a:t>
            </a:r>
            <a:r>
              <a:t> salary</a:t>
            </a:r>
            <a:r>
              <a:rPr>
                <a:solidFill>
                  <a:srgbClr val="666600"/>
                </a:solidFill>
              </a:rPr>
              <a:t>):</a:t>
            </a: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011688"/>
                </a:solidFill>
              </a:rPr>
              <a:t>self</a:t>
            </a:r>
            <a:r>
              <a:rPr>
                <a:solidFill>
                  <a:srgbClr val="666600"/>
                </a:solidFill>
              </a:rPr>
              <a:t>.</a:t>
            </a:r>
            <a:r>
              <a:t>name </a:t>
            </a:r>
            <a:r>
              <a:rPr>
                <a:solidFill>
                  <a:srgbClr val="666600"/>
                </a:solidFill>
              </a:rPr>
              <a:t>=</a:t>
            </a:r>
            <a:r>
              <a:t> name</a:t>
            </a: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011688"/>
                </a:solidFill>
              </a:rPr>
              <a:t>self</a:t>
            </a:r>
            <a:r>
              <a:rPr>
                <a:solidFill>
                  <a:srgbClr val="666600"/>
                </a:solidFill>
              </a:rPr>
              <a:t>.</a:t>
            </a:r>
            <a:r>
              <a:t>salary </a:t>
            </a:r>
            <a:r>
              <a:rPr>
                <a:solidFill>
                  <a:srgbClr val="666600"/>
                </a:solidFill>
              </a:rPr>
              <a:t>=</a:t>
            </a:r>
            <a:r>
              <a:t> salary</a:t>
            </a: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7F1455"/>
                </a:solidFill>
              </a:rPr>
              <a:t>Employee</a:t>
            </a:r>
            <a:r>
              <a:rPr>
                <a:solidFill>
                  <a:srgbClr val="666600"/>
                </a:solidFill>
              </a:rPr>
              <a:t>.</a:t>
            </a:r>
            <a:r>
              <a:t>empCount </a:t>
            </a:r>
            <a:r>
              <a:rPr>
                <a:solidFill>
                  <a:srgbClr val="666600"/>
                </a:solidFill>
              </a:rPr>
              <a:t>+=</a:t>
            </a:r>
            <a:r>
              <a:t> </a:t>
            </a:r>
            <a:r>
              <a:rPr>
                <a:solidFill>
                  <a:srgbClr val="006666"/>
                </a:solidFill>
              </a:rPr>
              <a:t>1</a:t>
            </a:r>
          </a:p>
          <a:p>
            <a:pPr marL="0" indent="0" defTabSz="420623">
              <a:spcBef>
                <a:spcPts val="0"/>
              </a:spcBef>
              <a:buSzTx/>
              <a:buNone/>
              <a:defRPr sz="1656">
                <a:solidFill>
                  <a:srgbClr val="313131"/>
                </a:solidFill>
                <a:effectLst/>
                <a:latin typeface="Menlo"/>
                <a:ea typeface="Menlo"/>
                <a:cs typeface="Menlo"/>
                <a:sym typeface="Menlo"/>
              </a:defRPr>
            </a:pPr>
            <a:r>
              <a:t>   </a:t>
            </a: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011688"/>
                </a:solidFill>
              </a:rPr>
              <a:t>def</a:t>
            </a:r>
            <a:r>
              <a:t> displayCount</a:t>
            </a:r>
            <a:r>
              <a:rPr>
                <a:solidFill>
                  <a:srgbClr val="666600"/>
                </a:solidFill>
              </a:rPr>
              <a:t>(</a:t>
            </a:r>
            <a:r>
              <a:rPr>
                <a:solidFill>
                  <a:srgbClr val="011688"/>
                </a:solidFill>
              </a:rPr>
              <a:t>self</a:t>
            </a:r>
            <a:r>
              <a:rPr>
                <a:solidFill>
                  <a:srgbClr val="666600"/>
                </a:solidFill>
              </a:rPr>
              <a:t>):</a:t>
            </a:r>
          </a:p>
          <a:p>
            <a:pPr marL="0" indent="0" defTabSz="420623">
              <a:spcBef>
                <a:spcPts val="0"/>
              </a:spcBef>
              <a:buSzTx/>
              <a:buNone/>
              <a:defRPr sz="1656">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"Total Employee %d"</a:t>
            </a:r>
            <a:r>
              <a:rPr>
                <a:solidFill>
                  <a:srgbClr val="313131"/>
                </a:solidFill>
              </a:rPr>
              <a:t> </a:t>
            </a:r>
            <a:r>
              <a:rPr>
                <a:solidFill>
                  <a:srgbClr val="666600"/>
                </a:solidFill>
              </a:rPr>
              <a:t>%</a:t>
            </a:r>
            <a:r>
              <a:rPr>
                <a:solidFill>
                  <a:srgbClr val="313131"/>
                </a:solidFill>
              </a:rPr>
              <a:t> </a:t>
            </a:r>
            <a:r>
              <a:rPr>
                <a:solidFill>
                  <a:srgbClr val="7F1455"/>
                </a:solidFill>
              </a:rPr>
              <a:t>Employee</a:t>
            </a:r>
            <a:r>
              <a:rPr>
                <a:solidFill>
                  <a:srgbClr val="666600"/>
                </a:solidFill>
              </a:rPr>
              <a:t>.</a:t>
            </a:r>
            <a:r>
              <a:rPr>
                <a:solidFill>
                  <a:srgbClr val="313131"/>
                </a:solidFill>
              </a:rPr>
              <a:t>empCount</a:t>
            </a:r>
            <a:endParaRPr>
              <a:solidFill>
                <a:srgbClr val="313131"/>
              </a:solidFill>
            </a:endParaRPr>
          </a:p>
          <a:p>
            <a:pPr marL="0" indent="0" defTabSz="420623">
              <a:spcBef>
                <a:spcPts val="0"/>
              </a:spcBef>
              <a:buSzTx/>
              <a:buNone/>
              <a:defRPr sz="1656">
                <a:solidFill>
                  <a:srgbClr val="313131"/>
                </a:solidFill>
                <a:effectLst/>
                <a:latin typeface="Menlo"/>
                <a:ea typeface="Menlo"/>
                <a:cs typeface="Menlo"/>
                <a:sym typeface="Menlo"/>
              </a:defRPr>
            </a:pPr>
          </a:p>
          <a:p>
            <a:pPr marL="0" indent="0" defTabSz="420623">
              <a:spcBef>
                <a:spcPts val="0"/>
              </a:spcBef>
              <a:buSzTx/>
              <a:buNone/>
              <a:defRPr sz="1656">
                <a:solidFill>
                  <a:srgbClr val="313131"/>
                </a:solidFill>
                <a:effectLst/>
                <a:latin typeface="Menlo"/>
                <a:ea typeface="Menlo"/>
                <a:cs typeface="Menlo"/>
                <a:sym typeface="Menlo"/>
              </a:defRPr>
            </a:pPr>
            <a:r>
              <a:t>   </a:t>
            </a:r>
            <a:r>
              <a:rPr>
                <a:solidFill>
                  <a:srgbClr val="011688"/>
                </a:solidFill>
              </a:rPr>
              <a:t>def</a:t>
            </a:r>
            <a:r>
              <a:t> displayEmployee</a:t>
            </a:r>
            <a:r>
              <a:rPr>
                <a:solidFill>
                  <a:srgbClr val="666600"/>
                </a:solidFill>
              </a:rPr>
              <a:t>(</a:t>
            </a:r>
            <a:r>
              <a:rPr>
                <a:solidFill>
                  <a:srgbClr val="011688"/>
                </a:solidFill>
              </a:rPr>
              <a:t>self</a:t>
            </a:r>
            <a:r>
              <a:rPr>
                <a:solidFill>
                  <a:srgbClr val="666600"/>
                </a:solidFill>
              </a:rPr>
              <a:t>):</a:t>
            </a:r>
          </a:p>
          <a:p>
            <a:pPr marL="0" indent="0" defTabSz="420623">
              <a:spcBef>
                <a:spcPts val="0"/>
              </a:spcBef>
              <a:buSzTx/>
              <a:buNone/>
              <a:defRPr sz="1656">
                <a:solidFill>
                  <a:srgbClr val="008800"/>
                </a:solidFill>
                <a:effectLst/>
                <a:latin typeface="Menlo"/>
                <a:ea typeface="Menlo"/>
                <a:cs typeface="Menlo"/>
                <a:sym typeface="Menlo"/>
              </a:defRPr>
            </a:pPr>
            <a:r>
              <a:rPr>
                <a:solidFill>
                  <a:srgbClr val="313131"/>
                </a:solidFill>
              </a:rPr>
              <a:t>      </a:t>
            </a:r>
            <a:r>
              <a:rPr>
                <a:solidFill>
                  <a:srgbClr val="011688"/>
                </a:solidFill>
              </a:rPr>
              <a:t>print</a:t>
            </a:r>
            <a:r>
              <a:rPr>
                <a:solidFill>
                  <a:srgbClr val="313131"/>
                </a:solidFill>
              </a:rPr>
              <a:t> </a:t>
            </a:r>
            <a:r>
              <a:t>"Name : "</a:t>
            </a:r>
            <a:r>
              <a:rPr>
                <a:solidFill>
                  <a:srgbClr val="666600"/>
                </a:solidFill>
              </a:rPr>
              <a:t>,</a:t>
            </a:r>
            <a:r>
              <a:rPr>
                <a:solidFill>
                  <a:srgbClr val="313131"/>
                </a:solidFill>
              </a:rPr>
              <a:t> </a:t>
            </a:r>
            <a:r>
              <a:rPr>
                <a:solidFill>
                  <a:srgbClr val="011688"/>
                </a:solidFill>
              </a:rPr>
              <a:t>self</a:t>
            </a:r>
            <a:r>
              <a:rPr>
                <a:solidFill>
                  <a:srgbClr val="666600"/>
                </a:solidFill>
              </a:rPr>
              <a:t>.</a:t>
            </a:r>
            <a:r>
              <a:rPr>
                <a:solidFill>
                  <a:srgbClr val="313131"/>
                </a:solidFill>
              </a:rPr>
              <a:t>name</a:t>
            </a:r>
            <a:r>
              <a:rPr>
                <a:solidFill>
                  <a:srgbClr val="666600"/>
                </a:solidFill>
              </a:rPr>
              <a:t>,</a:t>
            </a:r>
            <a:r>
              <a:rPr>
                <a:solidFill>
                  <a:srgbClr val="313131"/>
                </a:solidFill>
              </a:rPr>
              <a:t>  </a:t>
            </a:r>
            <a:r>
              <a:t>", Salary: "</a:t>
            </a:r>
            <a:r>
              <a:rPr>
                <a:solidFill>
                  <a:srgbClr val="666600"/>
                </a:solidFill>
              </a:rPr>
              <a:t>,</a:t>
            </a:r>
            <a:r>
              <a:rPr>
                <a:solidFill>
                  <a:srgbClr val="313131"/>
                </a:solidFill>
              </a:rPr>
              <a:t> </a:t>
            </a:r>
            <a:r>
              <a:rPr>
                <a:solidFill>
                  <a:srgbClr val="011688"/>
                </a:solidFill>
              </a:rPr>
              <a:t>self</a:t>
            </a:r>
            <a:r>
              <a:rPr>
                <a:solidFill>
                  <a:srgbClr val="666600"/>
                </a:solidFill>
              </a:rPr>
              <a:t>.</a:t>
            </a:r>
            <a:r>
              <a:rPr>
                <a:solidFill>
                  <a:srgbClr val="313131"/>
                </a:solidFill>
              </a:rPr>
              <a:t>salary</a:t>
            </a:r>
            <a:endParaRPr>
              <a:solidFill>
                <a:srgbClr val="313131"/>
              </a:solidFill>
            </a:endParaRPr>
          </a:p>
          <a:p>
            <a:pPr marL="420623" indent="-420623" defTabSz="420623">
              <a:spcBef>
                <a:spcPts val="0"/>
              </a:spcBef>
              <a:buSzTx/>
              <a:buNone/>
              <a:tabLst>
                <a:tab pos="127000" algn="l"/>
                <a:tab pos="419100" algn="l"/>
              </a:tabLst>
              <a:defRPr sz="1656">
                <a:solidFill>
                  <a:srgbClr val="313131"/>
                </a:solidFill>
                <a:effectLst/>
                <a:latin typeface="Verdana"/>
                <a:ea typeface="Verdana"/>
                <a:cs typeface="Verdana"/>
                <a:sym typeface="Verdana"/>
              </a:defRPr>
            </a:pPr>
            <a:r>
              <a:t>	•	</a:t>
            </a:r>
            <a:r>
              <a:t>The variable </a:t>
            </a:r>
            <a:r>
              <a:rPr i="1"/>
              <a:t>empCount</a:t>
            </a:r>
            <a:r>
              <a:t> is a class variable whose value is shared among all instances of a this class. This can be accessed as </a:t>
            </a:r>
            <a:r>
              <a:rPr i="1"/>
              <a:t>Employee.empCount</a:t>
            </a:r>
            <a:r>
              <a:t> from inside the class or outside the class.</a:t>
            </a:r>
            <a:endParaRPr>
              <a:solidFill>
                <a:srgbClr val="000000"/>
              </a:solidFill>
            </a:endParaRPr>
          </a:p>
          <a:p>
            <a:pPr marL="420623" indent="-420623" defTabSz="420623">
              <a:spcBef>
                <a:spcPts val="0"/>
              </a:spcBef>
              <a:buSzTx/>
              <a:buNone/>
              <a:tabLst>
                <a:tab pos="127000" algn="l"/>
                <a:tab pos="419100" algn="l"/>
              </a:tabLst>
              <a:defRPr sz="1656">
                <a:solidFill>
                  <a:srgbClr val="313131"/>
                </a:solidFill>
                <a:effectLst/>
                <a:latin typeface="Verdana"/>
                <a:ea typeface="Verdana"/>
                <a:cs typeface="Verdana"/>
                <a:sym typeface="Verdana"/>
              </a:defRPr>
            </a:pPr>
            <a:r>
              <a:t>	•	The first method </a:t>
            </a:r>
            <a:r>
              <a:rPr i="1"/>
              <a:t>__init__()</a:t>
            </a:r>
            <a:r>
              <a:t> is a special method, which is called class constructor or initialization method that Python calls when you create a new instance of this class.</a:t>
            </a:r>
            <a:endParaRPr>
              <a:solidFill>
                <a:srgbClr val="000000"/>
              </a:solidFill>
            </a:endParaRPr>
          </a:p>
          <a:p>
            <a:pPr marL="420623" indent="-420623" defTabSz="420623">
              <a:spcBef>
                <a:spcPts val="0"/>
              </a:spcBef>
              <a:buSzTx/>
              <a:buNone/>
              <a:tabLst>
                <a:tab pos="127000" algn="l"/>
                <a:tab pos="419100" algn="l"/>
              </a:tabLst>
              <a:defRPr sz="1656">
                <a:solidFill>
                  <a:srgbClr val="313131"/>
                </a:solidFill>
                <a:effectLst/>
                <a:latin typeface="Verdana"/>
                <a:ea typeface="Verdana"/>
                <a:cs typeface="Verdana"/>
                <a:sym typeface="Verdana"/>
              </a:defRPr>
            </a:pPr>
            <a:r>
              <a:t>	•	You declare other class methods like normal functions with the exception that the first argument to each method is </a:t>
            </a:r>
            <a:r>
              <a:rPr i="1"/>
              <a:t>self</a:t>
            </a:r>
            <a:r>
              <a:t>. Python adds the </a:t>
            </a:r>
            <a:r>
              <a:rPr i="1"/>
              <a:t>self</a:t>
            </a:r>
            <a:r>
              <a:t> argument to the list for you; you do not need to include it when you call the methods.</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
          </p:nvPr>
        </p:nvSpPr>
        <p:spPr>
          <a:prstGeom prst="rect">
            <a:avLst/>
          </a:prstGeom>
        </p:spPr>
        <p:txBody>
          <a:bodyPr/>
          <a:lstStyle/>
          <a:p>
            <a:pPr marL="283971" indent="-283971" defTabSz="237743">
              <a:spcBef>
                <a:spcPts val="2600"/>
              </a:spcBef>
              <a:buBlip>
                <a:blip r:embed="rId2"/>
              </a:buBlip>
              <a:defRPr sz="2080">
                <a:effectLst/>
              </a:defRPr>
            </a:pPr>
            <a:r>
              <a:t>Useful Resources</a:t>
            </a:r>
          </a:p>
          <a:p>
            <a:pPr lvl="1" marL="567943" indent="-283971" defTabSz="237743">
              <a:spcBef>
                <a:spcPts val="2600"/>
              </a:spcBef>
              <a:buBlip>
                <a:blip r:embed="rId2"/>
              </a:buBlip>
              <a:defRPr sz="2080">
                <a:effectLst/>
              </a:defRPr>
            </a:pPr>
            <a:r>
              <a:rPr u="sng">
                <a:hlinkClick r:id="rId3" invalidUrl="" action="" tgtFrame="" tooltip="" history="1" highlightClick="0" endSnd="0"/>
              </a:rPr>
              <a:t>https://www.python.org</a:t>
            </a:r>
          </a:p>
          <a:p>
            <a:pPr lvl="1" marL="567943" indent="-283971" defTabSz="237743">
              <a:spcBef>
                <a:spcPts val="2600"/>
              </a:spcBef>
              <a:buBlip>
                <a:blip r:embed="rId2"/>
              </a:buBlip>
              <a:defRPr sz="2080">
                <a:effectLst/>
              </a:defRPr>
            </a:pPr>
            <a:r>
              <a:rPr u="sng">
                <a:hlinkClick r:id="rId4" invalidUrl="" action="" tgtFrame="" tooltip="" history="1" highlightClick="0" endSnd="0"/>
              </a:rPr>
              <a:t>https://wiki.python.org/moin/WebProgramming</a:t>
            </a:r>
          </a:p>
          <a:p>
            <a:pPr lvl="1" marL="567943" indent="-283971" defTabSz="237743">
              <a:spcBef>
                <a:spcPts val="2600"/>
              </a:spcBef>
              <a:buBlip>
                <a:blip r:embed="rId2"/>
              </a:buBlip>
              <a:defRPr sz="2080">
                <a:effectLst/>
              </a:defRPr>
            </a:pPr>
            <a:r>
              <a:rPr u="sng">
                <a:hlinkClick r:id="rId5" invalidUrl="" action="" tgtFrame="" tooltip="" history="1" highlightClick="0" endSnd="0"/>
              </a:rPr>
              <a:t>http://starship.python.net</a:t>
            </a:r>
          </a:p>
          <a:p>
            <a:pPr lvl="1" marL="567943" indent="-283971" defTabSz="237743">
              <a:spcBef>
                <a:spcPts val="2600"/>
              </a:spcBef>
              <a:buBlip>
                <a:blip r:embed="rId2"/>
              </a:buBlip>
              <a:defRPr sz="2080">
                <a:effectLst/>
              </a:defRPr>
            </a:pPr>
            <a:r>
              <a:rPr u="sng">
                <a:hlinkClick r:id="rId6" invalidUrl="" action="" tgtFrame="" tooltip="" history="1" highlightClick="0" endSnd="0"/>
              </a:rPr>
              <a:t>http://www.jython.org</a:t>
            </a:r>
          </a:p>
          <a:p>
            <a:pPr lvl="1" marL="567943" indent="-283971" defTabSz="237743">
              <a:spcBef>
                <a:spcPts val="2600"/>
              </a:spcBef>
              <a:buBlip>
                <a:blip r:embed="rId2"/>
              </a:buBlip>
              <a:defRPr sz="2080">
                <a:effectLst/>
              </a:defRPr>
            </a:pPr>
            <a:r>
              <a:rPr u="sng">
                <a:hlinkClick r:id="rId7" invalidUrl="" action="" tgtFrame="" tooltip="" history="1" highlightClick="0" endSnd="0"/>
              </a:rPr>
              <a:t>http://www.pythonware.com</a:t>
            </a:r>
          </a:p>
          <a:p>
            <a:pPr lvl="1" marL="567943" indent="-283971" defTabSz="237743">
              <a:spcBef>
                <a:spcPts val="2600"/>
              </a:spcBef>
              <a:buBlip>
                <a:blip r:embed="rId2"/>
              </a:buBlip>
              <a:defRPr sz="2080">
                <a:effectLst/>
              </a:defRPr>
            </a:pPr>
            <a:r>
              <a:rPr u="sng">
                <a:hlinkClick r:id="rId8" invalidUrl="" action="" tgtFrame="" tooltip="" history="1" highlightClick="0" endSnd="0"/>
              </a:rPr>
              <a:t>http://archaeopteryx.com</a:t>
            </a:r>
          </a:p>
          <a:p>
            <a:pPr lvl="1" marL="567943" indent="-283971" defTabSz="237743">
              <a:spcBef>
                <a:spcPts val="2600"/>
              </a:spcBef>
              <a:buBlip>
                <a:blip r:embed="rId2"/>
              </a:buBlip>
              <a:defRPr sz="2080">
                <a:effectLst/>
              </a:defRPr>
            </a:pPr>
            <a:r>
              <a:rPr u="sng">
                <a:hlinkClick r:id="rId9" invalidUrl="" action="" tgtFrame="" tooltip="" history="1" highlightClick="0" endSnd="0"/>
              </a:rPr>
              <a:t>http://www.vim.org/scripts/script.php?script_id=790</a:t>
            </a:r>
          </a:p>
          <a:p>
            <a:pPr lvl="1" marL="567943" indent="-283971" defTabSz="237743">
              <a:spcBef>
                <a:spcPts val="2600"/>
              </a:spcBef>
              <a:buBlip>
                <a:blip r:embed="rId2"/>
              </a:buBlip>
              <a:defRPr sz="2080">
                <a:effectLst/>
              </a:defRPr>
            </a:pPr>
            <a:r>
              <a:rPr u="sng">
                <a:hlinkClick r:id="rId10" invalidUrl="" action="" tgtFrame="" tooltip="" history="1" highlightClick="0" endSnd="0"/>
              </a:rPr>
              <a:t>http://pyxml.sourceforge.net/topics/</a:t>
            </a:r>
          </a:p>
          <a:p>
            <a:pPr lvl="1" marL="567943" indent="-283971" defTabSz="237743">
              <a:spcBef>
                <a:spcPts val="2600"/>
              </a:spcBef>
              <a:buBlip>
                <a:blip r:embed="rId2"/>
              </a:buBlip>
              <a:defRPr sz="2080">
                <a:effectLst/>
              </a:defRPr>
            </a:pPr>
            <a:r>
              <a:rPr u="sng">
                <a:hlinkClick r:id="rId11" invalidUrl="" action="" tgtFrame="" tooltip="" history="1" highlightClick="0" endSnd="0"/>
              </a:rPr>
              <a:t>http://www.greenteapress.com/thinkpython/html/index.html</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
          <p:cNvPicPr>
            <a:picLocks noChangeAspect="0"/>
          </p:cNvPicPr>
          <p:nvPr>
            <p:ph type="pic" idx="13"/>
          </p:nvPr>
        </p:nvPicPr>
        <p:blipFill>
          <a:blip r:embed="rId2">
            <a:extLst/>
          </a:blip>
          <a:stretch>
            <a:fillRect/>
          </a:stretch>
        </p:blipFill>
        <p:spPr>
          <a:xfrm>
            <a:off x="7377683" y="2794000"/>
            <a:ext cx="4337897" cy="6013943"/>
          </a:xfrm>
          <a:prstGeom prst="rect">
            <a:avLst/>
          </a:prstGeom>
        </p:spPr>
      </p:pic>
      <p:sp>
        <p:nvSpPr>
          <p:cNvPr id="145" name="Shape 145"/>
          <p:cNvSpPr/>
          <p:nvPr>
            <p:ph type="title"/>
          </p:nvPr>
        </p:nvSpPr>
        <p:spPr>
          <a:prstGeom prst="rect">
            <a:avLst/>
          </a:prstGeom>
        </p:spPr>
        <p:txBody>
          <a:bodyPr/>
          <a:lstStyle>
            <a:lvl1pPr>
              <a:tabLst>
                <a:tab pos="1485900" algn="l"/>
              </a:tabLst>
            </a:lvl1pPr>
          </a:lstStyle>
          <a:p>
            <a:pPr/>
            <a:r>
              <a:t>Learning Tools</a:t>
            </a:r>
          </a:p>
        </p:txBody>
      </p:sp>
      <p:sp>
        <p:nvSpPr>
          <p:cNvPr id="146" name="Shape 146"/>
          <p:cNvSpPr/>
          <p:nvPr>
            <p:ph type="body" sz="half" idx="1"/>
          </p:nvPr>
        </p:nvSpPr>
        <p:spPr>
          <a:prstGeom prst="rect">
            <a:avLst/>
          </a:prstGeom>
        </p:spPr>
        <p:txBody>
          <a:bodyPr/>
          <a:lstStyle/>
          <a:p>
            <a:pPr marL="223520" indent="-223520" defTabSz="251460">
              <a:spcBef>
                <a:spcPts val="2200"/>
              </a:spcBef>
              <a:buBlip>
                <a:blip r:embed="rId3"/>
              </a:buBlip>
              <a:defRPr sz="1650">
                <a:effectLst/>
              </a:defRPr>
            </a:pPr>
            <a:r>
              <a:t>Text Editors</a:t>
            </a:r>
          </a:p>
          <a:p>
            <a:pPr lvl="1" marL="447040" indent="-223520" defTabSz="251460">
              <a:spcBef>
                <a:spcPts val="2200"/>
              </a:spcBef>
              <a:buBlip>
                <a:blip r:embed="rId3"/>
              </a:buBlip>
              <a:defRPr sz="1650">
                <a:effectLst/>
              </a:defRPr>
            </a:pPr>
            <a:r>
              <a:t>vi - </a:t>
            </a:r>
            <a:r>
              <a:rPr u="sng">
                <a:hlinkClick r:id="rId4" invalidUrl="" action="" tgtFrame="" tooltip="" history="1" highlightClick="0" endSnd="0"/>
              </a:rPr>
              <a:t>http://www.tutorialspoint.com/unix/unix-vi-editor.htm</a:t>
            </a:r>
          </a:p>
          <a:p>
            <a:pPr lvl="1" marL="447040" indent="-223520" defTabSz="251460">
              <a:spcBef>
                <a:spcPts val="2200"/>
              </a:spcBef>
              <a:buBlip>
                <a:blip r:embed="rId3"/>
              </a:buBlip>
              <a:defRPr sz="1650">
                <a:effectLst/>
              </a:defRPr>
            </a:pPr>
            <a:r>
              <a:t>emacs - </a:t>
            </a:r>
            <a:r>
              <a:rPr u="sng">
                <a:hlinkClick r:id="rId5" invalidUrl="" action="" tgtFrame="" tooltip="" history="1" highlightClick="0" endSnd="0"/>
              </a:rPr>
              <a:t>http://www.jesshamrick.com/2012/09/10/absolute-beginners-guide-to-emacs/</a:t>
            </a:r>
          </a:p>
          <a:p>
            <a:pPr marL="223520" indent="-223520" defTabSz="251460">
              <a:spcBef>
                <a:spcPts val="2200"/>
              </a:spcBef>
              <a:buBlip>
                <a:blip r:embed="rId3"/>
              </a:buBlip>
              <a:defRPr sz="1650">
                <a:effectLst/>
              </a:defRPr>
            </a:pPr>
            <a:r>
              <a:t>Python</a:t>
            </a:r>
          </a:p>
          <a:p>
            <a:pPr lvl="1" marL="447040" indent="-223520" defTabSz="251460">
              <a:spcBef>
                <a:spcPts val="2200"/>
              </a:spcBef>
              <a:buBlip>
                <a:blip r:embed="rId3"/>
              </a:buBlip>
              <a:defRPr sz="1650">
                <a:effectLst/>
              </a:defRPr>
            </a:pPr>
            <a:r>
              <a:t>idle - </a:t>
            </a:r>
            <a:r>
              <a:rPr u="sng">
                <a:hlinkClick r:id="rId6" invalidUrl="" action="" tgtFrame="" tooltip="" history="1" highlightClick="0" endSnd="0"/>
              </a:rPr>
              <a:t>https://sites.physics.utoronto.ca/comp-physics/manual/tutorial-part-1-first-steps-with-idle-and-python</a:t>
            </a:r>
          </a:p>
          <a:p>
            <a:pPr marL="223520" indent="-223520" defTabSz="251460">
              <a:spcBef>
                <a:spcPts val="2200"/>
              </a:spcBef>
              <a:buBlip>
                <a:blip r:embed="rId3"/>
              </a:buBlip>
              <a:defRPr sz="1650">
                <a:effectLst/>
              </a:defRPr>
            </a:pPr>
            <a:r>
              <a:t>Shell Commands</a:t>
            </a:r>
          </a:p>
          <a:p>
            <a:pPr lvl="1" marL="447040" indent="-223520" defTabSz="251460">
              <a:spcBef>
                <a:spcPts val="2200"/>
              </a:spcBef>
              <a:buBlip>
                <a:blip r:embed="rId3"/>
              </a:buBlip>
              <a:defRPr sz="1650">
                <a:effectLst/>
              </a:defRPr>
            </a:pPr>
            <a:r>
              <a:t>Windows - </a:t>
            </a:r>
            <a:r>
              <a:rPr u="sng">
                <a:hlinkClick r:id="rId7" invalidUrl="" action="" tgtFrame="" tooltip="" history="1" highlightClick="0" endSnd="0"/>
              </a:rPr>
              <a:t>http://www.computerhope.com/issues/chusedos.htm</a:t>
            </a:r>
          </a:p>
          <a:p>
            <a:pPr lvl="1" marL="447040" indent="-223520" defTabSz="251460">
              <a:spcBef>
                <a:spcPts val="2200"/>
              </a:spcBef>
              <a:buBlip>
                <a:blip r:embed="rId3"/>
              </a:buBlip>
              <a:defRPr sz="1650">
                <a:effectLst/>
              </a:defRPr>
            </a:pPr>
            <a:r>
              <a:t>Mac - </a:t>
            </a:r>
            <a:r>
              <a:rPr u="sng">
                <a:hlinkClick r:id="rId8" invalidUrl="" action="" tgtFrame="" tooltip="" history="1" highlightClick="0" endSnd="0"/>
              </a:rPr>
              <a:t>http://www.macdevcenter.com/pub/a/mac/2001/12/14/terminal_one.html</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body" idx="1"/>
          </p:nvPr>
        </p:nvSpPr>
        <p:spPr>
          <a:xfrm>
            <a:off x="1955800" y="1670050"/>
            <a:ext cx="9753600" cy="6413500"/>
          </a:xfrm>
          <a:prstGeom prst="rect">
            <a:avLst/>
          </a:prstGeom>
        </p:spPr>
        <p:txBody>
          <a:bodyPr/>
          <a:lstStyle/>
          <a:p>
            <a:pPr marL="223900" indent="-223900" defTabSz="187452">
              <a:spcBef>
                <a:spcPts val="2000"/>
              </a:spcBef>
              <a:buBlip>
                <a:blip r:embed="rId2"/>
              </a:buBlip>
              <a:defRPr sz="1640">
                <a:effectLst/>
              </a:defRPr>
            </a:pPr>
            <a:r>
              <a:t>Getting used to a text editor  (write down new commands as you learn them) </a:t>
            </a:r>
          </a:p>
          <a:p>
            <a:pPr marL="223900" indent="-223900" defTabSz="187452">
              <a:spcBef>
                <a:spcPts val="2000"/>
              </a:spcBef>
              <a:buBlip>
                <a:blip r:embed="rId2"/>
              </a:buBlip>
              <a:defRPr sz="1640">
                <a:effectLst/>
              </a:defRPr>
            </a:pPr>
            <a:r>
              <a:t>Look at a cheat sheet to help see if there is a way to do something you want to do like deleting a word or finding a word</a:t>
            </a:r>
          </a:p>
          <a:p>
            <a:pPr marL="223900" indent="-223900" defTabSz="187452">
              <a:spcBef>
                <a:spcPts val="2000"/>
              </a:spcBef>
              <a:buBlip>
                <a:blip r:embed="rId2"/>
              </a:buBlip>
              <a:defRPr sz="1640">
                <a:effectLst/>
              </a:defRPr>
            </a:pPr>
            <a:r>
              <a:t>write down new ones that you learn so you can refer to those quickly. You will probably need them again. </a:t>
            </a:r>
          </a:p>
          <a:p>
            <a:pPr lvl="1" marL="447801" indent="-223900" defTabSz="187452">
              <a:spcBef>
                <a:spcPts val="2000"/>
              </a:spcBef>
              <a:buBlip>
                <a:blip r:embed="rId2"/>
              </a:buBlip>
              <a:defRPr sz="1640">
                <a:effectLst/>
              </a:defRPr>
            </a:pPr>
            <a:r>
              <a:t>moving by word</a:t>
            </a:r>
          </a:p>
          <a:p>
            <a:pPr lvl="2" marL="671702" indent="-223900" defTabSz="187452">
              <a:spcBef>
                <a:spcPts val="2000"/>
              </a:spcBef>
              <a:buBlip>
                <a:blip r:embed="rId2"/>
              </a:buBlip>
              <a:defRPr sz="1640">
                <a:effectLst/>
              </a:defRPr>
            </a:pPr>
            <a:r>
              <a:t>emacs: META-f</a:t>
            </a:r>
          </a:p>
          <a:p>
            <a:pPr lvl="2" marL="671702" indent="-223900" defTabSz="187452">
              <a:spcBef>
                <a:spcPts val="2000"/>
              </a:spcBef>
              <a:buBlip>
                <a:blip r:embed="rId2"/>
              </a:buBlip>
              <a:defRPr sz="1640">
                <a:effectLst/>
              </a:defRPr>
            </a:pPr>
            <a:r>
              <a:t>vi: w</a:t>
            </a:r>
          </a:p>
          <a:p>
            <a:pPr lvl="1" marL="447801" indent="-223900" defTabSz="187452">
              <a:spcBef>
                <a:spcPts val="2000"/>
              </a:spcBef>
              <a:buBlip>
                <a:blip r:embed="rId2"/>
              </a:buBlip>
              <a:defRPr sz="1640">
                <a:effectLst/>
              </a:defRPr>
            </a:pPr>
            <a:r>
              <a:t>go down a page</a:t>
            </a:r>
          </a:p>
          <a:p>
            <a:pPr lvl="2" marL="671702" indent="-223900" defTabSz="187452">
              <a:spcBef>
                <a:spcPts val="2000"/>
              </a:spcBef>
              <a:buBlip>
                <a:blip r:embed="rId2"/>
              </a:buBlip>
              <a:defRPr sz="1640">
                <a:effectLst/>
              </a:defRPr>
            </a:pPr>
            <a:r>
              <a:t>emacs: CTRL-v</a:t>
            </a:r>
          </a:p>
          <a:p>
            <a:pPr lvl="2" marL="671702" indent="-223900" defTabSz="187452">
              <a:spcBef>
                <a:spcPts val="2000"/>
              </a:spcBef>
              <a:buBlip>
                <a:blip r:embed="rId2"/>
              </a:buBlip>
              <a:defRPr sz="1640">
                <a:effectLst/>
              </a:defRPr>
            </a:pPr>
            <a:r>
              <a:t>vi: CTRL-f</a:t>
            </a:r>
          </a:p>
          <a:p>
            <a:pPr lvl="1" marL="447801" indent="-223900" defTabSz="187452">
              <a:spcBef>
                <a:spcPts val="2000"/>
              </a:spcBef>
              <a:buBlip>
                <a:blip r:embed="rId2"/>
              </a:buBlip>
              <a:defRPr sz="1640">
                <a:effectLst/>
              </a:defRPr>
            </a:pPr>
            <a:r>
              <a:t>delete the word at the cursor</a:t>
            </a:r>
          </a:p>
          <a:p>
            <a:pPr lvl="2" marL="671702" indent="-223900" defTabSz="187452">
              <a:spcBef>
                <a:spcPts val="2000"/>
              </a:spcBef>
              <a:buBlip>
                <a:blip r:embed="rId2"/>
              </a:buBlip>
              <a:defRPr sz="1640">
                <a:effectLst/>
              </a:defRPr>
            </a:pPr>
            <a:r>
              <a:t>emacs: META-d</a:t>
            </a:r>
          </a:p>
          <a:p>
            <a:pPr lvl="2" marL="671702" indent="-223900" defTabSz="187452">
              <a:spcBef>
                <a:spcPts val="2000"/>
              </a:spcBef>
              <a:buBlip>
                <a:blip r:embed="rId2"/>
              </a:buBlip>
              <a:defRPr sz="1640">
                <a:effectLst/>
              </a:defRPr>
            </a:pPr>
            <a:r>
              <a:t>vi dw</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
          </p:nvPr>
        </p:nvSpPr>
        <p:spPr>
          <a:xfrm>
            <a:off x="1955800" y="1551980"/>
            <a:ext cx="9753600" cy="6413501"/>
          </a:xfrm>
          <a:prstGeom prst="rect">
            <a:avLst/>
          </a:prstGeom>
        </p:spPr>
        <p:txBody>
          <a:bodyPr/>
          <a:lstStyle/>
          <a:p>
            <a:pPr>
              <a:buBlip>
                <a:blip r:embed="rId2"/>
              </a:buBlip>
              <a:defRPr>
                <a:effectLst/>
              </a:defRPr>
            </a:pPr>
            <a:r>
              <a:rPr u="sng">
                <a:hlinkClick r:id="rId3" invalidUrl="" action="" tgtFrame="" tooltip="" history="1" highlightClick="0" endSnd="0"/>
              </a:rPr>
              <a:t>https://github.com/seleniumbase/SeleniumBase/blob/master/help_docs/method_summary.md</a:t>
            </a:r>
          </a:p>
          <a:p>
            <a:pPr>
              <a:buBlip>
                <a:blip r:embed="rId2"/>
              </a:buBlip>
              <a:defRPr>
                <a:effectLst/>
              </a:defRPr>
            </a:pPr>
            <a:r>
              <a:t>Learn what methods are available in selenium by looking here. </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lvl1pPr>
              <a:tabLst>
                <a:tab pos="1485900" algn="l"/>
              </a:tabLst>
            </a:lvl1pPr>
          </a:lstStyle>
          <a:p>
            <a:pPr/>
            <a:r>
              <a:t>Maze Week 1</a:t>
            </a:r>
          </a:p>
        </p:txBody>
      </p:sp>
      <p:sp>
        <p:nvSpPr>
          <p:cNvPr id="219" name="Shape 219"/>
          <p:cNvSpPr/>
          <p:nvPr>
            <p:ph type="body" sz="half" idx="1"/>
          </p:nvPr>
        </p:nvSpPr>
        <p:spPr>
          <a:xfrm>
            <a:off x="1968500" y="2743200"/>
            <a:ext cx="8552925" cy="5842000"/>
          </a:xfrm>
          <a:prstGeom prst="rect">
            <a:avLst/>
          </a:prstGeom>
        </p:spPr>
        <p:txBody>
          <a:bodyPr/>
          <a:lstStyle/>
          <a:p>
            <a:pPr>
              <a:buBlip>
                <a:blip r:embed="rId2"/>
              </a:buBlip>
              <a:defRPr>
                <a:effectLst/>
              </a:defRPr>
            </a:pPr>
            <a:r>
              <a:t>Introduction to unittest module</a:t>
            </a:r>
          </a:p>
          <a:p>
            <a:pPr>
              <a:buBlip>
                <a:blip r:embed="rId2"/>
              </a:buBlip>
              <a:defRPr>
                <a:effectLst/>
              </a:defRPr>
            </a:pPr>
            <a:r>
              <a:t>Introduction to git</a:t>
            </a:r>
          </a:p>
          <a:p>
            <a:pPr>
              <a:buBlip>
                <a:blip r:embed="rId2"/>
              </a:buBlip>
              <a:defRPr>
                <a:effectLst/>
              </a:defRPr>
            </a:pPr>
            <a:r>
              <a:t>Introduction to Test Driven Development</a:t>
            </a:r>
          </a:p>
          <a:p>
            <a:pPr>
              <a:buBlip>
                <a:blip r:embed="rId2"/>
              </a:buBlip>
              <a:defRPr>
                <a:effectLst/>
              </a:defRPr>
            </a:pPr>
            <a:r>
              <a:t>Introduction to Python</a:t>
            </a:r>
          </a:p>
          <a:p>
            <a:pPr>
              <a:buBlip>
                <a:blip r:embed="rId2"/>
              </a:buBlip>
              <a:defRPr>
                <a:effectLst/>
              </a:defRPr>
            </a:pPr>
            <a:r>
              <a:t>Implement the first test</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a:tabLst>
                <a:tab pos="1485900" algn="l"/>
              </a:tabLst>
            </a:lvl1pPr>
          </a:lstStyle>
          <a:p>
            <a:pPr/>
            <a:r>
              <a:t>The unittest module</a:t>
            </a:r>
          </a:p>
        </p:txBody>
      </p:sp>
      <p:sp>
        <p:nvSpPr>
          <p:cNvPr id="222" name="Shape 222"/>
          <p:cNvSpPr/>
          <p:nvPr>
            <p:ph type="body" idx="1"/>
          </p:nvPr>
        </p:nvSpPr>
        <p:spPr>
          <a:prstGeom prst="rect">
            <a:avLst/>
          </a:prstGeom>
        </p:spPr>
        <p:txBody>
          <a:bodyPr/>
          <a:lstStyle/>
          <a:p>
            <a:pPr marL="338581" indent="-338581" defTabSz="283463">
              <a:spcBef>
                <a:spcPts val="3100"/>
              </a:spcBef>
              <a:buBlip>
                <a:blip r:embed="rId2"/>
              </a:buBlip>
              <a:defRPr sz="2480">
                <a:effectLst/>
              </a:defRPr>
            </a:pPr>
            <a:r>
              <a:t>It’s a framework for our tests</a:t>
            </a:r>
          </a:p>
          <a:p>
            <a:pPr marL="338581" indent="-338581" defTabSz="283463">
              <a:spcBef>
                <a:spcPts val="3100"/>
              </a:spcBef>
              <a:buBlip>
                <a:blip r:embed="rId2"/>
              </a:buBlip>
              <a:defRPr sz="2480">
                <a:effectLst/>
              </a:defRPr>
            </a:pPr>
            <a:r>
              <a:t>Each test begins with “Test”</a:t>
            </a:r>
          </a:p>
          <a:p>
            <a:pPr marL="338581" indent="-338581" defTabSz="283463">
              <a:spcBef>
                <a:spcPts val="3100"/>
              </a:spcBef>
              <a:buBlip>
                <a:blip r:embed="rId2"/>
              </a:buBlip>
              <a:defRPr sz="2480">
                <a:effectLst/>
              </a:defRPr>
            </a:pPr>
            <a:r>
              <a:t>There is a set up method for repeated operations when starting a test.</a:t>
            </a:r>
          </a:p>
          <a:p>
            <a:pPr marL="338581" indent="-338581" defTabSz="283463">
              <a:spcBef>
                <a:spcPts val="3100"/>
              </a:spcBef>
              <a:buBlip>
                <a:blip r:embed="rId2"/>
              </a:buBlip>
              <a:defRPr sz="2480">
                <a:effectLst/>
              </a:defRPr>
            </a:pPr>
            <a:r>
              <a:t>You need to add a check to run unittest.main()</a:t>
            </a:r>
          </a:p>
          <a:p>
            <a:pPr marL="338581" indent="-338581" defTabSz="283463">
              <a:spcBef>
                <a:spcPts val="3100"/>
              </a:spcBef>
              <a:buBlip>
                <a:blip r:embed="rId2"/>
              </a:buBlip>
              <a:defRPr sz="2480">
                <a:effectLst/>
              </a:defRPr>
            </a:pPr>
            <a:r>
              <a:t>We create a class called TestMaze and inherit from unittest.TestCase</a:t>
            </a:r>
          </a:p>
          <a:p>
            <a:pPr marL="338581" indent="-338581" defTabSz="283463">
              <a:spcBef>
                <a:spcPts val="3100"/>
              </a:spcBef>
              <a:buBlip>
                <a:blip r:embed="rId2"/>
              </a:buBlip>
              <a:defRPr sz="2480">
                <a:effectLst/>
              </a:defRPr>
            </a:pPr>
            <a:r>
              <a:t>When unittest.main() is called, each method in our TestMaze class will be run. </a:t>
            </a:r>
          </a:p>
          <a:p>
            <a:pPr marL="338581" indent="-338581" defTabSz="283463">
              <a:spcBef>
                <a:spcPts val="3100"/>
              </a:spcBef>
              <a:buBlip>
                <a:blip r:embed="rId2"/>
              </a:buBlip>
              <a:defRPr sz="2480">
                <a:effectLst/>
              </a:defRPr>
            </a:pPr>
            <a:r>
              <a:t>https://cgoldberg.github.io/python-unittest-tutorial/</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lvl1pPr>
              <a:tabLst>
                <a:tab pos="1485900" algn="l"/>
              </a:tabLst>
            </a:lvl1pPr>
          </a:lstStyle>
          <a:p>
            <a:pPr/>
            <a:r>
              <a:t>Git </a:t>
            </a:r>
          </a:p>
        </p:txBody>
      </p:sp>
      <p:sp>
        <p:nvSpPr>
          <p:cNvPr id="225" name="Shape 225"/>
          <p:cNvSpPr/>
          <p:nvPr>
            <p:ph type="body" idx="1"/>
          </p:nvPr>
        </p:nvSpPr>
        <p:spPr>
          <a:prstGeom prst="rect">
            <a:avLst/>
          </a:prstGeom>
        </p:spPr>
        <p:txBody>
          <a:bodyPr/>
          <a:lstStyle/>
          <a:p>
            <a:pPr marL="447801" indent="-447801" defTabSz="374904">
              <a:spcBef>
                <a:spcPts val="4100"/>
              </a:spcBef>
              <a:buBlip>
                <a:blip r:embed="rId2"/>
              </a:buBlip>
              <a:defRPr sz="3280">
                <a:effectLst/>
              </a:defRPr>
            </a:pPr>
            <a:r>
              <a:t>We use git to get the code and the different versions</a:t>
            </a:r>
          </a:p>
          <a:p>
            <a:pPr marL="447801" indent="-447801" defTabSz="374904">
              <a:spcBef>
                <a:spcPts val="4100"/>
              </a:spcBef>
              <a:buBlip>
                <a:blip r:embed="rId2"/>
              </a:buBlip>
              <a:defRPr sz="3280">
                <a:effectLst/>
              </a:defRPr>
            </a:pPr>
            <a:r>
              <a:t>The two commands below will clone from the repository and set the version for the first slide (Red 1) </a:t>
            </a:r>
          </a:p>
          <a:p>
            <a:pPr marL="335851" indent="-335851" defTabSz="374904">
              <a:spcBef>
                <a:spcPts val="3200"/>
              </a:spcBef>
              <a:buBlip>
                <a:blip r:embed="rId2"/>
              </a:buBlip>
              <a:defRPr b="1" sz="2460">
                <a:effectLst/>
              </a:defRPr>
            </a:pPr>
            <a:r>
              <a:t>git clone https://github.com/mstoth/clusterfall2016 </a:t>
            </a:r>
          </a:p>
          <a:p>
            <a:pPr marL="335851" indent="-335851" defTabSz="374904">
              <a:spcBef>
                <a:spcPts val="3200"/>
              </a:spcBef>
              <a:buBlip>
                <a:blip r:embed="rId2"/>
              </a:buBlip>
              <a:defRPr b="1" sz="2460">
                <a:effectLst/>
              </a:defRPr>
            </a:pPr>
            <a:r>
              <a:t>git checkout 50f86d </a:t>
            </a:r>
          </a:p>
          <a:p>
            <a:pPr marL="447801" indent="-447801" defTabSz="374904">
              <a:spcBef>
                <a:spcPts val="4100"/>
              </a:spcBef>
              <a:buBlip>
                <a:blip r:embed="rId2"/>
              </a:buBlip>
              <a:defRPr sz="3280">
                <a:effectLst/>
              </a:defRPr>
            </a:pPr>
            <a:r>
              <a:t>Versions are seen with “git log” </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lvl1pPr>
              <a:tabLst>
                <a:tab pos="1485900" algn="l"/>
              </a:tabLst>
            </a:lvl1pPr>
          </a:lstStyle>
          <a:p>
            <a:pPr/>
            <a:r>
              <a:t>Git</a:t>
            </a:r>
          </a:p>
        </p:txBody>
      </p:sp>
      <p:sp>
        <p:nvSpPr>
          <p:cNvPr id="228" name="Shape 228"/>
          <p:cNvSpPr/>
          <p:nvPr>
            <p:ph type="body" idx="1"/>
          </p:nvPr>
        </p:nvSpPr>
        <p:spPr>
          <a:prstGeom prst="rect">
            <a:avLst/>
          </a:prstGeom>
        </p:spPr>
        <p:txBody>
          <a:bodyPr/>
          <a:lstStyle/>
          <a:p>
            <a:pPr marL="371347" indent="-371347" defTabSz="310895">
              <a:spcBef>
                <a:spcPts val="3400"/>
              </a:spcBef>
              <a:buBlip>
                <a:blip r:embed="rId2"/>
              </a:buBlip>
              <a:defRPr sz="2720">
                <a:effectLst/>
              </a:defRPr>
            </a:pPr>
            <a:r>
              <a:t>use git checkout &lt;hash&gt; where the hash is the first 6 characters of the long hash in the log display. </a:t>
            </a:r>
          </a:p>
          <a:p>
            <a:pPr marL="371347" indent="-371347" defTabSz="310895">
              <a:spcBef>
                <a:spcPts val="3400"/>
              </a:spcBef>
              <a:buBlip>
                <a:blip r:embed="rId2"/>
              </a:buBlip>
              <a:defRPr sz="2720">
                <a:effectLst/>
              </a:defRPr>
            </a:pPr>
            <a:r>
              <a:t>Alternate between red and green conditions</a:t>
            </a:r>
          </a:p>
          <a:p>
            <a:pPr marL="371347" indent="-371347" defTabSz="310895">
              <a:spcBef>
                <a:spcPts val="3400"/>
              </a:spcBef>
              <a:buBlip>
                <a:blip r:embed="rId2"/>
              </a:buBlip>
              <a:defRPr sz="2720">
                <a:effectLst/>
              </a:defRPr>
            </a:pPr>
            <a:r>
              <a:t>Use the following command to get back to the complete project and then checkout the next step</a:t>
            </a:r>
          </a:p>
          <a:p>
            <a:pPr marL="278511" indent="-278511" defTabSz="310895">
              <a:spcBef>
                <a:spcPts val="2700"/>
              </a:spcBef>
              <a:buBlip>
                <a:blip r:embed="rId2"/>
              </a:buBlip>
              <a:defRPr b="1" sz="2040">
                <a:effectLst/>
              </a:defRPr>
            </a:pPr>
            <a:r>
              <a:t>git checkout master</a:t>
            </a:r>
          </a:p>
          <a:p>
            <a:pPr marL="371347" indent="-371347" defTabSz="310895">
              <a:spcBef>
                <a:spcPts val="3400"/>
              </a:spcBef>
              <a:buBlip>
                <a:blip r:embed="rId2"/>
              </a:buBlip>
              <a:defRPr sz="2720">
                <a:effectLst/>
              </a:defRPr>
            </a:pPr>
            <a:r>
              <a:t>Learn git for your own use.  Other commands like add, commit, tag.  </a:t>
            </a:r>
          </a:p>
          <a:p>
            <a:pPr marL="371347" indent="-371347" defTabSz="310895">
              <a:spcBef>
                <a:spcPts val="3400"/>
              </a:spcBef>
              <a:buBlip>
                <a:blip r:embed="rId2"/>
              </a:buBlip>
              <a:defRPr sz="2720">
                <a:effectLst/>
              </a:defRPr>
            </a:pPr>
            <a:r>
              <a:t>Get a github account.</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lvl1pPr>
              <a:tabLst>
                <a:tab pos="1485900" algn="l"/>
              </a:tabLst>
            </a:lvl1pPr>
          </a:lstStyle>
          <a:p>
            <a:pPr/>
            <a:r>
              <a:t>The Python Class</a:t>
            </a:r>
          </a:p>
        </p:txBody>
      </p:sp>
      <p:sp>
        <p:nvSpPr>
          <p:cNvPr id="231" name="Shape 231"/>
          <p:cNvSpPr/>
          <p:nvPr>
            <p:ph type="body" idx="1"/>
          </p:nvPr>
        </p:nvSpPr>
        <p:spPr>
          <a:prstGeom prst="rect">
            <a:avLst/>
          </a:prstGeom>
        </p:spPr>
        <p:txBody>
          <a:bodyPr/>
          <a:lstStyle/>
          <a:p>
            <a:pPr marL="376809" indent="-376809" defTabSz="315468">
              <a:spcBef>
                <a:spcPts val="3400"/>
              </a:spcBef>
              <a:buBlip>
                <a:blip r:embed="rId2"/>
              </a:buBlip>
              <a:defRPr sz="2760">
                <a:effectLst/>
              </a:defRPr>
            </a:pPr>
            <a:r>
              <a:t>Our class is called Maze()</a:t>
            </a:r>
          </a:p>
          <a:p>
            <a:pPr marL="376809" indent="-376809" defTabSz="315468">
              <a:spcBef>
                <a:spcPts val="3400"/>
              </a:spcBef>
              <a:buBlip>
                <a:blip r:embed="rId2"/>
              </a:buBlip>
              <a:defRPr sz="2760">
                <a:effectLst/>
              </a:defRPr>
            </a:pPr>
            <a:r>
              <a:t>It will have many methods</a:t>
            </a:r>
          </a:p>
          <a:p>
            <a:pPr marL="376809" indent="-376809" defTabSz="315468">
              <a:spcBef>
                <a:spcPts val="3400"/>
              </a:spcBef>
              <a:buBlip>
                <a:blip r:embed="rId2"/>
              </a:buBlip>
              <a:defRPr sz="2760">
                <a:effectLst/>
              </a:defRPr>
            </a:pPr>
            <a:r>
              <a:t>m=Maze() instantiates a new maze called m</a:t>
            </a:r>
          </a:p>
          <a:p>
            <a:pPr marL="376809" indent="-376809" defTabSz="315468">
              <a:spcBef>
                <a:spcPts val="3400"/>
              </a:spcBef>
              <a:buBlip>
                <a:blip r:embed="rId2"/>
              </a:buBlip>
              <a:defRPr sz="2760">
                <a:effectLst/>
              </a:defRPr>
            </a:pPr>
            <a:r>
              <a:t>m is an object of type Maze</a:t>
            </a:r>
          </a:p>
          <a:p>
            <a:pPr marL="376809" indent="-376809" defTabSz="315468">
              <a:spcBef>
                <a:spcPts val="3400"/>
              </a:spcBef>
              <a:buBlip>
                <a:blip r:embed="rId2"/>
              </a:buBlip>
              <a:defRPr sz="2760">
                <a:effectLst/>
              </a:defRPr>
            </a:pPr>
            <a:r>
              <a:t>m.create() will draw a new maze on the screen</a:t>
            </a:r>
          </a:p>
          <a:p>
            <a:pPr marL="376809" indent="-376809" defTabSz="315468">
              <a:spcBef>
                <a:spcPts val="3400"/>
              </a:spcBef>
              <a:buBlip>
                <a:blip r:embed="rId2"/>
              </a:buBlip>
              <a:defRPr sz="2760">
                <a:effectLst/>
              </a:defRPr>
            </a:pPr>
            <a:r>
              <a:t>m.solve() will solve maze just created. </a:t>
            </a:r>
          </a:p>
          <a:p>
            <a:pPr marL="376809" indent="-376809" defTabSz="315468">
              <a:spcBef>
                <a:spcPts val="3400"/>
              </a:spcBef>
              <a:buBlip>
                <a:blip r:embed="rId2"/>
              </a:buBlip>
              <a:defRPr sz="2760">
                <a:effectLst/>
              </a:defRPr>
            </a:pPr>
            <a:r>
              <a:t>Maze.py is the file which defines the class</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lvl1pPr>
              <a:tabLst>
                <a:tab pos="1485900" algn="l"/>
              </a:tabLst>
            </a:lvl1pPr>
          </a:lstStyle>
          <a:p>
            <a:pPr/>
            <a:r>
              <a:t>Red 1</a:t>
            </a:r>
          </a:p>
        </p:txBody>
      </p:sp>
      <p:sp>
        <p:nvSpPr>
          <p:cNvPr id="234" name="Shape 234"/>
          <p:cNvSpPr/>
          <p:nvPr>
            <p:ph type="body" idx="1"/>
          </p:nvPr>
        </p:nvSpPr>
        <p:spPr>
          <a:prstGeom prst="rect">
            <a:avLst/>
          </a:prstGeom>
        </p:spPr>
        <p:txBody>
          <a:bodyPr/>
          <a:lstStyle/>
          <a:p>
            <a:pPr marL="0" indent="0" defTabSz="584200">
              <a:spcBef>
                <a:spcPts val="0"/>
              </a:spcBef>
              <a:buSzTx/>
              <a:buNone/>
              <a:defRPr sz="1900">
                <a:effectLst/>
                <a:latin typeface="Courier"/>
                <a:ea typeface="Courier"/>
                <a:cs typeface="Courier"/>
                <a:sym typeface="Courier"/>
              </a:defRPr>
            </a:pPr>
            <a:r>
              <a:t>Traceback (most recent call last):</a:t>
            </a:r>
          </a:p>
          <a:p>
            <a:pPr marL="0" indent="0" defTabSz="584200">
              <a:spcBef>
                <a:spcPts val="0"/>
              </a:spcBef>
              <a:buSzTx/>
              <a:buNone/>
              <a:defRPr sz="1900">
                <a:effectLst/>
                <a:latin typeface="Courier"/>
                <a:ea typeface="Courier"/>
                <a:cs typeface="Courier"/>
                <a:sym typeface="Courier"/>
              </a:defRPr>
            </a:pPr>
            <a:r>
              <a:t>  File "/Users/michaeltoth/Documents/cluster/clusterfall2016/MazeTests.py", line 1, in &lt;module&gt;</a:t>
            </a:r>
          </a:p>
          <a:p>
            <a:pPr marL="0" indent="0" defTabSz="584200">
              <a:spcBef>
                <a:spcPts val="0"/>
              </a:spcBef>
              <a:buSzTx/>
              <a:buNone/>
              <a:defRPr sz="1900">
                <a:effectLst/>
                <a:latin typeface="Courier"/>
                <a:ea typeface="Courier"/>
                <a:cs typeface="Courier"/>
                <a:sym typeface="Courier"/>
              </a:defRPr>
            </a:pPr>
            <a:r>
              <a:t>    from Maze import *</a:t>
            </a:r>
          </a:p>
          <a:p>
            <a:pPr marL="0" indent="0" defTabSz="584200">
              <a:spcBef>
                <a:spcPts val="0"/>
              </a:spcBef>
              <a:buSzTx/>
              <a:buNone/>
              <a:defRPr sz="1900">
                <a:effectLst/>
                <a:latin typeface="Courier"/>
                <a:ea typeface="Courier"/>
                <a:cs typeface="Courier"/>
                <a:sym typeface="Courier"/>
              </a:defRPr>
            </a:pPr>
            <a:r>
              <a:t>ImportError: No module named ‘Maze'</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This is the message (with a different path for you of course) when you type </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python MazeTests.py</a:t>
            </a:r>
          </a:p>
          <a:p>
            <a:pPr marL="0" indent="0" defTabSz="584200">
              <a:spcBef>
                <a:spcPts val="0"/>
              </a:spcBef>
              <a:buSzTx/>
              <a:buNone/>
              <a:defRPr sz="1900">
                <a:effectLst/>
                <a:latin typeface="Courier"/>
                <a:ea typeface="Courier"/>
                <a:cs typeface="Courier"/>
                <a:sym typeface="Courier"/>
              </a:defRPr>
            </a:pPr>
          </a:p>
          <a:p>
            <a:pPr marL="0" indent="0" defTabSz="584200">
              <a:spcBef>
                <a:spcPts val="0"/>
              </a:spcBef>
              <a:buSzTx/>
              <a:buNone/>
              <a:defRPr sz="1900">
                <a:effectLst/>
                <a:latin typeface="Courier"/>
                <a:ea typeface="Courier"/>
                <a:cs typeface="Courier"/>
                <a:sym typeface="Courier"/>
              </a:defRPr>
            </a:pPr>
            <a:r>
              <a:t>Here’s the test</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tabLst>
                <a:tab pos="1485900" algn="l"/>
              </a:tabLst>
            </a:lvl1pPr>
          </a:lstStyle>
          <a:p>
            <a:pPr/>
            <a:r>
              <a:t>Red 1</a:t>
            </a:r>
          </a:p>
        </p:txBody>
      </p:sp>
      <p:sp>
        <p:nvSpPr>
          <p:cNvPr id="237" name="Shape 237"/>
          <p:cNvSpPr/>
          <p:nvPr>
            <p:ph type="body" idx="1"/>
          </p:nvPr>
        </p:nvSpPr>
        <p:spPr>
          <a:prstGeom prst="rect">
            <a:avLst/>
          </a:prstGeom>
        </p:spPr>
        <p:txBody>
          <a:bodyPr/>
          <a:lstStyle/>
          <a:p>
            <a:pPr>
              <a:buBlip>
                <a:blip r:embed="rId2"/>
              </a:buBlip>
              <a:defRPr>
                <a:effectLst/>
              </a:defRPr>
            </a:pPr>
            <a:r>
              <a:t>The error is due to not having a maze class available. </a:t>
            </a:r>
          </a:p>
          <a:p>
            <a:pPr>
              <a:buBlip>
                <a:blip r:embed="rId2"/>
              </a:buBlip>
              <a:defRPr>
                <a:effectLst/>
              </a:defRPr>
            </a:pPr>
            <a:r>
              <a:rPr i="1"/>
              <a:t>python MazeTests.py</a:t>
            </a:r>
            <a:r>
              <a:t> produces the error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lvl1pPr>
              <a:tabLst>
                <a:tab pos="1485900" algn="l"/>
              </a:tabLst>
            </a:lvl1pPr>
          </a:lstStyle>
          <a:p>
            <a:pPr/>
            <a:r>
              <a:t>Maze Test</a:t>
            </a:r>
          </a:p>
        </p:txBody>
      </p:sp>
      <p:sp>
        <p:nvSpPr>
          <p:cNvPr id="240" name="Shape 240"/>
          <p:cNvSpPr/>
          <p:nvPr>
            <p:ph type="body" idx="1"/>
          </p:nvPr>
        </p:nvSpPr>
        <p:spPr>
          <a:prstGeom prst="rect">
            <a:avLst/>
          </a:prstGeom>
        </p:spPr>
        <p:txBody>
          <a:bodyPr/>
          <a:lstStyle/>
          <a:p>
            <a:pPr marL="0" indent="0">
              <a:spcBef>
                <a:spcPts val="400"/>
              </a:spcBef>
              <a:buSzTx/>
              <a:buNone/>
              <a:defRPr sz="3000">
                <a:effectLst/>
              </a:defRPr>
            </a:pPr>
            <a:r>
              <a:t>from Maze import *</a:t>
            </a:r>
          </a:p>
          <a:p>
            <a:pPr marL="0" indent="0">
              <a:spcBef>
                <a:spcPts val="400"/>
              </a:spcBef>
              <a:buSzTx/>
              <a:buNone/>
              <a:defRPr sz="3000">
                <a:effectLst/>
              </a:defRPr>
            </a:pPr>
            <a:r>
              <a:t>import turtle</a:t>
            </a:r>
          </a:p>
          <a:p>
            <a:pPr marL="0" indent="0">
              <a:spcBef>
                <a:spcPts val="400"/>
              </a:spcBef>
              <a:buSzTx/>
              <a:buNone/>
              <a:defRPr sz="3000">
                <a:effectLst/>
              </a:defRPr>
            </a:pPr>
            <a:r>
              <a:t>import unittest</a:t>
            </a:r>
          </a:p>
          <a:p>
            <a:pPr marL="0" indent="0">
              <a:spcBef>
                <a:spcPts val="400"/>
              </a:spcBef>
              <a:buSzTx/>
              <a:buNone/>
              <a:defRPr sz="3000">
                <a:effectLst/>
              </a:defRPr>
            </a:pPr>
          </a:p>
          <a:p>
            <a:pPr marL="0" indent="0">
              <a:spcBef>
                <a:spcPts val="400"/>
              </a:spcBef>
              <a:buSzTx/>
              <a:buNone/>
              <a:defRPr sz="3000">
                <a:effectLst/>
              </a:defRPr>
            </a:pPr>
            <a:r>
              <a:t>class testMaze(unittest.TestCase):</a:t>
            </a:r>
          </a:p>
          <a:p>
            <a:pPr marL="0" indent="0">
              <a:spcBef>
                <a:spcPts val="400"/>
              </a:spcBef>
              <a:buSzTx/>
              <a:buNone/>
              <a:defRPr sz="3000">
                <a:effectLst/>
              </a:defRPr>
            </a:pPr>
            <a:r>
              <a:t>    </a:t>
            </a:r>
          </a:p>
          <a:p>
            <a:pPr marL="0" indent="0">
              <a:spcBef>
                <a:spcPts val="400"/>
              </a:spcBef>
              <a:buSzTx/>
              <a:buNone/>
              <a:defRPr sz="3000">
                <a:effectLst/>
              </a:defRPr>
            </a:pPr>
            <a:r>
              <a:t>    def setUp(self):</a:t>
            </a:r>
          </a:p>
          <a:p>
            <a:pPr marL="0" indent="0">
              <a:spcBef>
                <a:spcPts val="400"/>
              </a:spcBef>
              <a:buSzTx/>
              <a:buNone/>
              <a:defRPr sz="3000">
                <a:effectLst/>
              </a:defRPr>
            </a:pPr>
            <a:r>
              <a:t>        # this checks for a Maze class</a:t>
            </a:r>
          </a:p>
          <a:p>
            <a:pPr marL="0" indent="0">
              <a:spcBef>
                <a:spcPts val="400"/>
              </a:spcBef>
              <a:buSzTx/>
              <a:buNone/>
              <a:defRPr sz="3000">
                <a:effectLst/>
              </a:defRPr>
            </a:pPr>
            <a:r>
              <a:t>        self.m=Maze()</a:t>
            </a:r>
          </a:p>
          <a:p>
            <a:pPr marL="0" indent="0">
              <a:spcBef>
                <a:spcPts val="400"/>
              </a:spcBef>
              <a:buSzTx/>
              <a:buNone/>
              <a:defRPr sz="3000">
                <a:effectLst/>
              </a:defRPr>
            </a:pPr>
          </a:p>
        </p:txBody>
      </p:sp>
      <p:sp>
        <p:nvSpPr>
          <p:cNvPr id="241" name="Shape 241"/>
          <p:cNvSpPr/>
          <p:nvPr/>
        </p:nvSpPr>
        <p:spPr>
          <a:xfrm>
            <a:off x="1739900" y="2799159"/>
            <a:ext cx="3683695" cy="1702991"/>
          </a:xfrm>
          <a:prstGeom prst="rect">
            <a:avLst/>
          </a:prstGeom>
          <a:ln w="25400">
            <a:solidFill>
              <a:srgbClr val="B8B8B8"/>
            </a:solidFill>
            <a:miter lim="400000"/>
          </a:ln>
        </p:spPr>
        <p:txBody>
          <a:bodyPr lIns="50800" tIns="50800" rIns="50800" bIns="50800" anchor="ctr"/>
          <a:lstStyle/>
          <a:p>
            <a:pPr>
              <a:defRPr sz="3200">
                <a:effectLst>
                  <a:outerShdw sx="100000" sy="100000" kx="0" ky="0" algn="b" rotWithShape="0" blurRad="25400" dist="25400" dir="2700000">
                    <a:srgbClr val="FFFFFF">
                      <a:alpha val="50000"/>
                    </a:srgbClr>
                  </a:outerShdw>
                </a:effectLst>
              </a:defRPr>
            </a:pPr>
          </a:p>
        </p:txBody>
      </p:sp>
      <p:sp>
        <p:nvSpPr>
          <p:cNvPr id="242" name="Shape 242"/>
          <p:cNvSpPr/>
          <p:nvPr/>
        </p:nvSpPr>
        <p:spPr>
          <a:xfrm>
            <a:off x="5521070" y="2899766"/>
            <a:ext cx="6331459" cy="15017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a:pPr>
            <a:r>
              <a:t>Modules are imported here. </a:t>
            </a:r>
          </a:p>
          <a:p>
            <a:pPr>
              <a:defRPr i="1"/>
            </a:pPr>
            <a:r>
              <a:t>Read about modules and specifically </a:t>
            </a:r>
          </a:p>
          <a:p>
            <a:pPr>
              <a:defRPr i="1"/>
            </a:pPr>
            <a:r>
              <a:t>the turtle and unites modules</a:t>
            </a:r>
          </a:p>
        </p:txBody>
      </p:sp>
      <p:sp>
        <p:nvSpPr>
          <p:cNvPr id="243" name="Shape 243"/>
          <p:cNvSpPr/>
          <p:nvPr/>
        </p:nvSpPr>
        <p:spPr>
          <a:xfrm>
            <a:off x="4711700" y="5383211"/>
            <a:ext cx="6667500"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We inherit the methods of TestCase here</a:t>
            </a:r>
          </a:p>
        </p:txBody>
      </p:sp>
      <p:sp>
        <p:nvSpPr>
          <p:cNvPr id="244" name="Shape 244"/>
          <p:cNvSpPr/>
          <p:nvPr/>
        </p:nvSpPr>
        <p:spPr>
          <a:xfrm>
            <a:off x="6377177" y="5922961"/>
            <a:ext cx="4962145"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This is done before every test </a:t>
            </a:r>
          </a:p>
        </p:txBody>
      </p:sp>
      <p:sp>
        <p:nvSpPr>
          <p:cNvPr id="245" name="Shape 245"/>
          <p:cNvSpPr/>
          <p:nvPr/>
        </p:nvSpPr>
        <p:spPr>
          <a:xfrm>
            <a:off x="5117355" y="6048474"/>
            <a:ext cx="1348136" cy="31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246" name="Shape 246"/>
          <p:cNvSpPr/>
          <p:nvPr/>
        </p:nvSpPr>
        <p:spPr>
          <a:xfrm>
            <a:off x="7371382" y="4970710"/>
            <a:ext cx="1348136" cy="310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247" name="Shape 247"/>
          <p:cNvSpPr/>
          <p:nvPr/>
        </p:nvSpPr>
        <p:spPr>
          <a:xfrm>
            <a:off x="5307855" y="7126237"/>
            <a:ext cx="1348136" cy="310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3" y="14256"/>
                </a:moveTo>
                <a:lnTo>
                  <a:pt x="13023" y="21600"/>
                </a:lnTo>
                <a:lnTo>
                  <a:pt x="0" y="10800"/>
                </a:lnTo>
                <a:lnTo>
                  <a:pt x="13023" y="0"/>
                </a:lnTo>
                <a:lnTo>
                  <a:pt x="13023" y="7344"/>
                </a:lnTo>
                <a:lnTo>
                  <a:pt x="21600" y="7344"/>
                </a:lnTo>
                <a:lnTo>
                  <a:pt x="21600" y="14256"/>
                </a:lnTo>
                <a:close/>
              </a:path>
            </a:pathLst>
          </a:custGeom>
          <a:blipFill>
            <a:blip r:embed="rId2"/>
          </a:blipFill>
          <a:ln w="12700">
            <a:miter lim="400000"/>
          </a:ln>
        </p:spPr>
        <p:txBody>
          <a:bodyPr lIns="50800" tIns="50800" rIns="50800" bIns="50800" anchor="ctr"/>
          <a:lstStyle/>
          <a:p>
            <a:pPr>
              <a:defRPr sz="3200">
                <a:solidFill>
                  <a:srgbClr val="FFFFFF"/>
                </a:solidFill>
                <a:effectLst>
                  <a:outerShdw sx="100000" sy="100000" kx="0" ky="0" algn="b" rotWithShape="0" blurRad="25400" dist="12700" dir="5400000">
                    <a:srgbClr val="000000">
                      <a:alpha val="50000"/>
                    </a:srgbClr>
                  </a:outerShdw>
                </a:effectLst>
              </a:defRPr>
            </a:pPr>
          </a:p>
        </p:txBody>
      </p:sp>
      <p:sp>
        <p:nvSpPr>
          <p:cNvPr id="248" name="Shape 248"/>
          <p:cNvSpPr/>
          <p:nvPr/>
        </p:nvSpPr>
        <p:spPr>
          <a:xfrm>
            <a:off x="2748597" y="7509173"/>
            <a:ext cx="7507606" cy="561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The error occurs when we try to use the class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49" name="Shape 149"/>
          <p:cNvSpPr/>
          <p:nvPr>
            <p:ph type="title"/>
          </p:nvPr>
        </p:nvSpPr>
        <p:spPr>
          <a:prstGeom prst="rect">
            <a:avLst/>
          </a:prstGeom>
        </p:spPr>
        <p:txBody>
          <a:bodyPr/>
          <a:lstStyle>
            <a:lvl1pPr>
              <a:tabLst>
                <a:tab pos="1485900" algn="l"/>
              </a:tabLst>
            </a:lvl1pPr>
          </a:lstStyle>
          <a:p>
            <a:pPr/>
            <a:r>
              <a:t>Learning Tools </a:t>
            </a:r>
          </a:p>
        </p:txBody>
      </p:sp>
      <p:sp>
        <p:nvSpPr>
          <p:cNvPr id="150" name="Shape 150"/>
          <p:cNvSpPr/>
          <p:nvPr>
            <p:ph type="body" sz="half" idx="1"/>
          </p:nvPr>
        </p:nvSpPr>
        <p:spPr>
          <a:prstGeom prst="rect">
            <a:avLst/>
          </a:prstGeom>
        </p:spPr>
        <p:txBody>
          <a:bodyPr/>
          <a:lstStyle/>
          <a:p>
            <a:pPr>
              <a:buBlip>
                <a:blip r:embed="rId3"/>
              </a:buBlip>
              <a:defRPr>
                <a:effectLst/>
              </a:defRPr>
            </a:pPr>
            <a:r>
              <a:t>github</a:t>
            </a:r>
          </a:p>
          <a:p>
            <a:pPr lvl="1">
              <a:buBlip>
                <a:blip r:embed="rId3"/>
              </a:buBlip>
              <a:defRPr>
                <a:effectLst/>
              </a:defRPr>
            </a:pPr>
            <a:r>
              <a:t>create account</a:t>
            </a:r>
          </a:p>
          <a:p>
            <a:pPr lvl="1">
              <a:buBlip>
                <a:blip r:embed="rId3"/>
              </a:buBlip>
              <a:defRPr>
                <a:effectLst/>
              </a:defRPr>
            </a:pPr>
            <a:r>
              <a:t>add repository</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lvl1pPr>
              <a:tabLst>
                <a:tab pos="1485900" algn="l"/>
              </a:tabLst>
            </a:lvl1pPr>
          </a:lstStyle>
          <a:p>
            <a:pPr/>
            <a:r>
              <a:t>Green 1</a:t>
            </a:r>
          </a:p>
        </p:txBody>
      </p:sp>
      <p:sp>
        <p:nvSpPr>
          <p:cNvPr id="251" name="Shape 251"/>
          <p:cNvSpPr/>
          <p:nvPr>
            <p:ph type="body" idx="1"/>
          </p:nvPr>
        </p:nvSpPr>
        <p:spPr>
          <a:prstGeom prst="rect">
            <a:avLst/>
          </a:prstGeom>
        </p:spPr>
        <p:txBody>
          <a:bodyPr/>
          <a:lstStyle/>
          <a:p>
            <a:pPr marL="327660" indent="-327660" defTabSz="274320">
              <a:spcBef>
                <a:spcPts val="3000"/>
              </a:spcBef>
              <a:buBlip>
                <a:blip r:embed="rId2"/>
              </a:buBlip>
              <a:defRPr sz="2400">
                <a:effectLst/>
              </a:defRPr>
            </a:pPr>
            <a:r>
              <a:t>We create class called Maze with the keyword ‘class’</a:t>
            </a:r>
          </a:p>
          <a:p>
            <a:pPr marL="327660" indent="-327660" defTabSz="274320">
              <a:spcBef>
                <a:spcPts val="3000"/>
              </a:spcBef>
              <a:buBlip>
                <a:blip r:embed="rId2"/>
              </a:buBlip>
              <a:defRPr sz="2400">
                <a:effectLst/>
              </a:defRPr>
            </a:pPr>
            <a:r>
              <a:t>There is a special method called __init__(). This gets called when a class is instantiated.</a:t>
            </a:r>
          </a:p>
          <a:p>
            <a:pPr marL="327660" indent="-327660" defTabSz="274320">
              <a:spcBef>
                <a:spcPts val="3000"/>
              </a:spcBef>
              <a:buBlip>
                <a:blip r:embed="rId2"/>
              </a:buBlip>
              <a:defRPr sz="2400">
                <a:effectLst/>
              </a:defRPr>
            </a:pPr>
            <a:r>
              <a:t>All methods must start at least with 1 argument called ‘self’ </a:t>
            </a:r>
          </a:p>
          <a:p>
            <a:pPr marL="327660" indent="-327660" defTabSz="274320">
              <a:spcBef>
                <a:spcPts val="3000"/>
              </a:spcBef>
              <a:buBlip>
                <a:blip r:embed="rId2"/>
              </a:buBlip>
              <a:defRPr sz="2400">
                <a:effectLst/>
              </a:defRPr>
            </a:pPr>
            <a:r>
              <a:t>pass is a no-operation command in Python</a:t>
            </a:r>
          </a:p>
          <a:p>
            <a:pPr marL="327660" indent="-327660" defTabSz="274320">
              <a:spcBef>
                <a:spcPts val="3000"/>
              </a:spcBef>
              <a:buBlip>
                <a:blip r:embed="rId2"/>
              </a:buBlip>
              <a:defRPr sz="2400">
                <a:effectLst/>
              </a:defRPr>
            </a:pPr>
            <a:r>
              <a:t>This code makes our test pass with the minimal amount of coding. </a:t>
            </a:r>
          </a:p>
          <a:p>
            <a:pPr marL="327660" indent="-327660" defTabSz="274320">
              <a:spcBef>
                <a:spcPts val="3000"/>
              </a:spcBef>
              <a:buBlip>
                <a:blip r:embed="rId2"/>
              </a:buBlip>
              <a:defRPr sz="2400">
                <a:effectLst/>
              </a:defRPr>
            </a:pPr>
            <a:r>
              <a:t>The check for __name__ is missing. </a:t>
            </a:r>
          </a:p>
          <a:p>
            <a:pPr marL="327660" indent="-327660" defTabSz="274320">
              <a:spcBef>
                <a:spcPts val="3000"/>
              </a:spcBef>
              <a:buBlip>
                <a:blip r:embed="rId2"/>
              </a:buBlip>
              <a:defRPr sz="2400">
                <a:effectLst/>
              </a:defRPr>
            </a:pPr>
            <a:r>
              <a:t>if __name__==“__main__”:  unittest.main() needed to run from idle.  (add it to the end of the MazeTests.py file) </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lvl1pPr>
              <a:tabLst>
                <a:tab pos="1485900" algn="l"/>
              </a:tabLst>
            </a:lvl1pPr>
          </a:lstStyle>
          <a:p>
            <a:pPr/>
            <a:r>
              <a:t>Green 1</a:t>
            </a:r>
          </a:p>
        </p:txBody>
      </p:sp>
      <p:sp>
        <p:nvSpPr>
          <p:cNvPr id="254" name="Shape 254"/>
          <p:cNvSpPr/>
          <p:nvPr>
            <p:ph type="body" idx="1"/>
          </p:nvPr>
        </p:nvSpPr>
        <p:spPr>
          <a:xfrm>
            <a:off x="1866900" y="2641600"/>
            <a:ext cx="9753600" cy="5842000"/>
          </a:xfrm>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class Maze():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    def __init__(self):</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Courier"/>
                <a:ea typeface="Courier"/>
                <a:cs typeface="Courier"/>
                <a:sym typeface="Courier"/>
              </a:defRPr>
            </a:pPr>
            <a:r>
              <a:t>        pass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lvl1pPr>
              <a:tabLst>
                <a:tab pos="1485900" algn="l"/>
              </a:tabLst>
            </a:lvl1pPr>
          </a:lstStyle>
          <a:p>
            <a:pPr/>
            <a:r>
              <a:t>Week 2</a:t>
            </a:r>
          </a:p>
        </p:txBody>
      </p:sp>
      <p:sp>
        <p:nvSpPr>
          <p:cNvPr id="257" name="Shape 257"/>
          <p:cNvSpPr/>
          <p:nvPr>
            <p:ph type="body" idx="1"/>
          </p:nvPr>
        </p:nvSpPr>
        <p:spPr>
          <a:prstGeom prst="rect">
            <a:avLst/>
          </a:prstGeom>
        </p:spPr>
        <p:txBody>
          <a:bodyPr/>
          <a:lstStyle/>
          <a:p>
            <a:pPr marL="447801" indent="-447801" defTabSz="374904">
              <a:spcBef>
                <a:spcPts val="4100"/>
              </a:spcBef>
              <a:buBlip>
                <a:blip r:embed="rId2"/>
              </a:buBlip>
              <a:defRPr sz="3280">
                <a:effectLst/>
              </a:defRPr>
            </a:pPr>
            <a:r>
              <a:t>Tests 2-4</a:t>
            </a:r>
          </a:p>
          <a:p>
            <a:pPr marL="447801" indent="-447801" defTabSz="374904">
              <a:spcBef>
                <a:spcPts val="4100"/>
              </a:spcBef>
              <a:buBlip>
                <a:blip r:embed="rId2"/>
              </a:buBlip>
              <a:defRPr sz="3280">
                <a:effectLst/>
              </a:defRPr>
            </a:pPr>
            <a:r>
              <a:t>More about the turtle module and methods</a:t>
            </a:r>
          </a:p>
          <a:p>
            <a:pPr marL="447801" indent="-447801" defTabSz="374904">
              <a:spcBef>
                <a:spcPts val="4100"/>
              </a:spcBef>
              <a:buBlip>
                <a:blip r:embed="rId2"/>
              </a:buBlip>
              <a:defRPr sz="3280">
                <a:effectLst/>
              </a:defRPr>
            </a:pPr>
            <a:r>
              <a:t>Python type() function</a:t>
            </a:r>
          </a:p>
          <a:p>
            <a:pPr marL="447801" indent="-447801" defTabSz="374904">
              <a:spcBef>
                <a:spcPts val="4100"/>
              </a:spcBef>
              <a:buBlip>
                <a:blip r:embed="rId2"/>
              </a:buBlip>
              <a:defRPr sz="3280">
                <a:effectLst/>
              </a:defRPr>
            </a:pPr>
            <a:r>
              <a:t>Python class structure</a:t>
            </a:r>
          </a:p>
          <a:p>
            <a:pPr marL="447801" indent="-447801" defTabSz="374904">
              <a:spcBef>
                <a:spcPts val="4100"/>
              </a:spcBef>
              <a:buBlip>
                <a:blip r:embed="rId2"/>
              </a:buBlip>
              <a:defRPr sz="3280">
                <a:effectLst/>
              </a:defRPr>
            </a:pPr>
            <a:r>
              <a:t>Python assert statement</a:t>
            </a:r>
          </a:p>
          <a:p>
            <a:pPr marL="447801" indent="-447801" defTabSz="374904">
              <a:spcBef>
                <a:spcPts val="4100"/>
              </a:spcBef>
              <a:buBlip>
                <a:blip r:embed="rId2"/>
              </a:buBlip>
              <a:defRPr sz="3280">
                <a:effectLst/>
              </a:defRPr>
            </a:pPr>
            <a:r>
              <a:t>Setting background color of screen</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lvl1pPr>
              <a:tabLst>
                <a:tab pos="1485900" algn="l"/>
              </a:tabLst>
            </a:lvl1pPr>
          </a:lstStyle>
          <a:p>
            <a:pPr/>
            <a:r>
              <a:t>Red 2</a:t>
            </a:r>
          </a:p>
        </p:txBody>
      </p:sp>
      <p:sp>
        <p:nvSpPr>
          <p:cNvPr id="260" name="Shape 260"/>
          <p:cNvSpPr/>
          <p:nvPr>
            <p:ph type="body" idx="1"/>
          </p:nvPr>
        </p:nvSpPr>
        <p:spPr>
          <a:prstGeom prst="rect">
            <a:avLst/>
          </a:prstGeom>
        </p:spPr>
        <p:txBody>
          <a:bodyPr/>
          <a:lstStyle/>
          <a:p>
            <a:pPr>
              <a:buBlip>
                <a:blip r:embed="rId2"/>
              </a:buBlip>
              <a:defRPr>
                <a:effectLst/>
              </a:defRPr>
            </a:pPr>
            <a:r>
              <a:t>We test for the screen by checking the type</a:t>
            </a:r>
          </a:p>
          <a:p>
            <a:pPr>
              <a:buBlip>
                <a:blip r:embed="rId2"/>
              </a:buBlip>
              <a:defRPr>
                <a:effectLst/>
              </a:defRPr>
            </a:pPr>
            <a:r>
              <a:t>The type is turtle._Screen</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lvl1pPr>
              <a:tabLst>
                <a:tab pos="1485900" algn="l"/>
              </a:tabLst>
            </a:lvl1pPr>
          </a:lstStyle>
          <a:p>
            <a:pPr/>
            <a:r>
              <a:t>Red 2</a:t>
            </a:r>
          </a:p>
        </p:txBody>
      </p:sp>
      <p:sp>
        <p:nvSpPr>
          <p:cNvPr id="263" name="Shape 263"/>
          <p:cNvSpPr/>
          <p:nvPr>
            <p:ph type="body" idx="1"/>
          </p:nvPr>
        </p:nvSpPr>
        <p:spPr>
          <a:prstGeom prst="rect">
            <a:avLst/>
          </a:prstGeom>
        </p:spPr>
        <p:txBody>
          <a:bodyPr/>
          <a:lstStyle/>
          <a:p>
            <a:pPr marL="0" indent="0" defTabSz="584200">
              <a:spcBef>
                <a:spcPts val="0"/>
              </a:spcBef>
              <a:buSzTx/>
              <a:buNone/>
              <a:defRPr sz="2300">
                <a:effectLst/>
                <a:latin typeface="Courier"/>
                <a:ea typeface="Courier"/>
                <a:cs typeface="Courier"/>
                <a:sym typeface="Courier"/>
              </a:defRPr>
            </a:pPr>
            <a:r>
              <a:t>    assert type(self.m.s) == turtle._Screen</a:t>
            </a:r>
          </a:p>
          <a:p>
            <a:pPr marL="0" indent="0" defTabSz="584200">
              <a:spcBef>
                <a:spcPts val="0"/>
              </a:spcBef>
              <a:buSzTx/>
              <a:buNone/>
              <a:defRPr sz="2300">
                <a:effectLst/>
                <a:latin typeface="Courier"/>
                <a:ea typeface="Courier"/>
                <a:cs typeface="Courier"/>
                <a:sym typeface="Courier"/>
              </a:defRPr>
            </a:pPr>
            <a:r>
              <a:t>AttributeError: Maze instance has no attribute 's'</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lvl1pPr>
              <a:tabLst>
                <a:tab pos="1485900" algn="l"/>
              </a:tabLst>
            </a:lvl1pPr>
          </a:lstStyle>
          <a:p>
            <a:pPr/>
            <a:r>
              <a:t>Green 2</a:t>
            </a:r>
          </a:p>
        </p:txBody>
      </p:sp>
      <p:sp>
        <p:nvSpPr>
          <p:cNvPr id="266" name="Shape 266"/>
          <p:cNvSpPr/>
          <p:nvPr>
            <p:ph type="body" idx="1"/>
          </p:nvPr>
        </p:nvSpPr>
        <p:spPr>
          <a:prstGeom prst="rect">
            <a:avLst/>
          </a:prstGeom>
        </p:spPr>
        <p:txBody>
          <a:bodyPr/>
          <a:lstStyle/>
          <a:p>
            <a:pPr>
              <a:buBlip>
                <a:blip r:embed="rId2"/>
              </a:buBlip>
              <a:defRPr>
                <a:effectLst/>
              </a:defRPr>
            </a:pPr>
            <a:r>
              <a:t>We have a class called Maze in Maze.py</a:t>
            </a:r>
          </a:p>
          <a:p>
            <a:pPr>
              <a:buBlip>
                <a:blip r:embed="rId2"/>
              </a:buBlip>
              <a:defRPr>
                <a:effectLst/>
              </a:defRPr>
            </a:pPr>
            <a:r>
              <a:t>We have defined a Screen to be self.s</a:t>
            </a:r>
          </a:p>
          <a:p>
            <a:pPr>
              <a:buBlip>
                <a:blip r:embed="rId2"/>
              </a:buBlip>
              <a:defRPr>
                <a:effectLst/>
              </a:defRPr>
            </a:pPr>
            <a:r>
              <a:t>if ‘m’ is a Maze object, m.s will be the Screen object</a:t>
            </a:r>
          </a:p>
          <a:p>
            <a:pPr>
              <a:buBlip>
                <a:blip r:embed="rId2"/>
              </a:buBlip>
              <a:defRPr>
                <a:effectLst/>
              </a:defRPr>
            </a:pPr>
            <a:r>
              <a:t>typing ‘type(m.s)’ will tell us the type</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lvl1pPr>
              <a:tabLst>
                <a:tab pos="1485900" algn="l"/>
              </a:tabLst>
            </a:lvl1pPr>
          </a:lstStyle>
          <a:p>
            <a:pPr/>
            <a:r>
              <a:t>Green 2</a:t>
            </a:r>
          </a:p>
        </p:txBody>
      </p:sp>
      <p:sp>
        <p:nvSpPr>
          <p:cNvPr id="269" name="Shape 269"/>
          <p:cNvSpPr/>
          <p:nvPr>
            <p:ph type="body" idx="1"/>
          </p:nvPr>
        </p:nvSpPr>
        <p:spPr>
          <a:prstGeom prst="rect">
            <a:avLst/>
          </a:prstGeom>
        </p:spPr>
        <p:txBody>
          <a:bodyPr/>
          <a:lstStyle/>
          <a:p>
            <a:pPr marL="0" indent="0" defTabSz="584200">
              <a:spcBef>
                <a:spcPts val="0"/>
              </a:spcBef>
              <a:buSzTx/>
              <a:buNone/>
              <a:defRPr sz="3000">
                <a:effectLst/>
                <a:latin typeface="Courier"/>
                <a:ea typeface="Courier"/>
                <a:cs typeface="Courier"/>
                <a:sym typeface="Courier"/>
              </a:defRPr>
            </a:pPr>
            <a:r>
              <a:t>import turtle</a:t>
            </a:r>
          </a:p>
          <a:p>
            <a:pPr marL="0" indent="0" defTabSz="584200">
              <a:spcBef>
                <a:spcPts val="0"/>
              </a:spcBef>
              <a:buSzTx/>
              <a:buNone/>
              <a:defRPr sz="3000">
                <a:effectLst/>
                <a:latin typeface="Courier"/>
                <a:ea typeface="Courier"/>
                <a:cs typeface="Courier"/>
                <a:sym typeface="Courier"/>
              </a:defRPr>
            </a:pPr>
            <a:r>
              <a:t>class Maze():</a:t>
            </a:r>
          </a:p>
          <a:p>
            <a:pPr marL="0" indent="0" defTabSz="584200">
              <a:spcBef>
                <a:spcPts val="0"/>
              </a:spcBef>
              <a:buSzTx/>
              <a:buNone/>
              <a:defRPr sz="3000">
                <a:effectLst/>
                <a:latin typeface="Courier"/>
                <a:ea typeface="Courier"/>
                <a:cs typeface="Courier"/>
                <a:sym typeface="Courier"/>
              </a:defRPr>
            </a:pPr>
            <a:r>
              <a:t>    def __init__(self):</a:t>
            </a:r>
          </a:p>
          <a:p>
            <a:pPr marL="0" indent="0" defTabSz="584200">
              <a:spcBef>
                <a:spcPts val="0"/>
              </a:spcBef>
              <a:buSzTx/>
              <a:buNone/>
              <a:defRPr sz="3000">
                <a:effectLst/>
                <a:latin typeface="Courier"/>
                <a:ea typeface="Courier"/>
                <a:cs typeface="Courier"/>
                <a:sym typeface="Courier"/>
              </a:defRPr>
            </a:pPr>
            <a:r>
              <a:t>        self.s = turtle.Screen()</a:t>
            </a:r>
          </a:p>
          <a:p>
            <a:pPr marL="0" indent="0" defTabSz="584200">
              <a:spcBef>
                <a:spcPts val="0"/>
              </a:spcBef>
              <a:buSzTx/>
              <a:buNone/>
              <a:defRPr sz="3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lvl1pPr>
              <a:tabLst>
                <a:tab pos="1485900" algn="l"/>
              </a:tabLst>
            </a:lvl1pPr>
          </a:lstStyle>
          <a:p>
            <a:pPr/>
            <a:r>
              <a:t>Red 3</a:t>
            </a:r>
          </a:p>
        </p:txBody>
      </p:sp>
      <p:sp>
        <p:nvSpPr>
          <p:cNvPr id="272" name="Shape 272"/>
          <p:cNvSpPr/>
          <p:nvPr>
            <p:ph type="body" idx="1"/>
          </p:nvPr>
        </p:nvSpPr>
        <p:spPr>
          <a:prstGeom prst="rect">
            <a:avLst/>
          </a:prstGeom>
        </p:spPr>
        <p:txBody>
          <a:bodyPr/>
          <a:lstStyle/>
          <a:p>
            <a:pPr marL="0" indent="0" defTabSz="584200">
              <a:spcBef>
                <a:spcPts val="0"/>
              </a:spcBef>
              <a:buSzTx/>
              <a:buNone/>
              <a:defRPr sz="2000">
                <a:effectLst/>
                <a:latin typeface="Courier"/>
                <a:ea typeface="Courier"/>
                <a:cs typeface="Courier"/>
                <a:sym typeface="Courier"/>
              </a:defRPr>
            </a:pPr>
            <a:r>
              <a:t>        assert self.m.s.window_width == 420</a:t>
            </a:r>
          </a:p>
          <a:p>
            <a:pPr marL="0" indent="0" defTabSz="584200">
              <a:spcBef>
                <a:spcPts val="0"/>
              </a:spcBef>
              <a:buSzTx/>
              <a:buNone/>
              <a:defRPr sz="2000">
                <a:effectLst/>
                <a:latin typeface="Courier"/>
                <a:ea typeface="Courier"/>
                <a:cs typeface="Courier"/>
                <a:sym typeface="Courier"/>
              </a:defRPr>
            </a:pPr>
          </a:p>
          <a:p>
            <a:pPr marL="0" indent="0" defTabSz="584200">
              <a:spcBef>
                <a:spcPts val="0"/>
              </a:spcBef>
              <a:buSzTx/>
              <a:buNone/>
              <a:defRPr sz="2000">
                <a:effectLst/>
                <a:latin typeface="Courier"/>
                <a:ea typeface="Courier"/>
                <a:cs typeface="Courier"/>
                <a:sym typeface="Courier"/>
              </a:defRPr>
            </a:pPr>
            <a:r>
              <a:t>  File "/Users/michaeltoth/Documents/rsmazeidle/idle/github/clusterfall2016/MazeTests.py", line 15, in testScreenExists</a:t>
            </a:r>
          </a:p>
          <a:p>
            <a:pPr marL="0" indent="0" defTabSz="584200">
              <a:spcBef>
                <a:spcPts val="0"/>
              </a:spcBef>
              <a:buSzTx/>
              <a:buNone/>
              <a:defRPr sz="2000">
                <a:effectLst/>
                <a:latin typeface="Courier"/>
                <a:ea typeface="Courier"/>
                <a:cs typeface="Courier"/>
                <a:sym typeface="Courier"/>
              </a:defRPr>
            </a:pPr>
            <a:r>
              <a:t>    assert self.m.s.window_width == 420</a:t>
            </a:r>
          </a:p>
          <a:p>
            <a:pPr marL="0" indent="0" defTabSz="584200">
              <a:spcBef>
                <a:spcPts val="0"/>
              </a:spcBef>
              <a:buSzTx/>
              <a:buNone/>
              <a:defRPr sz="2000">
                <a:effectLst/>
                <a:latin typeface="Courier"/>
                <a:ea typeface="Courier"/>
                <a:cs typeface="Courier"/>
                <a:sym typeface="Courier"/>
              </a:defRPr>
            </a:pPr>
            <a:r>
              <a:t>AssertionError</a:t>
            </a:r>
          </a:p>
          <a:p>
            <a:pPr marL="0" indent="0" defTabSz="584200">
              <a:spcBef>
                <a:spcPts val="0"/>
              </a:spcBef>
              <a:buSzTx/>
              <a:buNone/>
              <a:defRPr sz="2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lvl1pPr>
              <a:tabLst>
                <a:tab pos="1485900" algn="l"/>
              </a:tabLst>
            </a:lvl1pPr>
          </a:lstStyle>
          <a:p>
            <a:pPr/>
            <a:r>
              <a:t>Red 3</a:t>
            </a:r>
          </a:p>
        </p:txBody>
      </p:sp>
      <p:sp>
        <p:nvSpPr>
          <p:cNvPr id="275" name="Shape 275"/>
          <p:cNvSpPr/>
          <p:nvPr>
            <p:ph type="body" idx="1"/>
          </p:nvPr>
        </p:nvSpPr>
        <p:spPr>
          <a:prstGeom prst="rect">
            <a:avLst/>
          </a:prstGeom>
        </p:spPr>
        <p:txBody>
          <a:bodyPr/>
          <a:lstStyle/>
          <a:p>
            <a:pPr marL="354964" indent="-354964" defTabSz="297179">
              <a:spcBef>
                <a:spcPts val="3200"/>
              </a:spcBef>
              <a:buBlip>
                <a:blip r:embed="rId2"/>
              </a:buBlip>
              <a:defRPr sz="2600">
                <a:effectLst/>
              </a:defRPr>
            </a:pPr>
            <a:r>
              <a:t>We want to be sure that the screen size is 420</a:t>
            </a:r>
          </a:p>
          <a:p>
            <a:pPr marL="354964" indent="-354964" defTabSz="297179">
              <a:spcBef>
                <a:spcPts val="3200"/>
              </a:spcBef>
              <a:buBlip>
                <a:blip r:embed="rId2"/>
              </a:buBlip>
              <a:defRPr sz="2600">
                <a:effectLst/>
              </a:defRPr>
            </a:pPr>
            <a:r>
              <a:t>We set a default size to be 420 so we can change it if we want. </a:t>
            </a:r>
          </a:p>
          <a:p>
            <a:pPr marL="354964" indent="-354964" defTabSz="297179">
              <a:spcBef>
                <a:spcPts val="3200"/>
              </a:spcBef>
              <a:buBlip>
                <a:blip r:embed="rId2"/>
              </a:buBlip>
              <a:defRPr sz="2600">
                <a:effectLst/>
              </a:defRPr>
            </a:pPr>
            <a:r>
              <a:t>window_width is a property of a Screen</a:t>
            </a:r>
          </a:p>
          <a:p>
            <a:pPr marL="354964" indent="-354964" defTabSz="297179">
              <a:spcBef>
                <a:spcPts val="3200"/>
              </a:spcBef>
              <a:buBlip>
                <a:blip r:embed="rId2"/>
              </a:buBlip>
              <a:defRPr sz="2600">
                <a:effectLst/>
              </a:defRPr>
            </a:pPr>
            <a:r>
              <a:t>window_height is another property</a:t>
            </a:r>
          </a:p>
          <a:p>
            <a:pPr marL="354964" indent="-354964" defTabSz="297179">
              <a:spcBef>
                <a:spcPts val="3200"/>
              </a:spcBef>
              <a:buBlip>
                <a:blip r:embed="rId2"/>
              </a:buBlip>
              <a:defRPr sz="2600">
                <a:effectLst/>
              </a:defRPr>
            </a:pPr>
            <a:r>
              <a:t>You can always ask the screen for its size this way</a:t>
            </a:r>
          </a:p>
          <a:p>
            <a:pPr marL="354964" indent="-354964" defTabSz="297179">
              <a:spcBef>
                <a:spcPts val="3200"/>
              </a:spcBef>
              <a:buBlip>
                <a:blip r:embed="rId2"/>
              </a:buBlip>
              <a:defRPr sz="2600">
                <a:effectLst/>
              </a:defRPr>
            </a:pPr>
            <a:r>
              <a:t>you can also set the screen to a given size by setting these properties</a:t>
            </a:r>
          </a:p>
          <a:p>
            <a:pPr marL="354964" indent="-354964" defTabSz="297179">
              <a:spcBef>
                <a:spcPts val="3200"/>
              </a:spcBef>
              <a:buBlip>
                <a:blip r:embed="rId2"/>
              </a:buBlip>
              <a:defRPr sz="2600">
                <a:effectLst/>
              </a:defRPr>
            </a:pPr>
            <a:r>
              <a:t>precede with ‘self.’ to make something a property</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lvl1pPr>
              <a:tabLst>
                <a:tab pos="1485900" algn="l"/>
              </a:tabLst>
            </a:lvl1pPr>
          </a:lstStyle>
          <a:p>
            <a:pPr/>
            <a:r>
              <a:t>Green 3</a:t>
            </a:r>
          </a:p>
        </p:txBody>
      </p:sp>
      <p:sp>
        <p:nvSpPr>
          <p:cNvPr id="278" name="Shape 278"/>
          <p:cNvSpPr/>
          <p:nvPr>
            <p:ph type="body" idx="1"/>
          </p:nvPr>
        </p:nvSpPr>
        <p:spPr>
          <a:prstGeom prst="rect">
            <a:avLst/>
          </a:prstGeom>
        </p:spPr>
        <p:txBody>
          <a:bodyPr/>
          <a:lstStyle/>
          <a:p>
            <a:pPr marL="0" indent="0" defTabSz="584200">
              <a:spcBef>
                <a:spcPts val="0"/>
              </a:spcBef>
              <a:buSzTx/>
              <a:buNone/>
              <a:defRPr sz="2400">
                <a:effectLst/>
                <a:latin typeface="Courier"/>
                <a:ea typeface="Courier"/>
                <a:cs typeface="Courier"/>
                <a:sym typeface="Courier"/>
              </a:defRPr>
            </a:pPr>
            <a:r>
              <a:t>import turtle</a:t>
            </a:r>
          </a:p>
          <a:p>
            <a:pPr marL="0" indent="0" defTabSz="584200">
              <a:spcBef>
                <a:spcPts val="0"/>
              </a:spcBef>
              <a:buSzTx/>
              <a:buNone/>
              <a:defRPr sz="2400">
                <a:effectLst/>
                <a:latin typeface="Courier"/>
                <a:ea typeface="Courier"/>
                <a:cs typeface="Courier"/>
                <a:sym typeface="Courier"/>
              </a:defRPr>
            </a:pPr>
            <a:r>
              <a:t>class Maze():</a:t>
            </a:r>
          </a:p>
          <a:p>
            <a:pPr marL="0" indent="0" defTabSz="584200">
              <a:spcBef>
                <a:spcPts val="0"/>
              </a:spcBef>
              <a:buSzTx/>
              <a:buNone/>
              <a:defRPr sz="2400">
                <a:effectLst/>
                <a:latin typeface="Courier"/>
                <a:ea typeface="Courier"/>
                <a:cs typeface="Courier"/>
                <a:sym typeface="Courier"/>
              </a:defRPr>
            </a:pPr>
            <a:r>
              <a:t>    def __init__(self,size=420):</a:t>
            </a:r>
          </a:p>
          <a:p>
            <a:pPr marL="0" indent="0" defTabSz="584200">
              <a:spcBef>
                <a:spcPts val="0"/>
              </a:spcBef>
              <a:buSzTx/>
              <a:buNone/>
              <a:defRPr sz="2400">
                <a:effectLst/>
                <a:latin typeface="Courier"/>
                <a:ea typeface="Courier"/>
                <a:cs typeface="Courier"/>
                <a:sym typeface="Courier"/>
              </a:defRPr>
            </a:pPr>
            <a:r>
              <a:t>        self.s = turtle.Screen()</a:t>
            </a:r>
          </a:p>
          <a:p>
            <a:pPr marL="0" indent="0" defTabSz="584200">
              <a:spcBef>
                <a:spcPts val="0"/>
              </a:spcBef>
              <a:buSzTx/>
              <a:buNone/>
              <a:defRPr sz="2400">
                <a:effectLst/>
                <a:latin typeface="Courier"/>
                <a:ea typeface="Courier"/>
                <a:cs typeface="Courier"/>
                <a:sym typeface="Courier"/>
              </a:defRPr>
            </a:pPr>
            <a:r>
              <a:t>        self.size=size</a:t>
            </a:r>
          </a:p>
          <a:p>
            <a:pPr marL="0" indent="0" defTabSz="584200">
              <a:spcBef>
                <a:spcPts val="0"/>
              </a:spcBef>
              <a:buSzTx/>
              <a:buNone/>
              <a:defRPr sz="2400">
                <a:effectLst/>
                <a:latin typeface="Courier"/>
                <a:ea typeface="Courier"/>
                <a:cs typeface="Courier"/>
                <a:sym typeface="Courier"/>
              </a:defRPr>
            </a:pPr>
            <a:r>
              <a:t>        self.s.window_width = self.size</a:t>
            </a:r>
          </a:p>
          <a:p>
            <a:pPr marL="0" indent="0" defTabSz="584200">
              <a:spcBef>
                <a:spcPts val="0"/>
              </a:spcBef>
              <a:buSzTx/>
              <a:buNone/>
              <a:defRPr sz="2400">
                <a:effectLst/>
                <a:latin typeface="Courier"/>
                <a:ea typeface="Courier"/>
                <a:cs typeface="Courier"/>
                <a:sym typeface="Courier"/>
              </a:defRPr>
            </a:pPr>
            <a:r>
              <a:t>        self.s.window_height = self.size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a:tabLst>
                <a:tab pos="1485900" algn="l"/>
              </a:tabLst>
            </a:lvl1pPr>
          </a:lstStyle>
          <a:p>
            <a:pPr/>
            <a:r>
              <a:t>On Windows you will need to use Chrome</a:t>
            </a:r>
          </a:p>
        </p:txBody>
      </p:sp>
      <p:sp>
        <p:nvSpPr>
          <p:cNvPr id="153" name="Shape 153"/>
          <p:cNvSpPr/>
          <p:nvPr>
            <p:ph type="body" idx="1"/>
          </p:nvPr>
        </p:nvSpPr>
        <p:spPr>
          <a:xfrm>
            <a:off x="1112277" y="2743200"/>
            <a:ext cx="11292485" cy="5842000"/>
          </a:xfrm>
          <a:prstGeom prst="rect">
            <a:avLst/>
          </a:prstGeom>
        </p:spPr>
        <p:txBody>
          <a:bodyPr/>
          <a:lstStyle/>
          <a:p>
            <a:pPr>
              <a:buBlip>
                <a:blip r:embed="rId2"/>
              </a:buBlip>
              <a:defRPr>
                <a:effectLst/>
              </a:defRPr>
            </a:pPr>
            <a:r>
              <a:t>Selenium and Firefox are not currently working togther well</a:t>
            </a:r>
          </a:p>
          <a:p>
            <a:pPr>
              <a:buBlip>
                <a:blip r:embed="rId2"/>
              </a:buBlip>
              <a:defRPr>
                <a:effectLst/>
              </a:defRPr>
            </a:pPr>
            <a:r>
              <a:t>Install Chrome</a:t>
            </a:r>
          </a:p>
          <a:p>
            <a:pPr>
              <a:buBlip>
                <a:blip r:embed="rId2"/>
              </a:buBlip>
              <a:defRPr>
                <a:effectLst/>
              </a:defRPr>
            </a:pPr>
            <a:r>
              <a:t>Install chromedriver</a:t>
            </a:r>
          </a:p>
          <a:p>
            <a:pPr lvl="1">
              <a:buBlip>
                <a:blip r:embed="rId2"/>
              </a:buBlip>
              <a:defRPr>
                <a:effectLst/>
              </a:defRPr>
            </a:pPr>
            <a:r>
              <a:rPr u="sng">
                <a:hlinkClick r:id="rId3" invalidUrl="" action="" tgtFrame="" tooltip="" history="1" highlightClick="0" endSnd="0"/>
              </a:rPr>
              <a:t>chromedriver.storage.googleapis.com/index.html?path=2.23/</a:t>
            </a:r>
          </a:p>
          <a:p>
            <a:pPr lvl="1">
              <a:buBlip>
                <a:blip r:embed="rId2"/>
              </a:buBlip>
              <a:defRPr>
                <a:effectLst/>
              </a:defRPr>
            </a:pPr>
            <a:r>
              <a:t>you need to have chromedriver.exe in your path</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a:tabLst>
                <a:tab pos="1485900" algn="l"/>
              </a:tabLst>
            </a:lvl1pPr>
          </a:lstStyle>
          <a:p>
            <a:pPr/>
            <a:r>
              <a:t>Red 4</a:t>
            </a:r>
          </a:p>
        </p:txBody>
      </p:sp>
      <p:sp>
        <p:nvSpPr>
          <p:cNvPr id="281" name="Shape 281"/>
          <p:cNvSpPr/>
          <p:nvPr>
            <p:ph type="body" idx="1"/>
          </p:nvPr>
        </p:nvSpPr>
        <p:spPr>
          <a:prstGeom prst="rect">
            <a:avLst/>
          </a:prstGeom>
        </p:spPr>
        <p:txBody>
          <a:bodyPr/>
          <a:lstStyle/>
          <a:p>
            <a:pPr>
              <a:buBlip>
                <a:blip r:embed="rId2"/>
              </a:buBlip>
              <a:defRPr>
                <a:effectLst/>
              </a:defRPr>
            </a:pPr>
            <a:r>
              <a:t>We want to have a blue background for the screen</a:t>
            </a:r>
          </a:p>
          <a:p>
            <a:pPr>
              <a:buBlip>
                <a:blip r:embed="rId2"/>
              </a:buBlip>
              <a:defRPr>
                <a:effectLst/>
              </a:defRPr>
            </a:pPr>
            <a:r>
              <a:t>bgcolor is the property to set the background color on the screen</a:t>
            </a:r>
          </a:p>
          <a:p>
            <a:pPr>
              <a:buBlip>
                <a:blip r:embed="rId2"/>
              </a:buBlip>
              <a:defRPr>
                <a:effectLst/>
              </a:defRPr>
            </a:pPr>
            <a:r>
              <a:t>many colors are understood with strings. </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lvl1pPr>
              <a:tabLst>
                <a:tab pos="1485900" algn="l"/>
              </a:tabLst>
            </a:lvl1pPr>
          </a:lstStyle>
          <a:p>
            <a:pPr/>
            <a:r>
              <a:t>Red 4</a:t>
            </a:r>
          </a:p>
        </p:txBody>
      </p:sp>
      <p:sp>
        <p:nvSpPr>
          <p:cNvPr id="284" name="Shape 284"/>
          <p:cNvSpPr/>
          <p:nvPr>
            <p:ph type="body" idx="1"/>
          </p:nvPr>
        </p:nvSpPr>
        <p:spPr>
          <a:prstGeom prst="rect">
            <a:avLst/>
          </a:prstGeom>
        </p:spPr>
        <p:txBody>
          <a:bodyPr/>
          <a:lstStyle/>
          <a:p>
            <a:pPr marL="0" indent="0" defTabSz="584200">
              <a:spcBef>
                <a:spcPts val="0"/>
              </a:spcBef>
              <a:buSzTx/>
              <a:buNone/>
              <a:defRPr sz="2400">
                <a:effectLst/>
                <a:latin typeface="Courier"/>
                <a:ea typeface="Courier"/>
                <a:cs typeface="Courier"/>
                <a:sym typeface="Courier"/>
              </a:defRPr>
            </a:pPr>
            <a:r>
              <a:t>        assert self.m.s.bgcolor() == ‘blue'</a:t>
            </a:r>
          </a:p>
          <a:p>
            <a:pPr marL="0" indent="0" defTabSz="584200">
              <a:spcBef>
                <a:spcPts val="0"/>
              </a:spcBef>
              <a:buSzTx/>
              <a:buNone/>
              <a:defRPr sz="2400">
                <a:effectLst/>
                <a:latin typeface="Courier"/>
                <a:ea typeface="Courier"/>
                <a:cs typeface="Courier"/>
                <a:sym typeface="Courier"/>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  File "MazeTests.py", line 16, in testScreenExists</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    assert self.m.s.bgcolor() == 'blue'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000000"/>
                </a:solidFill>
                <a:effectLst/>
                <a:latin typeface="Menlo"/>
                <a:ea typeface="Menlo"/>
                <a:cs typeface="Menlo"/>
                <a:sym typeface="Menlo"/>
              </a:defRPr>
            </a:pPr>
            <a:r>
              <a:t>AssertionError</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lvl1pPr>
              <a:tabLst>
                <a:tab pos="1485900" algn="l"/>
              </a:tabLst>
            </a:lvl1pPr>
          </a:lstStyle>
          <a:p>
            <a:pPr/>
            <a:r>
              <a:t>Green 4</a:t>
            </a:r>
          </a:p>
        </p:txBody>
      </p:sp>
      <p:sp>
        <p:nvSpPr>
          <p:cNvPr id="287" name="Shape 287"/>
          <p:cNvSpPr/>
          <p:nvPr>
            <p:ph type="body" idx="1"/>
          </p:nvPr>
        </p:nvSpPr>
        <p:spPr>
          <a:prstGeom prst="rect">
            <a:avLst/>
          </a:prstGeom>
        </p:spPr>
        <p:txBody>
          <a:bodyPr/>
          <a:lstStyle>
            <a:lvl1pPr>
              <a:buBlip>
                <a:blip r:embed="rId2"/>
              </a:buBlip>
            </a:lvl1pPr>
          </a:lstStyle>
          <a:p>
            <a:pPr>
              <a:defRPr>
                <a:effectLst/>
              </a:defRPr>
            </a:pPr>
            <a:r>
              <a:t>Add a penup() call to make sure we don’t draw while we are moving the turtle around. </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lvl1pPr>
              <a:tabLst>
                <a:tab pos="1485900" algn="l"/>
              </a:tabLst>
            </a:lvl1pPr>
          </a:lstStyle>
          <a:p>
            <a:pPr/>
            <a:r>
              <a:t>Green 4</a:t>
            </a:r>
          </a:p>
        </p:txBody>
      </p:sp>
      <p:sp>
        <p:nvSpPr>
          <p:cNvPr id="290" name="Shape 290"/>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self.t.color('blue')        </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self.t.penup()</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lvl1pPr>
              <a:tabLst>
                <a:tab pos="1485900" algn="l"/>
              </a:tabLst>
            </a:lvl1pPr>
          </a:lstStyle>
          <a:p>
            <a:pPr/>
            <a:r>
              <a:t>Week 3</a:t>
            </a:r>
          </a:p>
        </p:txBody>
      </p:sp>
      <p:sp>
        <p:nvSpPr>
          <p:cNvPr id="293" name="Shape 293"/>
          <p:cNvSpPr/>
          <p:nvPr>
            <p:ph type="body" idx="1"/>
          </p:nvPr>
        </p:nvSpPr>
        <p:spPr>
          <a:prstGeom prst="rect">
            <a:avLst/>
          </a:prstGeom>
        </p:spPr>
        <p:txBody>
          <a:bodyPr/>
          <a:lstStyle/>
          <a:p>
            <a:pPr marL="447801" indent="-447801" defTabSz="374904">
              <a:spcBef>
                <a:spcPts val="4100"/>
              </a:spcBef>
              <a:buBlip>
                <a:blip r:embed="rId2"/>
              </a:buBlip>
              <a:defRPr sz="3280">
                <a:effectLst/>
              </a:defRPr>
            </a:pPr>
            <a:r>
              <a:t>Tests 5-7</a:t>
            </a:r>
          </a:p>
          <a:p>
            <a:pPr marL="447801" indent="-447801" defTabSz="374904">
              <a:spcBef>
                <a:spcPts val="4100"/>
              </a:spcBef>
              <a:buBlip>
                <a:blip r:embed="rId2"/>
              </a:buBlip>
              <a:defRPr sz="3280">
                <a:effectLst/>
              </a:defRPr>
            </a:pPr>
            <a:r>
              <a:t>The Turtle Class</a:t>
            </a:r>
          </a:p>
          <a:p>
            <a:pPr marL="447801" indent="-447801" defTabSz="374904">
              <a:spcBef>
                <a:spcPts val="4100"/>
              </a:spcBef>
              <a:buBlip>
                <a:blip r:embed="rId2"/>
              </a:buBlip>
              <a:defRPr sz="3280">
                <a:effectLst/>
              </a:defRPr>
            </a:pPr>
            <a:r>
              <a:t>penup and pendown</a:t>
            </a:r>
          </a:p>
          <a:p>
            <a:pPr marL="447801" indent="-447801" defTabSz="374904">
              <a:spcBef>
                <a:spcPts val="4100"/>
              </a:spcBef>
              <a:buBlip>
                <a:blip r:embed="rId2"/>
              </a:buBlip>
              <a:defRPr sz="3280">
                <a:effectLst/>
              </a:defRPr>
            </a:pPr>
            <a:r>
              <a:t>list comprehension</a:t>
            </a:r>
          </a:p>
          <a:p>
            <a:pPr marL="447801" indent="-447801" defTabSz="374904">
              <a:spcBef>
                <a:spcPts val="4100"/>
              </a:spcBef>
              <a:buBlip>
                <a:blip r:embed="rId2"/>
              </a:buBlip>
              <a:defRPr sz="3280">
                <a:effectLst/>
              </a:defRPr>
            </a:pPr>
            <a:r>
              <a:t>Python len() function</a:t>
            </a:r>
          </a:p>
          <a:p>
            <a:pPr marL="447801" indent="-447801" defTabSz="374904">
              <a:spcBef>
                <a:spcPts val="4100"/>
              </a:spcBef>
              <a:buBlip>
                <a:blip r:embed="rId2"/>
              </a:buBlip>
              <a:defRPr sz="3280">
                <a:effectLst/>
              </a:defRPr>
            </a:pPr>
            <a:r>
              <a:t>constants</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prstGeom prst="rect">
            <a:avLst/>
          </a:prstGeom>
        </p:spPr>
        <p:txBody>
          <a:bodyPr/>
          <a:lstStyle>
            <a:lvl1pPr>
              <a:tabLst>
                <a:tab pos="1485900" algn="l"/>
              </a:tabLst>
            </a:lvl1pPr>
          </a:lstStyle>
          <a:p>
            <a:pPr/>
            <a:r>
              <a:t>Red 5</a:t>
            </a:r>
          </a:p>
        </p:txBody>
      </p:sp>
      <p:sp>
        <p:nvSpPr>
          <p:cNvPr id="296" name="Shape 296"/>
          <p:cNvSpPr/>
          <p:nvPr>
            <p:ph type="body" idx="1"/>
          </p:nvPr>
        </p:nvSpPr>
        <p:spPr>
          <a:prstGeom prst="rect">
            <a:avLst/>
          </a:prstGeom>
        </p:spPr>
        <p:txBody>
          <a:bodyPr/>
          <a:lstStyle/>
          <a:p>
            <a:pPr>
              <a:buBlip>
                <a:blip r:embed="rId2"/>
              </a:buBlip>
              <a:defRPr>
                <a:effectLst/>
              </a:defRPr>
            </a:pPr>
            <a:r>
              <a:t>We need a turtle</a:t>
            </a:r>
          </a:p>
          <a:p>
            <a:pPr>
              <a:buBlip>
                <a:blip r:embed="rId2"/>
              </a:buBlip>
              <a:defRPr>
                <a:effectLst/>
              </a:defRPr>
            </a:pPr>
            <a:r>
              <a:t>We test for it with the type() function</a:t>
            </a:r>
          </a:p>
          <a:p>
            <a:pPr>
              <a:buBlip>
                <a:blip r:embed="rId2"/>
              </a:buBlip>
              <a:defRPr>
                <a:effectLst/>
              </a:defRPr>
            </a:pPr>
            <a:r>
              <a:t>The class is turtle.Turtle</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1">
              <a:tabLst>
                <a:tab pos="1485900" algn="l"/>
              </a:tabLst>
              <a:defRPr sz="6800"/>
            </a:pPr>
            <a:r>
              <a:t>Red 5</a:t>
            </a:r>
          </a:p>
        </p:txBody>
      </p:sp>
      <p:sp>
        <p:nvSpPr>
          <p:cNvPr id="299" name="Shape 299"/>
          <p:cNvSpPr/>
          <p:nvPr>
            <p:ph type="body" idx="1"/>
          </p:nvPr>
        </p:nvSpPr>
        <p:spPr>
          <a:prstGeom prst="rect">
            <a:avLst/>
          </a:prstGeom>
        </p:spPr>
        <p:txBody>
          <a:bodyPr/>
          <a:lstStyle>
            <a:lvl1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lvl1pPr>
          </a:lstStyle>
          <a:p>
            <a:pPr>
              <a:defRPr>
                <a:effectLst/>
              </a:defRPr>
            </a:pPr>
            <a:r>
              <a:t>        assert type(self.m.t) == turtle.Turtle</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lvl1pPr>
              <a:tabLst>
                <a:tab pos="1485900" algn="l"/>
              </a:tabLst>
            </a:lvl1pPr>
          </a:lstStyle>
          <a:p>
            <a:pPr/>
            <a:r>
              <a:t>Green 5</a:t>
            </a:r>
          </a:p>
        </p:txBody>
      </p:sp>
      <p:sp>
        <p:nvSpPr>
          <p:cNvPr id="302" name="Shape 302"/>
          <p:cNvSpPr/>
          <p:nvPr>
            <p:ph type="body" idx="1"/>
          </p:nvPr>
        </p:nvSpPr>
        <p:spPr>
          <a:prstGeom prst="rect">
            <a:avLst/>
          </a:prstGeom>
        </p:spPr>
        <p:txBody>
          <a:bodyPr/>
          <a:lstStyle/>
          <a:p>
            <a:pPr>
              <a:buBlip>
                <a:blip r:embed="rId2"/>
              </a:buBlip>
              <a:defRPr>
                <a:effectLst/>
              </a:defRPr>
            </a:pPr>
            <a:r>
              <a:t>We create a turtle called self.t</a:t>
            </a:r>
          </a:p>
          <a:p>
            <a:pPr>
              <a:buBlip>
                <a:blip r:embed="rId2"/>
              </a:buBlip>
              <a:defRPr>
                <a:effectLst/>
              </a:defRPr>
            </a:pPr>
            <a:r>
              <a:t>We use the turtle module method called Turtle()</a:t>
            </a:r>
          </a:p>
          <a:p>
            <a:pPr>
              <a:buBlip>
                <a:blip r:embed="rId2"/>
              </a:buBlip>
              <a:defRPr>
                <a:effectLst/>
              </a:defRPr>
            </a:pPr>
            <a:r>
              <a:t>penup prevents lines being drawn while moving. (pendown is the other method) </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lvl1pPr>
              <a:tabLst>
                <a:tab pos="1485900" algn="l"/>
              </a:tabLst>
            </a:lvl1pPr>
          </a:lstStyle>
          <a:p>
            <a:pPr/>
            <a:r>
              <a:t>Green 5</a:t>
            </a:r>
          </a:p>
        </p:txBody>
      </p:sp>
      <p:sp>
        <p:nvSpPr>
          <p:cNvPr id="305" name="Shape 305"/>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 = turtle.Turtle()</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r>
              <a:t>       self.t.penup()</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solidFill>
                  <a:srgbClr val="000000"/>
                </a:solidFill>
                <a:effectLst/>
                <a:latin typeface="Menlo"/>
                <a:ea typeface="Menlo"/>
                <a:cs typeface="Menlo"/>
                <a:sym typeface="Menlo"/>
              </a:defRPr>
            </a:pP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lvl1pPr>
              <a:tabLst>
                <a:tab pos="1485900" algn="l"/>
              </a:tabLst>
            </a:lvl1pPr>
          </a:lstStyle>
          <a:p>
            <a:pPr/>
            <a:r>
              <a:t>Red 6</a:t>
            </a:r>
          </a:p>
        </p:txBody>
      </p:sp>
      <p:sp>
        <p:nvSpPr>
          <p:cNvPr id="308" name="Shape 308"/>
          <p:cNvSpPr/>
          <p:nvPr>
            <p:ph type="body" idx="1"/>
          </p:nvPr>
        </p:nvSpPr>
        <p:spPr>
          <a:prstGeom prst="rect">
            <a:avLst/>
          </a:prstGeom>
        </p:spPr>
        <p:txBody>
          <a:bodyPr/>
          <a:lstStyle/>
          <a:p>
            <a:pPr marL="376809" indent="-376809" defTabSz="315468">
              <a:spcBef>
                <a:spcPts val="3400"/>
              </a:spcBef>
              <a:buBlip>
                <a:blip r:embed="rId2"/>
              </a:buBlip>
              <a:defRPr sz="2760">
                <a:effectLst/>
              </a:defRPr>
            </a:pPr>
            <a:r>
              <a:t>We will represent our maze with a matrix. A matrix of integers with the height and width of our maze size divided by our path width.  </a:t>
            </a:r>
          </a:p>
          <a:p>
            <a:pPr marL="376809" indent="-376809" defTabSz="315468">
              <a:spcBef>
                <a:spcPts val="3400"/>
              </a:spcBef>
              <a:buBlip>
                <a:blip r:embed="rId2"/>
              </a:buBlip>
              <a:defRPr sz="2760">
                <a:effectLst/>
              </a:defRPr>
            </a:pPr>
            <a:r>
              <a:t>len() is a general Python function which gives the length of the argument. </a:t>
            </a:r>
          </a:p>
          <a:p>
            <a:pPr marL="376809" indent="-376809" defTabSz="315468">
              <a:spcBef>
                <a:spcPts val="3400"/>
              </a:spcBef>
              <a:buBlip>
                <a:blip r:embed="rId2"/>
              </a:buBlip>
              <a:defRPr sz="2760">
                <a:effectLst/>
              </a:defRPr>
            </a:pPr>
            <a:r>
              <a:t>The value only gives us the number of rows</a:t>
            </a:r>
          </a:p>
          <a:p>
            <a:pPr marL="376809" indent="-376809" defTabSz="315468">
              <a:spcBef>
                <a:spcPts val="3400"/>
              </a:spcBef>
              <a:buBlip>
                <a:blip r:embed="rId2"/>
              </a:buBlip>
              <a:defRPr sz="2760">
                <a:effectLst/>
              </a:defRPr>
            </a:pPr>
            <a:r>
              <a:t>Since we know both number of rows and columns are the same, we only need one. </a:t>
            </a:r>
          </a:p>
          <a:p>
            <a:pPr marL="376809" indent="-376809" defTabSz="315468">
              <a:spcBef>
                <a:spcPts val="3400"/>
              </a:spcBef>
              <a:buBlip>
                <a:blip r:embed="rId2"/>
              </a:buBlip>
              <a:defRPr sz="2760">
                <a:effectLst/>
              </a:defRPr>
            </a:pPr>
            <a:r>
              <a:t>We use list comprehension to make the matrix</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56" name="Shape 156"/>
          <p:cNvSpPr/>
          <p:nvPr>
            <p:ph type="title"/>
          </p:nvPr>
        </p:nvSpPr>
        <p:spPr>
          <a:prstGeom prst="rect">
            <a:avLst/>
          </a:prstGeom>
        </p:spPr>
        <p:txBody>
          <a:bodyPr/>
          <a:lstStyle>
            <a:lvl1pPr>
              <a:tabLst>
                <a:tab pos="1485900" algn="l"/>
              </a:tabLst>
            </a:lvl1pPr>
          </a:lstStyle>
          <a:p>
            <a:pPr/>
            <a:r>
              <a:t>Computers</a:t>
            </a:r>
          </a:p>
        </p:txBody>
      </p:sp>
      <p:sp>
        <p:nvSpPr>
          <p:cNvPr id="157" name="Shape 157"/>
          <p:cNvSpPr/>
          <p:nvPr>
            <p:ph type="body" sz="half" idx="1"/>
          </p:nvPr>
        </p:nvSpPr>
        <p:spPr>
          <a:prstGeom prst="rect">
            <a:avLst/>
          </a:prstGeom>
        </p:spPr>
        <p:txBody>
          <a:bodyPr/>
          <a:lstStyle/>
          <a:p>
            <a:pPr>
              <a:buBlip>
                <a:blip r:embed="rId3"/>
              </a:buBlip>
              <a:defRPr>
                <a:effectLst/>
              </a:defRPr>
            </a:pPr>
            <a:r>
              <a:t>CPU Central Processing Unit</a:t>
            </a:r>
          </a:p>
          <a:p>
            <a:pPr>
              <a:buBlip>
                <a:blip r:embed="rId3"/>
              </a:buBlip>
              <a:defRPr>
                <a:effectLst/>
              </a:defRPr>
            </a:pPr>
            <a:r>
              <a:t>ROM Read Only Memory</a:t>
            </a:r>
          </a:p>
          <a:p>
            <a:pPr>
              <a:buBlip>
                <a:blip r:embed="rId3"/>
              </a:buBlip>
              <a:defRPr>
                <a:effectLst/>
              </a:defRPr>
            </a:pPr>
            <a:r>
              <a:t>RAM Random Access Memory</a:t>
            </a:r>
          </a:p>
          <a:p>
            <a:pPr>
              <a:buBlip>
                <a:blip r:embed="rId3"/>
              </a:buBlip>
              <a:defRPr>
                <a:effectLst/>
              </a:defRPr>
            </a:pPr>
            <a:r>
              <a:t>How it works. </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lvl1pPr>
              <a:tabLst>
                <a:tab pos="1485900" algn="l"/>
              </a:tabLst>
            </a:lvl1pPr>
          </a:lstStyle>
          <a:p>
            <a:pPr/>
            <a:r>
              <a:t>Red 6</a:t>
            </a:r>
          </a:p>
        </p:txBody>
      </p:sp>
      <p:sp>
        <p:nvSpPr>
          <p:cNvPr id="311" name="Shape 311"/>
          <p:cNvSpPr/>
          <p:nvPr>
            <p:ph type="body" idx="1"/>
          </p:nvPr>
        </p:nvSpPr>
        <p:spPr>
          <a:prstGeom prst="rect">
            <a:avLst/>
          </a:prstGeom>
        </p:spPr>
        <p:txBody>
          <a:bodyPr/>
          <a:lstStyle/>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t>assert len(self.m.matrix)==21</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r>
              <a:t>AttributeError: Maze instance has no attribute 'matrix'</a:t>
            </a: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a:p>
            <a:pPr marL="0" indent="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effectLst/>
                <a:latin typeface="Menlo"/>
                <a:ea typeface="Menlo"/>
                <a:cs typeface="Menlo"/>
                <a:sym typeface="Menlo"/>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lvl1pPr>
              <a:tabLst>
                <a:tab pos="1485900" algn="l"/>
              </a:tabLst>
            </a:lvl1pPr>
          </a:lstStyle>
          <a:p>
            <a:pPr/>
            <a:r>
              <a:t>Green 6</a:t>
            </a:r>
          </a:p>
        </p:txBody>
      </p:sp>
      <p:sp>
        <p:nvSpPr>
          <p:cNvPr id="314" name="Shape 314"/>
          <p:cNvSpPr/>
          <p:nvPr>
            <p:ph type="body" idx="1"/>
          </p:nvPr>
        </p:nvSpPr>
        <p:spPr>
          <a:prstGeom prst="rect">
            <a:avLst/>
          </a:prstGeom>
        </p:spPr>
        <p:txBody>
          <a:bodyPr/>
          <a:lstStyle/>
          <a:p>
            <a:pPr marL="431419" indent="-431419" defTabSz="361188">
              <a:spcBef>
                <a:spcPts val="3900"/>
              </a:spcBef>
              <a:buBlip>
                <a:blip r:embed="rId2"/>
              </a:buBlip>
              <a:defRPr sz="3160">
                <a:effectLst/>
              </a:defRPr>
            </a:pPr>
            <a:r>
              <a:t>Lists are in brackets.</a:t>
            </a:r>
          </a:p>
          <a:p>
            <a:pPr marL="431419" indent="-431419" defTabSz="361188">
              <a:spcBef>
                <a:spcPts val="3900"/>
              </a:spcBef>
              <a:buBlip>
                <a:blip r:embed="rId2"/>
              </a:buBlip>
              <a:defRPr sz="3160">
                <a:effectLst/>
              </a:defRPr>
            </a:pPr>
            <a:r>
              <a:t>[1] is a list of length 1 and the value is the integer 1</a:t>
            </a:r>
          </a:p>
          <a:p>
            <a:pPr marL="431419" indent="-431419" defTabSz="361188">
              <a:spcBef>
                <a:spcPts val="3900"/>
              </a:spcBef>
              <a:buBlip>
                <a:blip r:embed="rId2"/>
              </a:buBlip>
              <a:defRPr sz="3160">
                <a:effectLst/>
              </a:defRPr>
            </a:pPr>
            <a:r>
              <a:t>List comprehension uses brackets</a:t>
            </a:r>
          </a:p>
          <a:p>
            <a:pPr marL="431419" indent="-431419" defTabSz="361188">
              <a:spcBef>
                <a:spcPts val="3900"/>
              </a:spcBef>
              <a:buBlip>
                <a:blip r:embed="rId2"/>
              </a:buBlip>
              <a:defRPr sz="3160">
                <a:effectLst/>
              </a:defRPr>
            </a:pPr>
            <a:r>
              <a:t>include the for statement inline</a:t>
            </a:r>
          </a:p>
          <a:p>
            <a:pPr marL="431419" indent="-431419" defTabSz="361188">
              <a:spcBef>
                <a:spcPts val="3900"/>
              </a:spcBef>
              <a:buBlip>
                <a:blip r:embed="rId2"/>
              </a:buBlip>
              <a:defRPr sz="3160">
                <a:effectLst/>
              </a:defRPr>
            </a:pPr>
            <a:r>
              <a:t>[1 for i in range(3)] = [1, 1, 1]</a:t>
            </a:r>
          </a:p>
          <a:p>
            <a:pPr marL="431419" indent="-431419" defTabSz="361188">
              <a:spcBef>
                <a:spcPts val="3900"/>
              </a:spcBef>
              <a:buBlip>
                <a:blip r:embed="rId2"/>
              </a:buBlip>
              <a:defRPr sz="3160">
                <a:effectLst/>
              </a:defRPr>
            </a:pPr>
            <a:r>
              <a:t>Use double nesting to make a matrix</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lvl1pPr>
              <a:tabLst>
                <a:tab pos="1485900" algn="l"/>
              </a:tabLst>
            </a:lvl1pPr>
          </a:lstStyle>
          <a:p>
            <a:pPr/>
            <a:r>
              <a:t>Green 6</a:t>
            </a:r>
          </a:p>
        </p:txBody>
      </p:sp>
      <p:sp>
        <p:nvSpPr>
          <p:cNvPr id="317" name="Shape 317"/>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self.matrix = [[1 for i in range(21)] \</a:t>
            </a:r>
          </a:p>
          <a:p>
            <a:pPr lvl="8" algn="l">
              <a:defRPr sz="2400">
                <a:effectLst/>
                <a:latin typeface="Courier"/>
                <a:ea typeface="Courier"/>
                <a:cs typeface="Courier"/>
                <a:sym typeface="Courier"/>
              </a:defRPr>
            </a:pPr>
            <a:r>
              <a:t>      for j in range(21)]</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lvl1pPr>
              <a:tabLst>
                <a:tab pos="1485900" algn="l"/>
              </a:tabLst>
            </a:lvl1pPr>
          </a:lstStyle>
          <a:p>
            <a:pPr/>
            <a:r>
              <a:t>Red 7</a:t>
            </a:r>
          </a:p>
        </p:txBody>
      </p:sp>
      <p:sp>
        <p:nvSpPr>
          <p:cNvPr id="320" name="Shape 320"/>
          <p:cNvSpPr/>
          <p:nvPr>
            <p:ph type="body" idx="1"/>
          </p:nvPr>
        </p:nvSpPr>
        <p:spPr>
          <a:prstGeom prst="rect">
            <a:avLst/>
          </a:prstGeom>
        </p:spPr>
        <p:txBody>
          <a:bodyPr/>
          <a:lstStyle/>
          <a:p>
            <a:pPr marL="453262" indent="-453262" defTabSz="379475">
              <a:spcBef>
                <a:spcPts val="4100"/>
              </a:spcBef>
              <a:buBlip>
                <a:blip r:embed="rId2"/>
              </a:buBlip>
              <a:defRPr sz="3320">
                <a:effectLst/>
              </a:defRPr>
            </a:pPr>
            <a:r>
              <a:t>It’s a good idea to make a reset function. It will put the turtle in the upper left hand corner and clear the maze so it’s filled with the number 1 except for the upper left hand corner which will be 0</a:t>
            </a:r>
          </a:p>
          <a:p>
            <a:pPr marL="453262" indent="-453262" defTabSz="379475">
              <a:spcBef>
                <a:spcPts val="4100"/>
              </a:spcBef>
              <a:buBlip>
                <a:blip r:embed="rId2"/>
              </a:buBlip>
              <a:defRPr sz="3320">
                <a:effectLst/>
              </a:defRPr>
            </a:pPr>
            <a:r>
              <a:t>the number 1 will signify a wall. 0 will signify empty. </a:t>
            </a:r>
          </a:p>
          <a:p>
            <a:pPr marL="453262" indent="-453262" defTabSz="379475">
              <a:spcBef>
                <a:spcPts val="4100"/>
              </a:spcBef>
              <a:buBlip>
                <a:blip r:embed="rId2"/>
              </a:buBlip>
              <a:defRPr sz="3320">
                <a:effectLst/>
              </a:defRPr>
            </a:pPr>
            <a:r>
              <a:t>We are using the variable SIZE all in caps to signify it is a constant value. It isn’t really in Python, but we treat it like one. </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prstGeom prst="rect">
            <a:avLst/>
          </a:prstGeom>
        </p:spPr>
        <p:txBody>
          <a:bodyPr/>
          <a:lstStyle/>
          <a:p>
            <a:pPr lvl="1">
              <a:tabLst>
                <a:tab pos="1485900" algn="l"/>
              </a:tabLst>
              <a:defRPr sz="6800"/>
            </a:pPr>
            <a:r>
              <a:t>Red 7</a:t>
            </a:r>
          </a:p>
        </p:txBody>
      </p:sp>
      <p:sp>
        <p:nvSpPr>
          <p:cNvPr id="323" name="Shape 323"/>
          <p:cNvSpPr/>
          <p:nvPr>
            <p:ph type="body" idx="1"/>
          </p:nvPr>
        </p:nvSpPr>
        <p:spPr>
          <a:prstGeom prst="rect">
            <a:avLst/>
          </a:prstGeom>
        </p:spPr>
        <p:txBody>
          <a:bodyPr/>
          <a:lstStyle/>
          <a:p>
            <a:pPr marL="0" indent="0">
              <a:spcBef>
                <a:spcPts val="0"/>
              </a:spcBef>
              <a:buSzTx/>
              <a:buNone/>
              <a:defRPr sz="2100">
                <a:effectLst/>
                <a:latin typeface="Courier"/>
                <a:ea typeface="Courier"/>
                <a:cs typeface="Courier"/>
                <a:sym typeface="Courier"/>
              </a:defRPr>
            </a:pPr>
          </a:p>
          <a:p>
            <a:pPr marL="0" indent="0">
              <a:spcBef>
                <a:spcPts val="0"/>
              </a:spcBef>
              <a:buSzTx/>
              <a:buNone/>
              <a:defRPr sz="2100">
                <a:effectLst/>
                <a:latin typeface="Courier"/>
                <a:ea typeface="Courier"/>
                <a:cs typeface="Courier"/>
                <a:sym typeface="Courier"/>
              </a:defRPr>
            </a:pPr>
            <a:r>
              <a:t>    def testReset(self):</a:t>
            </a:r>
          </a:p>
          <a:p>
            <a:pPr marL="0" indent="0">
              <a:spcBef>
                <a:spcPts val="0"/>
              </a:spcBef>
              <a:buSzTx/>
              <a:buNone/>
              <a:defRPr sz="2100">
                <a:effectLst/>
                <a:latin typeface="Courier"/>
                <a:ea typeface="Courier"/>
                <a:cs typeface="Courier"/>
                <a:sym typeface="Courier"/>
              </a:defRPr>
            </a:pPr>
            <a:r>
              <a:t>        self.m.reset()</a:t>
            </a:r>
          </a:p>
          <a:p>
            <a:pPr marL="0" indent="0">
              <a:spcBef>
                <a:spcPts val="0"/>
              </a:spcBef>
              <a:buSzTx/>
              <a:buNone/>
              <a:defRPr sz="2100">
                <a:effectLst/>
                <a:latin typeface="Courier"/>
                <a:ea typeface="Courier"/>
                <a:cs typeface="Courier"/>
                <a:sym typeface="Courier"/>
              </a:defRPr>
            </a:pPr>
            <a:r>
              <a:t>        assert self.m.matrix[0][0]==0</a:t>
            </a:r>
          </a:p>
          <a:p>
            <a:pPr marL="0" indent="0">
              <a:spcBef>
                <a:spcPts val="0"/>
              </a:spcBef>
              <a:buSzTx/>
              <a:buNone/>
              <a:defRPr sz="2100">
                <a:effectLst/>
                <a:latin typeface="Courier"/>
                <a:ea typeface="Courier"/>
                <a:cs typeface="Courier"/>
                <a:sym typeface="Courier"/>
              </a:defRPr>
            </a:pPr>
            <a:r>
              <a:t>        assert self.m.t.pos()==(-(SIZE/2-10),SIZE/2-10)</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prstGeom prst="rect">
            <a:avLst/>
          </a:prstGeom>
        </p:spPr>
        <p:txBody>
          <a:bodyPr/>
          <a:lstStyle>
            <a:lvl1pPr>
              <a:tabLst>
                <a:tab pos="1485900" algn="l"/>
              </a:tabLst>
            </a:lvl1pPr>
          </a:lstStyle>
          <a:p>
            <a:pPr/>
            <a:r>
              <a:t>Green 7</a:t>
            </a:r>
          </a:p>
        </p:txBody>
      </p:sp>
      <p:sp>
        <p:nvSpPr>
          <p:cNvPr id="326" name="Shape 326"/>
          <p:cNvSpPr/>
          <p:nvPr>
            <p:ph type="body" idx="1"/>
          </p:nvPr>
        </p:nvSpPr>
        <p:spPr>
          <a:prstGeom prst="rect">
            <a:avLst/>
          </a:prstGeom>
        </p:spPr>
        <p:txBody>
          <a:bodyPr/>
          <a:lstStyle/>
          <a:p>
            <a:pPr>
              <a:buBlip>
                <a:blip r:embed="rId2"/>
              </a:buBlip>
              <a:defRPr>
                <a:effectLst/>
              </a:defRPr>
            </a:pPr>
            <a:r>
              <a:t>We use the goto method in the turtle module. </a:t>
            </a:r>
          </a:p>
          <a:p>
            <a:pPr>
              <a:buBlip>
                <a:blip r:embed="rId2"/>
              </a:buBlip>
              <a:defRPr>
                <a:effectLst/>
              </a:defRPr>
            </a:pPr>
            <a:r>
              <a:t>Then we manually set m[0][0] to 0</a:t>
            </a:r>
          </a:p>
          <a:p>
            <a:pPr>
              <a:buBlip>
                <a:blip r:embed="rId2"/>
              </a:buBlip>
              <a:defRPr>
                <a:effectLst/>
              </a:defRPr>
            </a:pPr>
            <a:r>
              <a:t>The rest is just moving code from the __init__ method to the reset method. </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lvl1pPr>
              <a:tabLst>
                <a:tab pos="1485900" algn="l"/>
              </a:tabLst>
            </a:lvl1pPr>
          </a:lstStyle>
          <a:p>
            <a:pPr/>
            <a:r>
              <a:t>Green 7</a:t>
            </a:r>
          </a:p>
        </p:txBody>
      </p:sp>
      <p:sp>
        <p:nvSpPr>
          <p:cNvPr id="329" name="Shape 329"/>
          <p:cNvSpPr/>
          <p:nvPr>
            <p:ph type="body" idx="1"/>
          </p:nvPr>
        </p:nvSpPr>
        <p:spPr>
          <a:prstGeom prst="rect">
            <a:avLst/>
          </a:prstGeom>
        </p:spPr>
        <p:txBody>
          <a:bodyPr/>
          <a:lstStyle/>
          <a:p>
            <a:pPr marL="0" indent="0">
              <a:spcBef>
                <a:spcPts val="0"/>
              </a:spcBef>
              <a:buSzTx/>
              <a:buNone/>
              <a:defRPr sz="1900">
                <a:effectLst/>
                <a:latin typeface="Courier"/>
                <a:ea typeface="Courier"/>
                <a:cs typeface="Courier"/>
                <a:sym typeface="Courier"/>
              </a:defRPr>
            </a:pPr>
            <a:r>
              <a:t>    def reset(self):</a:t>
            </a:r>
          </a:p>
          <a:p>
            <a:pPr marL="0" indent="0">
              <a:spcBef>
                <a:spcPts val="0"/>
              </a:spcBef>
              <a:buSzTx/>
              <a:buNone/>
              <a:defRPr sz="1900">
                <a:effectLst/>
                <a:latin typeface="Courier"/>
                <a:ea typeface="Courier"/>
                <a:cs typeface="Courier"/>
                <a:sym typeface="Courier"/>
              </a:defRPr>
            </a:pPr>
            <a:r>
              <a:t>        self.s = turtle.Screen()</a:t>
            </a:r>
          </a:p>
          <a:p>
            <a:pPr marL="0" indent="0">
              <a:spcBef>
                <a:spcPts val="0"/>
              </a:spcBef>
              <a:buSzTx/>
              <a:buNone/>
              <a:defRPr sz="1900">
                <a:effectLst/>
                <a:latin typeface="Courier"/>
                <a:ea typeface="Courier"/>
                <a:cs typeface="Courier"/>
                <a:sym typeface="Courier"/>
              </a:defRPr>
            </a:pPr>
            <a:r>
              <a:t>        self.s.window_width = self.size</a:t>
            </a:r>
          </a:p>
          <a:p>
            <a:pPr marL="0" indent="0">
              <a:spcBef>
                <a:spcPts val="0"/>
              </a:spcBef>
              <a:buSzTx/>
              <a:buNone/>
              <a:defRPr sz="1900">
                <a:effectLst/>
                <a:latin typeface="Courier"/>
                <a:ea typeface="Courier"/>
                <a:cs typeface="Courier"/>
                <a:sym typeface="Courier"/>
              </a:defRPr>
            </a:pPr>
            <a:r>
              <a:t>        self.s.window_height = self.size</a:t>
            </a:r>
          </a:p>
          <a:p>
            <a:pPr marL="0" indent="0">
              <a:spcBef>
                <a:spcPts val="0"/>
              </a:spcBef>
              <a:buSzTx/>
              <a:buNone/>
              <a:defRPr sz="1900">
                <a:effectLst/>
                <a:latin typeface="Courier"/>
                <a:ea typeface="Courier"/>
                <a:cs typeface="Courier"/>
                <a:sym typeface="Courier"/>
              </a:defRPr>
            </a:pPr>
            <a:r>
              <a:t>        self.s.bgcolor('blue')</a:t>
            </a:r>
          </a:p>
          <a:p>
            <a:pPr marL="0" indent="0">
              <a:spcBef>
                <a:spcPts val="0"/>
              </a:spcBef>
              <a:buSzTx/>
              <a:buNone/>
              <a:defRPr sz="1900">
                <a:effectLst/>
                <a:latin typeface="Courier"/>
                <a:ea typeface="Courier"/>
                <a:cs typeface="Courier"/>
                <a:sym typeface="Courier"/>
              </a:defRPr>
            </a:pPr>
            <a:r>
              <a:t>        self.t = turtle.Turtle()</a:t>
            </a:r>
          </a:p>
          <a:p>
            <a:pPr marL="0" indent="0">
              <a:spcBef>
                <a:spcPts val="0"/>
              </a:spcBef>
              <a:buSzTx/>
              <a:buNone/>
              <a:defRPr sz="1900">
                <a:effectLst/>
                <a:latin typeface="Courier"/>
                <a:ea typeface="Courier"/>
                <a:cs typeface="Courier"/>
                <a:sym typeface="Courier"/>
              </a:defRPr>
            </a:pPr>
            <a:r>
              <a:t>        self.t.penup()</a:t>
            </a:r>
          </a:p>
          <a:p>
            <a:pPr marL="0" indent="0">
              <a:spcBef>
                <a:spcPts val="0"/>
              </a:spcBef>
              <a:buSzTx/>
              <a:buNone/>
              <a:defRPr sz="1900">
                <a:effectLst/>
                <a:latin typeface="Courier"/>
                <a:ea typeface="Courier"/>
                <a:cs typeface="Courier"/>
                <a:sym typeface="Courier"/>
              </a:defRPr>
            </a:pPr>
            <a:r>
              <a:t>        self.matrix = [[1 for i in range(21)] for j in range(21)]</a:t>
            </a:r>
          </a:p>
          <a:p>
            <a:pPr marL="0" indent="0">
              <a:spcBef>
                <a:spcPts val="0"/>
              </a:spcBef>
              <a:buSzTx/>
              <a:buNone/>
              <a:defRPr sz="1900">
                <a:effectLst/>
                <a:latin typeface="Courier"/>
                <a:ea typeface="Courier"/>
                <a:cs typeface="Courier"/>
                <a:sym typeface="Courier"/>
              </a:defRPr>
            </a:pPr>
            <a:r>
              <a:t>        self.t.goto(-(self.size/2-10),self.size/2-10)</a:t>
            </a:r>
          </a:p>
          <a:p>
            <a:pPr marL="0" indent="0">
              <a:spcBef>
                <a:spcPts val="0"/>
              </a:spcBef>
              <a:buSzTx/>
              <a:buNone/>
              <a:defRPr sz="1900">
                <a:effectLst/>
                <a:latin typeface="Courier"/>
                <a:ea typeface="Courier"/>
                <a:cs typeface="Courier"/>
                <a:sym typeface="Courier"/>
              </a:defRPr>
            </a:pPr>
            <a:r>
              <a:t>        self.matrix[0][0]=0</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title"/>
          </p:nvPr>
        </p:nvSpPr>
        <p:spPr>
          <a:prstGeom prst="rect">
            <a:avLst/>
          </a:prstGeom>
        </p:spPr>
        <p:txBody>
          <a:bodyPr/>
          <a:lstStyle>
            <a:lvl1pPr>
              <a:tabLst>
                <a:tab pos="1485900" algn="l"/>
              </a:tabLst>
            </a:lvl1pPr>
          </a:lstStyle>
          <a:p>
            <a:pPr/>
            <a:r>
              <a:t>Week 4</a:t>
            </a:r>
          </a:p>
        </p:txBody>
      </p:sp>
      <p:sp>
        <p:nvSpPr>
          <p:cNvPr id="332" name="Shape 332"/>
          <p:cNvSpPr/>
          <p:nvPr>
            <p:ph type="body" idx="1"/>
          </p:nvPr>
        </p:nvSpPr>
        <p:spPr>
          <a:prstGeom prst="rect">
            <a:avLst/>
          </a:prstGeom>
        </p:spPr>
        <p:txBody>
          <a:bodyPr/>
          <a:lstStyle/>
          <a:p>
            <a:pPr>
              <a:buBlip>
                <a:blip r:embed="rId2"/>
              </a:buBlip>
              <a:defRPr>
                <a:effectLst/>
              </a:defRPr>
            </a:pPr>
            <a:r>
              <a:t>Tests 8-11</a:t>
            </a:r>
          </a:p>
          <a:p>
            <a:pPr>
              <a:buBlip>
                <a:blip r:embed="rId2"/>
              </a:buBlip>
              <a:defRPr>
                <a:effectLst/>
              </a:defRPr>
            </a:pPr>
            <a:r>
              <a:t>Python tuples</a:t>
            </a:r>
          </a:p>
          <a:p>
            <a:pPr>
              <a:buBlip>
                <a:blip r:embed="rId2"/>
              </a:buBlip>
              <a:defRPr>
                <a:effectLst/>
              </a:defRPr>
            </a:pPr>
            <a:r>
              <a:t>Indexing matrices</a:t>
            </a:r>
          </a:p>
          <a:p>
            <a:pPr>
              <a:buBlip>
                <a:blip r:embed="rId2"/>
              </a:buBlip>
              <a:defRPr>
                <a:effectLst/>
              </a:defRPr>
            </a:pPr>
            <a:r>
              <a:t>Refactoring</a:t>
            </a:r>
          </a:p>
          <a:p>
            <a:pPr>
              <a:buBlip>
                <a:blip r:embed="rId2"/>
              </a:buBlip>
              <a:defRPr>
                <a:effectLst/>
              </a:defRPr>
            </a:pPr>
            <a:r>
              <a:t>comparisons using ==</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title"/>
          </p:nvPr>
        </p:nvSpPr>
        <p:spPr>
          <a:prstGeom prst="rect">
            <a:avLst/>
          </a:prstGeom>
        </p:spPr>
        <p:txBody>
          <a:bodyPr/>
          <a:lstStyle>
            <a:lvl1pPr>
              <a:tabLst>
                <a:tab pos="1485900" algn="l"/>
              </a:tabLst>
            </a:lvl1pPr>
          </a:lstStyle>
          <a:p>
            <a:pPr/>
            <a:r>
              <a:t>Red 8</a:t>
            </a:r>
          </a:p>
        </p:txBody>
      </p:sp>
      <p:sp>
        <p:nvSpPr>
          <p:cNvPr id="335" name="Shape 335"/>
          <p:cNvSpPr/>
          <p:nvPr>
            <p:ph type="body" idx="1"/>
          </p:nvPr>
        </p:nvSpPr>
        <p:spPr>
          <a:prstGeom prst="rect">
            <a:avLst/>
          </a:prstGeom>
        </p:spPr>
        <p:txBody>
          <a:bodyPr/>
          <a:lstStyle/>
          <a:p>
            <a:pPr marL="338581" indent="-338581" defTabSz="283463">
              <a:spcBef>
                <a:spcPts val="3100"/>
              </a:spcBef>
              <a:buBlip>
                <a:blip r:embed="rId2"/>
              </a:buBlip>
              <a:defRPr sz="2480">
                <a:effectLst/>
              </a:defRPr>
            </a:pPr>
            <a:r>
              <a:t>We need to know the value of the matrix at the position of the turtle. </a:t>
            </a:r>
          </a:p>
          <a:p>
            <a:pPr marL="338581" indent="-338581" defTabSz="283463">
              <a:spcBef>
                <a:spcPts val="3100"/>
              </a:spcBef>
              <a:buBlip>
                <a:blip r:embed="rId2"/>
              </a:buBlip>
              <a:defRPr sz="2480">
                <a:effectLst/>
              </a:defRPr>
            </a:pPr>
            <a:r>
              <a:t>As the turtle digs into the wall to make a maze, the value of the matrix at that location will change from 1 to 0</a:t>
            </a:r>
          </a:p>
          <a:p>
            <a:pPr marL="338581" indent="-338581" defTabSz="283463">
              <a:spcBef>
                <a:spcPts val="3100"/>
              </a:spcBef>
              <a:buBlip>
                <a:blip r:embed="rId2"/>
              </a:buBlip>
              <a:defRPr sz="2480">
                <a:effectLst/>
              </a:defRPr>
            </a:pPr>
            <a:r>
              <a:t>The method will be called getMatrixValueAt()</a:t>
            </a:r>
          </a:p>
          <a:p>
            <a:pPr marL="338581" indent="-338581" defTabSz="283463">
              <a:spcBef>
                <a:spcPts val="3100"/>
              </a:spcBef>
              <a:buBlip>
                <a:blip r:embed="rId2"/>
              </a:buBlip>
              <a:defRPr sz="2480">
                <a:effectLst/>
              </a:defRPr>
            </a:pPr>
            <a:r>
              <a:t>It will have one argument; an (x,y) tuple for the position of the turtle</a:t>
            </a:r>
          </a:p>
          <a:p>
            <a:pPr marL="338581" indent="-338581" defTabSz="283463">
              <a:spcBef>
                <a:spcPts val="3100"/>
              </a:spcBef>
              <a:buBlip>
                <a:blip r:embed="rId2"/>
              </a:buBlip>
              <a:defRPr sz="2480">
                <a:effectLst/>
              </a:defRPr>
            </a:pPr>
            <a:r>
              <a:t>v=getMatrixValueAt((0,0)) will give the value at the center of the matrix.  (-SIZE/2,SIZE/2) is the upper left hand corner</a:t>
            </a:r>
          </a:p>
          <a:p>
            <a:pPr marL="338581" indent="-338581" defTabSz="283463">
              <a:spcBef>
                <a:spcPts val="3100"/>
              </a:spcBef>
              <a:buBlip>
                <a:blip r:embed="rId2"/>
              </a:buBlip>
              <a:defRPr sz="2480">
                <a:effectLst/>
              </a:defRPr>
            </a:pPr>
            <a:r>
              <a:t>Usually we will use the pos() method of our turtle to get that position. </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title"/>
          </p:nvPr>
        </p:nvSpPr>
        <p:spPr>
          <a:prstGeom prst="rect">
            <a:avLst/>
          </a:prstGeom>
        </p:spPr>
        <p:txBody>
          <a:bodyPr/>
          <a:lstStyle>
            <a:lvl1pPr>
              <a:tabLst>
                <a:tab pos="1485900" algn="l"/>
              </a:tabLst>
            </a:lvl1pPr>
          </a:lstStyle>
          <a:p>
            <a:pPr/>
            <a:r>
              <a:t>Red 8</a:t>
            </a:r>
          </a:p>
        </p:txBody>
      </p:sp>
      <p:sp>
        <p:nvSpPr>
          <p:cNvPr id="338" name="Shape 338"/>
          <p:cNvSpPr/>
          <p:nvPr>
            <p:ph type="body" idx="1"/>
          </p:nvPr>
        </p:nvSpPr>
        <p:spPr>
          <a:prstGeom prst="rect">
            <a:avLst/>
          </a:prstGeom>
        </p:spPr>
        <p:txBody>
          <a:bodyPr/>
          <a:lstStyle/>
          <a:p>
            <a:pPr marL="0" indent="0">
              <a:spcBef>
                <a:spcPts val="0"/>
              </a:spcBef>
              <a:buSzTx/>
              <a:buNone/>
              <a:defRPr sz="2200">
                <a:effectLst/>
                <a:latin typeface="Courier"/>
                <a:ea typeface="Courier"/>
                <a:cs typeface="Courier"/>
                <a:sym typeface="Courier"/>
              </a:defRPr>
            </a:pPr>
            <a:r>
              <a:t>    def testGetMatrixValueAt(self):</a:t>
            </a:r>
          </a:p>
          <a:p>
            <a:pPr marL="0" indent="0">
              <a:spcBef>
                <a:spcPts val="0"/>
              </a:spcBef>
              <a:buSzTx/>
              <a:buNone/>
              <a:defRPr sz="2200">
                <a:effectLst/>
                <a:latin typeface="Courier"/>
                <a:ea typeface="Courier"/>
                <a:cs typeface="Courier"/>
                <a:sym typeface="Courier"/>
              </a:defRPr>
            </a:pPr>
            <a:r>
              <a:t>        self.m.reset()</a:t>
            </a:r>
          </a:p>
          <a:p>
            <a:pPr marL="0" indent="0">
              <a:spcBef>
                <a:spcPts val="0"/>
              </a:spcBef>
              <a:buSzTx/>
              <a:buNone/>
              <a:defRPr sz="2200">
                <a:effectLst/>
                <a:latin typeface="Courier"/>
                <a:ea typeface="Courier"/>
                <a:cs typeface="Courier"/>
                <a:sym typeface="Courier"/>
              </a:defRPr>
            </a:pPr>
            <a:r>
              <a:t>        xpos = -(self.m.size/2-10)</a:t>
            </a:r>
          </a:p>
          <a:p>
            <a:pPr marL="0" indent="0">
              <a:spcBef>
                <a:spcPts val="0"/>
              </a:spcBef>
              <a:buSzTx/>
              <a:buNone/>
              <a:defRPr sz="2200">
                <a:effectLst/>
                <a:latin typeface="Courier"/>
                <a:ea typeface="Courier"/>
                <a:cs typeface="Courier"/>
                <a:sym typeface="Courier"/>
              </a:defRPr>
            </a:pPr>
            <a:r>
              <a:t>        ypos = self.m.size/2-10</a:t>
            </a:r>
          </a:p>
          <a:p>
            <a:pPr marL="0" indent="0">
              <a:spcBef>
                <a:spcPts val="0"/>
              </a:spcBef>
              <a:buSzTx/>
              <a:buNone/>
              <a:defRPr sz="2200">
                <a:effectLst/>
                <a:latin typeface="Courier"/>
                <a:ea typeface="Courier"/>
                <a:cs typeface="Courier"/>
                <a:sym typeface="Courier"/>
              </a:defRPr>
            </a:pPr>
            <a:r>
              <a:t>        assert self.m.getMatrixValueAt((xpos,ypos))==0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1955800" y="152400"/>
            <a:ext cx="9753600" cy="2590800"/>
          </a:xfrm>
          <a:prstGeom prst="rect">
            <a:avLst/>
          </a:prstGeom>
        </p:spPr>
        <p:txBody>
          <a:bodyPr/>
          <a:lstStyle>
            <a:lvl1pPr>
              <a:tabLst>
                <a:tab pos="1485900" algn="l"/>
              </a:tabLst>
            </a:lvl1pPr>
          </a:lstStyle>
          <a:p>
            <a:pPr/>
            <a:r>
              <a:t>Making a Web Page</a:t>
            </a:r>
          </a:p>
        </p:txBody>
      </p:sp>
      <p:sp>
        <p:nvSpPr>
          <p:cNvPr id="160" name="Shape 160"/>
          <p:cNvSpPr/>
          <p:nvPr>
            <p:ph type="body" sz="half" idx="1"/>
          </p:nvPr>
        </p:nvSpPr>
        <p:spPr>
          <a:xfrm>
            <a:off x="1968500" y="2743200"/>
            <a:ext cx="8553995" cy="5842000"/>
          </a:xfrm>
          <a:prstGeom prst="rect">
            <a:avLst/>
          </a:prstGeom>
        </p:spPr>
        <p:txBody>
          <a:bodyPr/>
          <a:lstStyle/>
          <a:p>
            <a:pPr marL="256031" indent="-256031" defTabSz="288036">
              <a:spcBef>
                <a:spcPts val="2500"/>
              </a:spcBef>
              <a:buBlip>
                <a:blip r:embed="rId2"/>
              </a:buBlip>
              <a:defRPr sz="1890">
                <a:effectLst/>
              </a:defRPr>
            </a:pPr>
            <a:r>
              <a:t>Text Editor (syntax highlighting)</a:t>
            </a:r>
          </a:p>
          <a:p>
            <a:pPr lvl="1" marL="512063" indent="-256031" defTabSz="288036">
              <a:spcBef>
                <a:spcPts val="2500"/>
              </a:spcBef>
              <a:buBlip>
                <a:blip r:embed="rId2"/>
              </a:buBlip>
              <a:defRPr sz="1890">
                <a:effectLst/>
              </a:defRPr>
            </a:pPr>
            <a:r>
              <a:t>emacs has a template </a:t>
            </a:r>
          </a:p>
          <a:p>
            <a:pPr marL="256031" indent="-256031" defTabSz="288036">
              <a:spcBef>
                <a:spcPts val="2500"/>
              </a:spcBef>
              <a:buBlip>
                <a:blip r:embed="rId2"/>
              </a:buBlip>
              <a:defRPr sz="1890">
                <a:effectLst/>
              </a:defRPr>
            </a:pPr>
            <a:r>
              <a:t>GUI</a:t>
            </a:r>
          </a:p>
          <a:p>
            <a:pPr lvl="1" marL="512063" indent="-256031" defTabSz="288036">
              <a:spcBef>
                <a:spcPts val="2500"/>
              </a:spcBef>
              <a:buBlip>
                <a:blip r:embed="rId2"/>
              </a:buBlip>
              <a:defRPr sz="1890">
                <a:effectLst/>
              </a:defRPr>
            </a:pPr>
            <a:r>
              <a:t>DreamWeaver</a:t>
            </a:r>
          </a:p>
          <a:p>
            <a:pPr lvl="2" marL="768095" indent="-256031" defTabSz="288036">
              <a:spcBef>
                <a:spcPts val="2500"/>
              </a:spcBef>
              <a:buBlip>
                <a:blip r:embed="rId2"/>
              </a:buBlip>
              <a:defRPr sz="1890">
                <a:effectLst/>
              </a:defRPr>
            </a:pPr>
            <a:r>
              <a:t>expensive</a:t>
            </a:r>
          </a:p>
          <a:p>
            <a:pPr lvl="2" marL="768095" indent="-256031" defTabSz="288036">
              <a:spcBef>
                <a:spcPts val="2500"/>
              </a:spcBef>
              <a:buBlip>
                <a:blip r:embed="rId2"/>
              </a:buBlip>
              <a:defRPr sz="1890">
                <a:effectLst/>
              </a:defRPr>
            </a:pPr>
            <a:r>
              <a:t>powerful</a:t>
            </a:r>
          </a:p>
          <a:p>
            <a:pPr lvl="1" marL="512063" indent="-256031" defTabSz="288036">
              <a:spcBef>
                <a:spcPts val="2500"/>
              </a:spcBef>
              <a:buBlip>
                <a:blip r:embed="rId2"/>
              </a:buBlip>
              <a:defRPr sz="1890">
                <a:effectLst/>
              </a:defRPr>
            </a:pPr>
            <a:r>
              <a:t>KompoZer</a:t>
            </a:r>
          </a:p>
          <a:p>
            <a:pPr lvl="2" marL="768095" indent="-256031" defTabSz="288036">
              <a:spcBef>
                <a:spcPts val="2500"/>
              </a:spcBef>
              <a:buBlip>
                <a:blip r:embed="rId2"/>
              </a:buBlip>
              <a:defRPr sz="1890">
                <a:effectLst/>
              </a:defRPr>
            </a:pPr>
            <a:r>
              <a:t>Free and works well. No fancy bells and whistles. </a:t>
            </a:r>
          </a:p>
          <a:p>
            <a:pPr lvl="1" marL="512063" indent="-256031" defTabSz="288036">
              <a:spcBef>
                <a:spcPts val="2500"/>
              </a:spcBef>
              <a:buBlip>
                <a:blip r:embed="rId2"/>
              </a:buBlip>
              <a:defRPr sz="1890">
                <a:effectLst/>
              </a:defRPr>
            </a:pPr>
            <a:r>
              <a:t>Coda</a:t>
            </a:r>
          </a:p>
          <a:p>
            <a:pPr lvl="2" marL="768095" indent="-256031" defTabSz="288036">
              <a:spcBef>
                <a:spcPts val="2500"/>
              </a:spcBef>
              <a:buBlip>
                <a:blip r:embed="rId2"/>
              </a:buBlip>
              <a:defRPr sz="1890">
                <a:effectLst/>
              </a:defRPr>
            </a:pPr>
            <a:r>
              <a:t>Need to know html pretty well.  Not much power. </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p:nvPr>
        </p:nvSpPr>
        <p:spPr>
          <a:prstGeom prst="rect">
            <a:avLst/>
          </a:prstGeom>
        </p:spPr>
        <p:txBody>
          <a:bodyPr/>
          <a:lstStyle>
            <a:lvl1pPr>
              <a:tabLst>
                <a:tab pos="1485900" algn="l"/>
              </a:tabLst>
            </a:lvl1pPr>
          </a:lstStyle>
          <a:p>
            <a:pPr/>
            <a:r>
              <a:t>Green 8</a:t>
            </a:r>
          </a:p>
        </p:txBody>
      </p:sp>
      <p:sp>
        <p:nvSpPr>
          <p:cNvPr id="341" name="Shape 341"/>
          <p:cNvSpPr/>
          <p:nvPr>
            <p:ph type="body" idx="1"/>
          </p:nvPr>
        </p:nvSpPr>
        <p:spPr>
          <a:prstGeom prst="rect">
            <a:avLst/>
          </a:prstGeom>
        </p:spPr>
        <p:txBody>
          <a:bodyPr/>
          <a:lstStyle/>
          <a:p>
            <a:pPr marL="420497" indent="-420497" defTabSz="352043">
              <a:spcBef>
                <a:spcPts val="3800"/>
              </a:spcBef>
              <a:buBlip>
                <a:blip r:embed="rId2"/>
              </a:buBlip>
              <a:defRPr sz="3080">
                <a:effectLst/>
              </a:defRPr>
            </a:pPr>
            <a:r>
              <a:t>We need to convert a position (x,y) to an index [x][y] to index our matrix. </a:t>
            </a:r>
          </a:p>
          <a:p>
            <a:pPr marL="420497" indent="-420497" defTabSz="352043">
              <a:spcBef>
                <a:spcPts val="3800"/>
              </a:spcBef>
              <a:buBlip>
                <a:blip r:embed="rId2"/>
              </a:buBlip>
              <a:defRPr sz="3080">
                <a:effectLst/>
              </a:defRPr>
            </a:pPr>
            <a:r>
              <a:t>the variable pos is a tuple.</a:t>
            </a:r>
          </a:p>
          <a:p>
            <a:pPr marL="420497" indent="-420497" defTabSz="352043">
              <a:spcBef>
                <a:spcPts val="3800"/>
              </a:spcBef>
              <a:buBlip>
                <a:blip r:embed="rId2"/>
              </a:buBlip>
              <a:defRPr sz="3080">
                <a:effectLst/>
              </a:defRPr>
            </a:pPr>
            <a:r>
              <a:t>it is the position we want to map to our matrix</a:t>
            </a:r>
          </a:p>
          <a:p>
            <a:pPr marL="420497" indent="-420497" defTabSz="352043">
              <a:spcBef>
                <a:spcPts val="3800"/>
              </a:spcBef>
              <a:buBlip>
                <a:blip r:embed="rId2"/>
              </a:buBlip>
              <a:defRPr sz="3080">
                <a:effectLst/>
              </a:defRPr>
            </a:pPr>
            <a:r>
              <a:t>matrix[x][y] will be the value we want</a:t>
            </a:r>
          </a:p>
          <a:p>
            <a:pPr marL="420497" indent="-420497" defTabSz="352043">
              <a:spcBef>
                <a:spcPts val="3800"/>
              </a:spcBef>
              <a:buBlip>
                <a:blip r:embed="rId2"/>
              </a:buBlip>
              <a:defRPr sz="3080">
                <a:effectLst/>
              </a:defRPr>
            </a:pPr>
            <a:r>
              <a:t>matrix[0][0] is the upper left hand corner</a:t>
            </a:r>
          </a:p>
          <a:p>
            <a:pPr marL="420497" indent="-420497" defTabSz="352043">
              <a:spcBef>
                <a:spcPts val="3800"/>
              </a:spcBef>
              <a:buBlip>
                <a:blip r:embed="rId2"/>
              </a:buBlip>
              <a:defRPr sz="3080">
                <a:effectLst/>
              </a:defRPr>
            </a:pPr>
            <a:r>
              <a:t>(-self.size/2,self.size/2) is the upper left hand corner</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prstGeom prst="rect">
            <a:avLst/>
          </a:prstGeom>
        </p:spPr>
        <p:txBody>
          <a:bodyPr/>
          <a:lstStyle>
            <a:lvl1pPr>
              <a:tabLst>
                <a:tab pos="1485900" algn="l"/>
              </a:tabLst>
            </a:lvl1pPr>
          </a:lstStyle>
          <a:p>
            <a:pPr/>
            <a:r>
              <a:t>Green 8</a:t>
            </a:r>
          </a:p>
        </p:txBody>
      </p:sp>
      <p:sp>
        <p:nvSpPr>
          <p:cNvPr id="344" name="Shape 344"/>
          <p:cNvSpPr/>
          <p:nvPr>
            <p:ph type="body" idx="1"/>
          </p:nvPr>
        </p:nvSpPr>
        <p:spPr>
          <a:prstGeom prst="rect">
            <a:avLst/>
          </a:prstGeom>
        </p:spPr>
        <p:txBody>
          <a:bodyPr/>
          <a:lstStyle/>
          <a:p>
            <a:pPr marL="415036" indent="-415036" defTabSz="347472">
              <a:spcBef>
                <a:spcPts val="3800"/>
              </a:spcBef>
              <a:buBlip>
                <a:blip r:embed="rId2"/>
              </a:buBlip>
              <a:defRPr sz="3040">
                <a:effectLst/>
              </a:defRPr>
            </a:pPr>
            <a:r>
              <a:t>We want -self.size/2 to become 0 for the x index</a:t>
            </a:r>
          </a:p>
          <a:p>
            <a:pPr marL="415036" indent="-415036" defTabSz="347472">
              <a:spcBef>
                <a:spcPts val="3800"/>
              </a:spcBef>
              <a:buBlip>
                <a:blip r:embed="rId2"/>
              </a:buBlip>
              <a:defRPr sz="3040">
                <a:effectLst/>
              </a:defRPr>
            </a:pPr>
            <a:r>
              <a:t>adjust by adding self.size/2 </a:t>
            </a:r>
          </a:p>
          <a:p>
            <a:pPr marL="415036" indent="-415036" defTabSz="347472">
              <a:spcBef>
                <a:spcPts val="3800"/>
              </a:spcBef>
              <a:buBlip>
                <a:blip r:embed="rId2"/>
              </a:buBlip>
              <a:defRPr sz="3040">
                <a:effectLst/>
              </a:defRPr>
            </a:pPr>
            <a:r>
              <a:t>Need to divide by the path width to adjust for the proper range. </a:t>
            </a:r>
          </a:p>
          <a:p>
            <a:pPr marL="415036" indent="-415036" defTabSz="347472">
              <a:spcBef>
                <a:spcPts val="3800"/>
              </a:spcBef>
              <a:buBlip>
                <a:blip r:embed="rId2"/>
              </a:buBlip>
              <a:defRPr sz="3040">
                <a:effectLst/>
              </a:defRPr>
            </a:pPr>
            <a:r>
              <a:t>We want self.size/2 to become 0 for the y index</a:t>
            </a:r>
          </a:p>
          <a:p>
            <a:pPr marL="415036" indent="-415036" defTabSz="347472">
              <a:spcBef>
                <a:spcPts val="3800"/>
              </a:spcBef>
              <a:buBlip>
                <a:blip r:embed="rId2"/>
              </a:buBlip>
              <a:defRPr sz="3040">
                <a:effectLst/>
              </a:defRPr>
            </a:pPr>
            <a:r>
              <a:t>adjust by subtracting self.size/2</a:t>
            </a:r>
          </a:p>
          <a:p>
            <a:pPr marL="415036" indent="-415036" defTabSz="347472">
              <a:spcBef>
                <a:spcPts val="3800"/>
              </a:spcBef>
              <a:buBlip>
                <a:blip r:embed="rId2"/>
              </a:buBlip>
              <a:defRPr sz="3040">
                <a:effectLst/>
              </a:defRPr>
            </a:pPr>
            <a:r>
              <a:t>Divide by the path width to adjust for the proper range. </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lvl1pPr>
              <a:tabLst>
                <a:tab pos="1485900" algn="l"/>
              </a:tabLst>
            </a:lvl1pPr>
          </a:lstStyle>
          <a:p>
            <a:pPr/>
            <a:r>
              <a:t>Green 8</a:t>
            </a:r>
          </a:p>
        </p:txBody>
      </p:sp>
      <p:sp>
        <p:nvSpPr>
          <p:cNvPr id="347" name="Shape 347"/>
          <p:cNvSpPr/>
          <p:nvPr>
            <p:ph type="body" idx="1"/>
          </p:nvPr>
        </p:nvSpPr>
        <p:spPr>
          <a:prstGeom prst="rect">
            <a:avLst/>
          </a:prstGeom>
        </p:spPr>
        <p:txBody>
          <a:bodyPr/>
          <a:lstStyle/>
          <a:p>
            <a:pPr marL="0" indent="0">
              <a:spcBef>
                <a:spcPts val="0"/>
              </a:spcBef>
              <a:buSzTx/>
              <a:buNone/>
              <a:defRPr sz="1800">
                <a:effectLst/>
                <a:latin typeface="Courier"/>
                <a:ea typeface="Courier"/>
                <a:cs typeface="Courier"/>
                <a:sym typeface="Courier"/>
              </a:defRPr>
            </a:pPr>
            <a:r>
              <a:t>    def getMatrixValueAt(self,pos):</a:t>
            </a:r>
          </a:p>
          <a:p>
            <a:pPr marL="0" indent="0">
              <a:spcBef>
                <a:spcPts val="0"/>
              </a:spcBef>
              <a:buSzTx/>
              <a:buNone/>
              <a:defRPr sz="1800">
                <a:effectLst/>
                <a:latin typeface="Courier"/>
                <a:ea typeface="Courier"/>
                <a:cs typeface="Courier"/>
                <a:sym typeface="Courier"/>
              </a:defRPr>
            </a:pPr>
            <a:r>
              <a:t>        x=int(pos[0]+self.size/2)/20</a:t>
            </a:r>
          </a:p>
          <a:p>
            <a:pPr marL="0" indent="0">
              <a:spcBef>
                <a:spcPts val="0"/>
              </a:spcBef>
              <a:buSzTx/>
              <a:buNone/>
              <a:defRPr sz="1800">
                <a:effectLst/>
                <a:latin typeface="Courier"/>
                <a:ea typeface="Courier"/>
                <a:cs typeface="Courier"/>
                <a:sym typeface="Courier"/>
              </a:defRPr>
            </a:pPr>
            <a:r>
              <a:t>        y=(self.size/2 - pos[1])/self.pathWidth</a:t>
            </a:r>
          </a:p>
          <a:p>
            <a:pPr marL="0" indent="0">
              <a:spcBef>
                <a:spcPts val="0"/>
              </a:spcBef>
              <a:buSzTx/>
              <a:buNone/>
              <a:defRPr sz="1800">
                <a:effectLst/>
                <a:latin typeface="Courier"/>
                <a:ea typeface="Courier"/>
                <a:cs typeface="Courier"/>
                <a:sym typeface="Courier"/>
              </a:defRPr>
            </a:pPr>
            <a:r>
              <a:t>        if x &lt; 0 or y &lt; 0 or x &gt; self.size/20-1 or y &gt; self.size/20-1:</a:t>
            </a:r>
          </a:p>
          <a:p>
            <a:pPr marL="0" indent="0">
              <a:spcBef>
                <a:spcPts val="0"/>
              </a:spcBef>
              <a:buSzTx/>
              <a:buNone/>
              <a:defRPr sz="1800">
                <a:effectLst/>
                <a:latin typeface="Courier"/>
                <a:ea typeface="Courier"/>
                <a:cs typeface="Courier"/>
                <a:sym typeface="Courier"/>
              </a:defRPr>
            </a:pPr>
            <a:r>
              <a:t>            return -1</a:t>
            </a:r>
          </a:p>
          <a:p>
            <a:pPr marL="0" indent="0">
              <a:spcBef>
                <a:spcPts val="0"/>
              </a:spcBef>
              <a:buSzTx/>
              <a:buNone/>
              <a:defRPr sz="1800">
                <a:effectLst/>
                <a:latin typeface="Courier"/>
                <a:ea typeface="Courier"/>
                <a:cs typeface="Courier"/>
                <a:sym typeface="Courier"/>
              </a:defRPr>
            </a:pPr>
            <a:r>
              <a:t>        v=self.matrix[x][y]</a:t>
            </a:r>
          </a:p>
          <a:p>
            <a:pPr marL="0" indent="0">
              <a:spcBef>
                <a:spcPts val="0"/>
              </a:spcBef>
              <a:buSzTx/>
              <a:buNone/>
              <a:defRPr sz="1800">
                <a:effectLst/>
                <a:latin typeface="Courier"/>
                <a:ea typeface="Courier"/>
                <a:cs typeface="Courier"/>
                <a:sym typeface="Courier"/>
              </a:defRPr>
            </a:pPr>
            <a:r>
              <a:t>        return v</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lvl1pPr>
              <a:tabLst>
                <a:tab pos="1485900" algn="l"/>
              </a:tabLst>
            </a:lvl1pPr>
          </a:lstStyle>
          <a:p>
            <a:pPr/>
            <a:r>
              <a:t>Refactor</a:t>
            </a:r>
          </a:p>
        </p:txBody>
      </p:sp>
      <p:sp>
        <p:nvSpPr>
          <p:cNvPr id="350" name="Shape 350"/>
          <p:cNvSpPr/>
          <p:nvPr>
            <p:ph type="body" idx="1"/>
          </p:nvPr>
        </p:nvSpPr>
        <p:spPr>
          <a:prstGeom prst="rect">
            <a:avLst/>
          </a:prstGeom>
        </p:spPr>
        <p:txBody>
          <a:bodyPr/>
          <a:lstStyle/>
          <a:p>
            <a:pPr>
              <a:buBlip>
                <a:blip r:embed="rId2"/>
              </a:buBlip>
              <a:defRPr>
                <a:effectLst/>
              </a:defRPr>
            </a:pPr>
            <a:r>
              <a:t>We start using EMPTY for 0</a:t>
            </a:r>
          </a:p>
          <a:p>
            <a:pPr>
              <a:buBlip>
                <a:blip r:embed="rId2"/>
              </a:buBlip>
              <a:defRPr>
                <a:effectLst/>
              </a:defRPr>
            </a:pPr>
            <a:r>
              <a:t>We will also add NORTH SOUTH EAST and WEST shortly</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prstGeom prst="rect">
            <a:avLst/>
          </a:prstGeom>
        </p:spPr>
        <p:txBody>
          <a:bodyPr/>
          <a:lstStyle>
            <a:lvl1pPr>
              <a:tabLst>
                <a:tab pos="1485900" algn="l"/>
              </a:tabLst>
            </a:lvl1pPr>
          </a:lstStyle>
          <a:p>
            <a:pPr/>
            <a:r>
              <a:t>Refactor</a:t>
            </a:r>
          </a:p>
        </p:txBody>
      </p:sp>
      <p:sp>
        <p:nvSpPr>
          <p:cNvPr id="353" name="Shape 353"/>
          <p:cNvSpPr/>
          <p:nvPr>
            <p:ph type="body" idx="1"/>
          </p:nvPr>
        </p:nvSpPr>
        <p:spPr>
          <a:prstGeom prst="rect">
            <a:avLst/>
          </a:prstGeom>
        </p:spPr>
        <p:txBody>
          <a:bodyPr/>
          <a:lstStyle/>
          <a:p>
            <a:pPr marL="0" indent="0" defTabSz="438911">
              <a:spcBef>
                <a:spcPts val="0"/>
              </a:spcBef>
              <a:buSzTx/>
              <a:buNone/>
              <a:defRPr sz="1344">
                <a:effectLst/>
                <a:latin typeface="Courier"/>
                <a:ea typeface="Courier"/>
                <a:cs typeface="Courier"/>
                <a:sym typeface="Courier"/>
              </a:defRPr>
            </a:pPr>
            <a:r>
              <a:t>import turtle</a:t>
            </a:r>
          </a:p>
          <a:p>
            <a:pPr marL="0" indent="0" defTabSz="438911">
              <a:spcBef>
                <a:spcPts val="0"/>
              </a:spcBef>
              <a:buSzTx/>
              <a:buNone/>
              <a:defRPr sz="1344">
                <a:effectLst/>
                <a:latin typeface="Courier"/>
                <a:ea typeface="Courier"/>
                <a:cs typeface="Courier"/>
                <a:sym typeface="Courier"/>
              </a:defRPr>
            </a:pPr>
            <a:r>
              <a:t>EMPTY=0</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class Maze():</a:t>
            </a:r>
          </a:p>
          <a:p>
            <a:pPr marL="0" indent="0" defTabSz="438911">
              <a:spcBef>
                <a:spcPts val="0"/>
              </a:spcBef>
              <a:buSzTx/>
              <a:buNone/>
              <a:defRPr sz="1344">
                <a:effectLst/>
                <a:latin typeface="Courier"/>
                <a:ea typeface="Courier"/>
                <a:cs typeface="Courier"/>
                <a:sym typeface="Courier"/>
              </a:defRPr>
            </a:pPr>
            <a:r>
              <a:t>    def __init__(self,size=420,pathWidth=20):</a:t>
            </a:r>
          </a:p>
          <a:p>
            <a:pPr marL="0" indent="0" defTabSz="438911">
              <a:spcBef>
                <a:spcPts val="0"/>
              </a:spcBef>
              <a:buSzTx/>
              <a:buNone/>
              <a:defRPr sz="1344">
                <a:effectLst/>
                <a:latin typeface="Courier"/>
                <a:ea typeface="Courier"/>
                <a:cs typeface="Courier"/>
                <a:sym typeface="Courier"/>
              </a:defRPr>
            </a:pPr>
            <a:r>
              <a:t>        self.size=size</a:t>
            </a:r>
          </a:p>
          <a:p>
            <a:pPr marL="0" indent="0" defTabSz="438911">
              <a:spcBef>
                <a:spcPts val="0"/>
              </a:spcBef>
              <a:buSzTx/>
              <a:buNone/>
              <a:defRPr sz="1344">
                <a:effectLst/>
                <a:latin typeface="Courier"/>
                <a:ea typeface="Courier"/>
                <a:cs typeface="Courier"/>
                <a:sym typeface="Courier"/>
              </a:defRPr>
            </a:pPr>
            <a:r>
              <a:t>        self.pathWidth=pathWidth</a:t>
            </a:r>
          </a:p>
          <a:p>
            <a:pPr marL="0" indent="0" defTabSz="438911">
              <a:spcBef>
                <a:spcPts val="0"/>
              </a:spcBef>
              <a:buSzTx/>
              <a:buNone/>
              <a:defRPr sz="1344">
                <a:effectLst/>
                <a:latin typeface="Courier"/>
                <a:ea typeface="Courier"/>
                <a:cs typeface="Courier"/>
                <a:sym typeface="Courier"/>
              </a:defRPr>
            </a:pPr>
            <a:r>
              <a:t>        self.reset()</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    def reset(self):</a:t>
            </a:r>
          </a:p>
          <a:p>
            <a:pPr marL="0" indent="0" defTabSz="438911">
              <a:spcBef>
                <a:spcPts val="0"/>
              </a:spcBef>
              <a:buSzTx/>
              <a:buNone/>
              <a:defRPr sz="1344">
                <a:effectLst/>
                <a:latin typeface="Courier"/>
                <a:ea typeface="Courier"/>
                <a:cs typeface="Courier"/>
                <a:sym typeface="Courier"/>
              </a:defRPr>
            </a:pPr>
            <a:r>
              <a:t>        self.s = turtle.Screen()</a:t>
            </a:r>
          </a:p>
          <a:p>
            <a:pPr marL="0" indent="0" defTabSz="438911">
              <a:spcBef>
                <a:spcPts val="0"/>
              </a:spcBef>
              <a:buSzTx/>
              <a:buNone/>
              <a:defRPr sz="1344">
                <a:effectLst/>
                <a:latin typeface="Courier"/>
                <a:ea typeface="Courier"/>
                <a:cs typeface="Courier"/>
                <a:sym typeface="Courier"/>
              </a:defRPr>
            </a:pPr>
            <a:r>
              <a:t>        self.s.window_width = self.size</a:t>
            </a:r>
          </a:p>
          <a:p>
            <a:pPr marL="0" indent="0" defTabSz="438911">
              <a:spcBef>
                <a:spcPts val="0"/>
              </a:spcBef>
              <a:buSzTx/>
              <a:buNone/>
              <a:defRPr sz="1344">
                <a:effectLst/>
                <a:latin typeface="Courier"/>
                <a:ea typeface="Courier"/>
                <a:cs typeface="Courier"/>
                <a:sym typeface="Courier"/>
              </a:defRPr>
            </a:pPr>
            <a:r>
              <a:t>        self.s.window_height = self.size</a:t>
            </a:r>
          </a:p>
          <a:p>
            <a:pPr marL="0" indent="0" defTabSz="438911">
              <a:spcBef>
                <a:spcPts val="0"/>
              </a:spcBef>
              <a:buSzTx/>
              <a:buNone/>
              <a:defRPr sz="1344">
                <a:effectLst/>
                <a:latin typeface="Courier"/>
                <a:ea typeface="Courier"/>
                <a:cs typeface="Courier"/>
                <a:sym typeface="Courier"/>
              </a:defRPr>
            </a:pPr>
            <a:r>
              <a:t>        self.s.bgcolor('blue')</a:t>
            </a:r>
          </a:p>
          <a:p>
            <a:pPr marL="0" indent="0" defTabSz="438911">
              <a:spcBef>
                <a:spcPts val="0"/>
              </a:spcBef>
              <a:buSzTx/>
              <a:buNone/>
              <a:defRPr sz="1344">
                <a:effectLst/>
                <a:latin typeface="Courier"/>
                <a:ea typeface="Courier"/>
                <a:cs typeface="Courier"/>
                <a:sym typeface="Courier"/>
              </a:defRPr>
            </a:pPr>
            <a:r>
              <a:t>        self.t = turtle.Turtle()</a:t>
            </a:r>
          </a:p>
          <a:p>
            <a:pPr marL="0" indent="0" defTabSz="438911">
              <a:spcBef>
                <a:spcPts val="0"/>
              </a:spcBef>
              <a:buSzTx/>
              <a:buNone/>
              <a:defRPr sz="1344">
                <a:effectLst/>
                <a:latin typeface="Courier"/>
                <a:ea typeface="Courier"/>
                <a:cs typeface="Courier"/>
                <a:sym typeface="Courier"/>
              </a:defRPr>
            </a:pPr>
            <a:r>
              <a:t>        self.t.penup()</a:t>
            </a:r>
          </a:p>
          <a:p>
            <a:pPr marL="0" indent="0" defTabSz="438911">
              <a:spcBef>
                <a:spcPts val="0"/>
              </a:spcBef>
              <a:buSzTx/>
              <a:buNone/>
              <a:defRPr sz="1344">
                <a:effectLst/>
                <a:latin typeface="Courier"/>
                <a:ea typeface="Courier"/>
                <a:cs typeface="Courier"/>
                <a:sym typeface="Courier"/>
              </a:defRPr>
            </a:pPr>
            <a:r>
              <a:t>        self.matrix = [[1 for i in range(self.size/self.pathWidth)] for j in range(21)]</a:t>
            </a:r>
          </a:p>
          <a:p>
            <a:pPr marL="0" indent="0" defTabSz="438911">
              <a:spcBef>
                <a:spcPts val="0"/>
              </a:spcBef>
              <a:buSzTx/>
              <a:buNone/>
              <a:defRPr sz="1344">
                <a:effectLst/>
                <a:latin typeface="Courier"/>
                <a:ea typeface="Courier"/>
                <a:cs typeface="Courier"/>
                <a:sym typeface="Courier"/>
              </a:defRPr>
            </a:pPr>
            <a:r>
              <a:t>        self.t.goto(-(self.size/2-self.pathWidth/2),self.size/2-self.pathWidth/2)</a:t>
            </a:r>
          </a:p>
          <a:p>
            <a:pPr marL="0" indent="0" defTabSz="438911">
              <a:spcBef>
                <a:spcPts val="0"/>
              </a:spcBef>
              <a:buSzTx/>
              <a:buNone/>
              <a:defRPr sz="1344">
                <a:effectLst/>
                <a:latin typeface="Courier"/>
                <a:ea typeface="Courier"/>
                <a:cs typeface="Courier"/>
                <a:sym typeface="Courier"/>
              </a:defRPr>
            </a:pPr>
            <a:r>
              <a:t>        self.matrix[0][0]=EMPTY</a:t>
            </a:r>
          </a:p>
          <a:p>
            <a:pPr marL="0" indent="0" defTabSz="438911">
              <a:spcBef>
                <a:spcPts val="0"/>
              </a:spcBef>
              <a:buSzTx/>
              <a:buNone/>
              <a:defRPr sz="1344">
                <a:effectLst/>
                <a:latin typeface="Courier"/>
                <a:ea typeface="Courier"/>
                <a:cs typeface="Courier"/>
                <a:sym typeface="Courier"/>
              </a:defRPr>
            </a:pPr>
          </a:p>
          <a:p>
            <a:pPr marL="0" indent="0" defTabSz="438911">
              <a:spcBef>
                <a:spcPts val="0"/>
              </a:spcBef>
              <a:buSzTx/>
              <a:buNone/>
              <a:defRPr sz="1344">
                <a:effectLst/>
                <a:latin typeface="Courier"/>
                <a:ea typeface="Courier"/>
                <a:cs typeface="Courier"/>
                <a:sym typeface="Courier"/>
              </a:defRPr>
            </a:pPr>
            <a:r>
              <a:t>    def getMatrixValueAt(self,pos):</a:t>
            </a:r>
          </a:p>
          <a:p>
            <a:pPr marL="0" indent="0" defTabSz="438911">
              <a:spcBef>
                <a:spcPts val="0"/>
              </a:spcBef>
              <a:buSzTx/>
              <a:buNone/>
              <a:defRPr sz="1344">
                <a:effectLst/>
                <a:latin typeface="Courier"/>
                <a:ea typeface="Courier"/>
                <a:cs typeface="Courier"/>
                <a:sym typeface="Courier"/>
              </a:defRPr>
            </a:pPr>
            <a:r>
              <a:t>        x = int(pos[0]+self.size/2)/self.pathWidth</a:t>
            </a:r>
          </a:p>
          <a:p>
            <a:pPr marL="0" indent="0" defTabSz="438911">
              <a:spcBef>
                <a:spcPts val="0"/>
              </a:spcBef>
              <a:buSzTx/>
              <a:buNone/>
              <a:defRPr sz="1344">
                <a:effectLst/>
                <a:latin typeface="Courier"/>
                <a:ea typeface="Courier"/>
                <a:cs typeface="Courier"/>
                <a:sym typeface="Courier"/>
              </a:defRPr>
            </a:pPr>
            <a:r>
              <a:t>        y=(self.size/2 - pos[1])/self.pathWidth        </a:t>
            </a:r>
          </a:p>
          <a:p>
            <a:pPr marL="0" indent="0" defTabSz="438911">
              <a:spcBef>
                <a:spcPts val="0"/>
              </a:spcBef>
              <a:buSzTx/>
              <a:buNone/>
              <a:defRPr sz="1344">
                <a:effectLst/>
                <a:latin typeface="Courier"/>
                <a:ea typeface="Courier"/>
                <a:cs typeface="Courier"/>
                <a:sym typeface="Courier"/>
              </a:defRPr>
            </a:pPr>
            <a:r>
              <a:t>        if x &lt; 0 or y &lt; 0 or x &gt; self.size/self.pathWidth-1 or y &gt; self.size/self.pathWidth-1:</a:t>
            </a:r>
          </a:p>
          <a:p>
            <a:pPr marL="0" indent="0" defTabSz="438911">
              <a:spcBef>
                <a:spcPts val="0"/>
              </a:spcBef>
              <a:buSzTx/>
              <a:buNone/>
              <a:defRPr sz="1344">
                <a:effectLst/>
                <a:latin typeface="Courier"/>
                <a:ea typeface="Courier"/>
                <a:cs typeface="Courier"/>
                <a:sym typeface="Courier"/>
              </a:defRPr>
            </a:pPr>
            <a:r>
              <a:t>            return -1</a:t>
            </a:r>
          </a:p>
          <a:p>
            <a:pPr marL="0" indent="0" defTabSz="438911">
              <a:spcBef>
                <a:spcPts val="0"/>
              </a:spcBef>
              <a:buSzTx/>
              <a:buNone/>
              <a:defRPr sz="1344">
                <a:effectLst/>
                <a:latin typeface="Courier"/>
                <a:ea typeface="Courier"/>
                <a:cs typeface="Courier"/>
                <a:sym typeface="Courier"/>
              </a:defRPr>
            </a:pPr>
            <a:r>
              <a:t>        else:</a:t>
            </a:r>
          </a:p>
          <a:p>
            <a:pPr marL="0" indent="0" defTabSz="438911">
              <a:spcBef>
                <a:spcPts val="0"/>
              </a:spcBef>
              <a:buSzTx/>
              <a:buNone/>
              <a:defRPr sz="1344">
                <a:effectLst/>
                <a:latin typeface="Courier"/>
                <a:ea typeface="Courier"/>
                <a:cs typeface="Courier"/>
                <a:sym typeface="Courier"/>
              </a:defRPr>
            </a:pPr>
            <a:r>
              <a:t>            return self.matrix[x][y]</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prstGeom prst="rect">
            <a:avLst/>
          </a:prstGeom>
        </p:spPr>
        <p:txBody>
          <a:bodyPr/>
          <a:lstStyle>
            <a:lvl1pPr>
              <a:tabLst>
                <a:tab pos="1485900" algn="l"/>
              </a:tabLst>
            </a:lvl1pPr>
          </a:lstStyle>
          <a:p>
            <a:pPr/>
            <a:r>
              <a:t>Red 9</a:t>
            </a:r>
          </a:p>
        </p:txBody>
      </p:sp>
      <p:sp>
        <p:nvSpPr>
          <p:cNvPr id="356" name="Shape 356"/>
          <p:cNvSpPr/>
          <p:nvPr>
            <p:ph type="body" idx="1"/>
          </p:nvPr>
        </p:nvSpPr>
        <p:spPr>
          <a:prstGeom prst="rect">
            <a:avLst/>
          </a:prstGeom>
        </p:spPr>
        <p:txBody>
          <a:bodyPr/>
          <a:lstStyle/>
          <a:p>
            <a:pPr marL="294894" indent="-294894" defTabSz="246888">
              <a:spcBef>
                <a:spcPts val="2700"/>
              </a:spcBef>
              <a:buBlip>
                <a:blip r:embed="rId2"/>
              </a:buBlip>
              <a:defRPr sz="2160">
                <a:effectLst/>
              </a:defRPr>
            </a:pPr>
            <a:r>
              <a:t>We need to know the direction between two positions.  </a:t>
            </a:r>
          </a:p>
          <a:p>
            <a:pPr marL="294894" indent="-294894" defTabSz="246888">
              <a:spcBef>
                <a:spcPts val="2700"/>
              </a:spcBef>
              <a:buBlip>
                <a:blip r:embed="rId2"/>
              </a:buBlip>
              <a:defRPr sz="2160">
                <a:effectLst/>
              </a:defRPr>
            </a:pPr>
            <a:r>
              <a:t>Typically we will need to know the direction to a particular position from the current turtle’s position</a:t>
            </a:r>
          </a:p>
          <a:p>
            <a:pPr marL="294894" indent="-294894" defTabSz="246888">
              <a:spcBef>
                <a:spcPts val="2700"/>
              </a:spcBef>
              <a:buBlip>
                <a:blip r:embed="rId2"/>
              </a:buBlip>
              <a:defRPr sz="2160">
                <a:effectLst/>
              </a:defRPr>
            </a:pPr>
            <a:r>
              <a:t>We want a method called direction()</a:t>
            </a:r>
          </a:p>
          <a:p>
            <a:pPr marL="294894" indent="-294894" defTabSz="246888">
              <a:spcBef>
                <a:spcPts val="2700"/>
              </a:spcBef>
              <a:buBlip>
                <a:blip r:embed="rId2"/>
              </a:buBlip>
              <a:defRPr sz="2160">
                <a:effectLst/>
              </a:defRPr>
            </a:pPr>
            <a:r>
              <a:t>direction will have 2 arguments; position 1, and position 2</a:t>
            </a:r>
          </a:p>
          <a:p>
            <a:pPr marL="294894" indent="-294894" defTabSz="246888">
              <a:spcBef>
                <a:spcPts val="2700"/>
              </a:spcBef>
              <a:buBlip>
                <a:blip r:embed="rId2"/>
              </a:buBlip>
              <a:defRPr sz="2160">
                <a:effectLst/>
              </a:defRPr>
            </a:pPr>
            <a:r>
              <a:t>d=direction(p1,p2) is how you call it. </a:t>
            </a:r>
          </a:p>
          <a:p>
            <a:pPr marL="294894" indent="-294894" defTabSz="246888">
              <a:spcBef>
                <a:spcPts val="2700"/>
              </a:spcBef>
              <a:buBlip>
                <a:blip r:embed="rId2"/>
              </a:buBlip>
              <a:defRPr sz="2160">
                <a:effectLst/>
              </a:defRPr>
            </a:pPr>
            <a:r>
              <a:t>p1 and p2 are tuples representing locations on the Screen</a:t>
            </a:r>
          </a:p>
          <a:p>
            <a:pPr marL="294894" indent="-294894" defTabSz="246888">
              <a:spcBef>
                <a:spcPts val="2700"/>
              </a:spcBef>
              <a:buBlip>
                <a:blip r:embed="rId2"/>
              </a:buBlip>
              <a:defRPr sz="2160">
                <a:effectLst/>
              </a:defRPr>
            </a:pPr>
            <a:r>
              <a:t>d=direction(self.t.pos(),p2) will give the direction from the turtle to position p2</a:t>
            </a:r>
          </a:p>
          <a:p>
            <a:pPr marL="294894" indent="-294894" defTabSz="246888">
              <a:spcBef>
                <a:spcPts val="2700"/>
              </a:spcBef>
              <a:buBlip>
                <a:blip r:embed="rId2"/>
              </a:buBlip>
              <a:defRPr sz="2160">
                <a:effectLst/>
              </a:defRPr>
            </a:pPr>
            <a:r>
              <a:t>We pick 4 arbitrary numbers for NORTH, SOUTH, EAST, and WEST</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lvl1pPr>
              <a:tabLst>
                <a:tab pos="1485900" algn="l"/>
              </a:tabLst>
            </a:lvl1pPr>
          </a:lstStyle>
          <a:p>
            <a:pPr/>
            <a:r>
              <a:t>Red 9</a:t>
            </a:r>
          </a:p>
        </p:txBody>
      </p:sp>
      <p:sp>
        <p:nvSpPr>
          <p:cNvPr id="359" name="Shape 359"/>
          <p:cNvSpPr/>
          <p:nvPr>
            <p:ph type="body" idx="1"/>
          </p:nvPr>
        </p:nvSpPr>
        <p:spPr>
          <a:prstGeom prst="rect">
            <a:avLst/>
          </a:prstGeom>
        </p:spPr>
        <p:txBody>
          <a:bodyPr/>
          <a:lstStyle/>
          <a:p>
            <a:pPr lvl="1" marL="0" indent="228600">
              <a:spcBef>
                <a:spcPts val="0"/>
              </a:spcBef>
              <a:buSzTx/>
              <a:buNone/>
              <a:defRPr sz="1400">
                <a:effectLst/>
                <a:latin typeface="Courier"/>
                <a:ea typeface="Courier"/>
                <a:cs typeface="Courier"/>
                <a:sym typeface="Courier"/>
              </a:defRPr>
            </a:pPr>
            <a:r>
              <a:t>  EAST=2</a:t>
            </a:r>
          </a:p>
          <a:p>
            <a:pPr lvl="2" marL="0" indent="457200">
              <a:spcBef>
                <a:spcPts val="0"/>
              </a:spcBef>
              <a:buSzTx/>
              <a:buNone/>
              <a:defRPr sz="1400">
                <a:effectLst/>
                <a:latin typeface="Courier"/>
                <a:ea typeface="Courier"/>
                <a:cs typeface="Courier"/>
                <a:sym typeface="Courier"/>
              </a:defRPr>
            </a:pPr>
            <a:r>
              <a:t>SOUTH=1</a:t>
            </a:r>
          </a:p>
          <a:p>
            <a:pPr lvl="2" marL="0" indent="457200">
              <a:spcBef>
                <a:spcPts val="0"/>
              </a:spcBef>
              <a:buSzTx/>
              <a:buNone/>
              <a:defRPr sz="1400">
                <a:effectLst/>
                <a:latin typeface="Courier"/>
                <a:ea typeface="Courier"/>
                <a:cs typeface="Courier"/>
                <a:sym typeface="Courier"/>
              </a:defRPr>
            </a:pPr>
            <a:r>
              <a:t>WEST=3</a:t>
            </a:r>
          </a:p>
          <a:p>
            <a:pPr lvl="2" marL="0" indent="457200">
              <a:spcBef>
                <a:spcPts val="0"/>
              </a:spcBef>
              <a:buSzTx/>
              <a:buNone/>
              <a:defRPr sz="1400">
                <a:effectLst/>
                <a:latin typeface="Courier"/>
                <a:ea typeface="Courier"/>
                <a:cs typeface="Courier"/>
                <a:sym typeface="Courier"/>
              </a:defRPr>
            </a:pPr>
            <a:r>
              <a:t>NORTH=0</a:t>
            </a:r>
          </a:p>
          <a:p>
            <a:pPr marL="0" indent="0">
              <a:spcBef>
                <a:spcPts val="0"/>
              </a:spcBef>
              <a:buSzTx/>
              <a:buNone/>
              <a:defRPr sz="1400">
                <a:effectLst/>
                <a:latin typeface="Courier"/>
                <a:ea typeface="Courier"/>
                <a:cs typeface="Courier"/>
                <a:sym typeface="Courier"/>
              </a:defRPr>
            </a:pPr>
          </a:p>
          <a:p>
            <a:pPr lvl="2" marL="0" indent="457200">
              <a:spcBef>
                <a:spcPts val="0"/>
              </a:spcBef>
              <a:buSzTx/>
              <a:buNone/>
              <a:defRPr sz="1400">
                <a:effectLst/>
                <a:latin typeface="Courier"/>
                <a:ea typeface="Courier"/>
                <a:cs typeface="Courier"/>
                <a:sym typeface="Courier"/>
              </a:defRPr>
            </a:pPr>
            <a:r>
              <a:t>def testDirection(self):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assert self.m.direction((0,0),(10,0))==EAST</a:t>
            </a:r>
          </a:p>
          <a:p>
            <a:pPr marL="0" indent="0">
              <a:spcBef>
                <a:spcPts val="0"/>
              </a:spcBef>
              <a:buSzTx/>
              <a:buNone/>
              <a:defRPr sz="1400">
                <a:effectLst/>
                <a:latin typeface="Courier"/>
                <a:ea typeface="Courier"/>
                <a:cs typeface="Courier"/>
                <a:sym typeface="Courier"/>
              </a:defRPr>
            </a:pPr>
            <a:r>
              <a:t>        assert self.m.direction((0,0),(-10,0))==WEST</a:t>
            </a:r>
          </a:p>
          <a:p>
            <a:pPr marL="0" indent="0">
              <a:spcBef>
                <a:spcPts val="0"/>
              </a:spcBef>
              <a:buSzTx/>
              <a:buNone/>
              <a:defRPr sz="1400">
                <a:effectLst/>
                <a:latin typeface="Courier"/>
                <a:ea typeface="Courier"/>
                <a:cs typeface="Courier"/>
                <a:sym typeface="Courier"/>
              </a:defRPr>
            </a:pPr>
            <a:r>
              <a:t>        assert self.m.direction((0,0),(0,10))==NORTH</a:t>
            </a:r>
          </a:p>
          <a:p>
            <a:pPr marL="0" indent="0">
              <a:spcBef>
                <a:spcPts val="0"/>
              </a:spcBef>
              <a:buSzTx/>
              <a:buNone/>
              <a:defRPr sz="1400">
                <a:effectLst/>
                <a:latin typeface="Courier"/>
                <a:ea typeface="Courier"/>
                <a:cs typeface="Courier"/>
                <a:sym typeface="Courier"/>
              </a:defRPr>
            </a:pPr>
            <a:r>
              <a:t>        assert self.m.direction((0,0),(0,-10))==SOUTH</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lvl1pPr>
              <a:tabLst>
                <a:tab pos="1485900" algn="l"/>
              </a:tabLst>
            </a:lvl1pPr>
          </a:lstStyle>
          <a:p>
            <a:pPr/>
            <a:r>
              <a:t>Green 9</a:t>
            </a:r>
          </a:p>
        </p:txBody>
      </p:sp>
      <p:sp>
        <p:nvSpPr>
          <p:cNvPr id="362" name="Shape 362"/>
          <p:cNvSpPr/>
          <p:nvPr>
            <p:ph type="body" idx="1"/>
          </p:nvPr>
        </p:nvSpPr>
        <p:spPr>
          <a:prstGeom prst="rect">
            <a:avLst/>
          </a:prstGeom>
        </p:spPr>
        <p:txBody>
          <a:bodyPr/>
          <a:lstStyle/>
          <a:p>
            <a:pPr marL="311277" indent="-311277" defTabSz="260604">
              <a:spcBef>
                <a:spcPts val="2800"/>
              </a:spcBef>
              <a:buBlip>
                <a:blip r:embed="rId2"/>
              </a:buBlip>
              <a:defRPr sz="2280">
                <a:effectLst/>
              </a:defRPr>
            </a:pPr>
            <a:r>
              <a:t>Just for convenience we put the 4 values for the 2 position tuples into 4 variables called p1x, p1y, p2x, p2y</a:t>
            </a:r>
          </a:p>
          <a:p>
            <a:pPr marL="311277" indent="-311277" defTabSz="260604">
              <a:spcBef>
                <a:spcPts val="2800"/>
              </a:spcBef>
              <a:buBlip>
                <a:blip r:embed="rId2"/>
              </a:buBlip>
              <a:defRPr sz="2280">
                <a:effectLst/>
              </a:defRPr>
            </a:pPr>
            <a:r>
              <a:t>Saves us from typing  pos1[0] and makes the code a little cleaner to read</a:t>
            </a:r>
          </a:p>
          <a:p>
            <a:pPr marL="311277" indent="-311277" defTabSz="260604">
              <a:spcBef>
                <a:spcPts val="2800"/>
              </a:spcBef>
              <a:buBlip>
                <a:blip r:embed="rId2"/>
              </a:buBlip>
              <a:defRPr sz="2280">
                <a:effectLst/>
              </a:defRPr>
            </a:pPr>
            <a:r>
              <a:t>First just check if the two positions are the same. If so, return 0. </a:t>
            </a:r>
          </a:p>
          <a:p>
            <a:pPr marL="311277" indent="-311277" defTabSz="260604">
              <a:spcBef>
                <a:spcPts val="2800"/>
              </a:spcBef>
              <a:buBlip>
                <a:blip r:embed="rId2"/>
              </a:buBlip>
              <a:defRPr sz="2280">
                <a:effectLst/>
              </a:defRPr>
            </a:pPr>
            <a:r>
              <a:t>0 is not one of NORTH, SOUTH, EAST, or WEST so we know there is no direction between the two positions</a:t>
            </a:r>
          </a:p>
          <a:p>
            <a:pPr marL="311277" indent="-311277" defTabSz="260604">
              <a:spcBef>
                <a:spcPts val="2800"/>
              </a:spcBef>
              <a:buBlip>
                <a:blip r:embed="rId2"/>
              </a:buBlip>
              <a:defRPr sz="2280">
                <a:effectLst/>
              </a:defRPr>
            </a:pPr>
            <a:r>
              <a:t>Then break the problem down into two parts, whether it is NORTH or SOUTH and whether it is EAST or WEST</a:t>
            </a:r>
          </a:p>
          <a:p>
            <a:pPr marL="311277" indent="-311277" defTabSz="260604">
              <a:spcBef>
                <a:spcPts val="2800"/>
              </a:spcBef>
              <a:buBlip>
                <a:blip r:embed="rId2"/>
              </a:buBlip>
              <a:defRPr sz="2280">
                <a:effectLst/>
              </a:defRPr>
            </a:pPr>
            <a:r>
              <a:t>then split those two problems into two to make the decision. </a:t>
            </a:r>
          </a:p>
          <a:p>
            <a:pPr marL="311277" indent="-311277" defTabSz="260604">
              <a:spcBef>
                <a:spcPts val="2800"/>
              </a:spcBef>
              <a:buBlip>
                <a:blip r:embed="rId2"/>
              </a:buBlip>
              <a:defRPr sz="2280">
                <a:effectLst/>
              </a:defRPr>
            </a:pPr>
            <a:r>
              <a:t>We use if, else, and elif to do this kind of decision making</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lvl1pPr>
              <a:tabLst>
                <a:tab pos="1485900" algn="l"/>
              </a:tabLst>
            </a:lvl1pPr>
          </a:lstStyle>
          <a:p>
            <a:pPr/>
            <a:r>
              <a:t>Green 9</a:t>
            </a:r>
          </a:p>
        </p:txBody>
      </p:sp>
      <p:sp>
        <p:nvSpPr>
          <p:cNvPr id="365" name="Shape 365"/>
          <p:cNvSpPr/>
          <p:nvPr>
            <p:ph type="body" idx="1"/>
          </p:nvPr>
        </p:nvSpPr>
        <p:spPr>
          <a:prstGeom prst="rect">
            <a:avLst/>
          </a:prstGeom>
        </p:spPr>
        <p:txBody>
          <a:bodyPr/>
          <a:lstStyle/>
          <a:p>
            <a:pPr marL="0" indent="0">
              <a:spcBef>
                <a:spcPts val="0"/>
              </a:spcBef>
              <a:buSzTx/>
              <a:buNone/>
              <a:defRPr sz="1800">
                <a:effectLst/>
                <a:latin typeface="Courier"/>
                <a:ea typeface="Courier"/>
                <a:cs typeface="Courier"/>
                <a:sym typeface="Courier"/>
              </a:defRPr>
            </a:pPr>
            <a:r>
              <a:t>    def direction(self,pos1,pos2):</a:t>
            </a:r>
          </a:p>
          <a:p>
            <a:pPr marL="0" indent="0">
              <a:spcBef>
                <a:spcPts val="0"/>
              </a:spcBef>
              <a:buSzTx/>
              <a:buNone/>
              <a:defRPr sz="1800">
                <a:effectLst/>
                <a:latin typeface="Courier"/>
                <a:ea typeface="Courier"/>
                <a:cs typeface="Courier"/>
                <a:sym typeface="Courier"/>
              </a:defRPr>
            </a:pPr>
            <a:r>
              <a:t>        p1x=int(pos1[0]); p1y=int(pos1[1]); p2x=pos2[0]; p2y=pos2[1]</a:t>
            </a:r>
          </a:p>
          <a:p>
            <a:pPr marL="0" indent="0">
              <a:spcBef>
                <a:spcPts val="0"/>
              </a:spcBef>
              <a:buSzTx/>
              <a:buNone/>
              <a:defRPr sz="1800">
                <a:effectLst/>
                <a:latin typeface="Courier"/>
                <a:ea typeface="Courier"/>
                <a:cs typeface="Courier"/>
                <a:sym typeface="Courier"/>
              </a:defRPr>
            </a:pPr>
            <a:r>
              <a:t>        if p1x==p2x and p1y==p2y:</a:t>
            </a:r>
          </a:p>
          <a:p>
            <a:pPr marL="0" indent="0">
              <a:spcBef>
                <a:spcPts val="0"/>
              </a:spcBef>
              <a:buSzTx/>
              <a:buNone/>
              <a:defRPr sz="1800">
                <a:effectLst/>
                <a:latin typeface="Courier"/>
                <a:ea typeface="Courier"/>
                <a:cs typeface="Courier"/>
                <a:sym typeface="Courier"/>
              </a:defRPr>
            </a:pPr>
            <a:r>
              <a:t>            return 0</a:t>
            </a:r>
          </a:p>
          <a:p>
            <a:pPr marL="0" indent="0">
              <a:spcBef>
                <a:spcPts val="0"/>
              </a:spcBef>
              <a:buSzTx/>
              <a:buNone/>
              <a:defRPr sz="1800">
                <a:effectLst/>
                <a:latin typeface="Courier"/>
                <a:ea typeface="Courier"/>
                <a:cs typeface="Courier"/>
                <a:sym typeface="Courier"/>
              </a:defRPr>
            </a:pPr>
            <a:r>
              <a:t>        """ returns the direction from position 1 to position 2 """</a:t>
            </a:r>
          </a:p>
          <a:p>
            <a:pPr marL="0" indent="0">
              <a:spcBef>
                <a:spcPts val="0"/>
              </a:spcBef>
              <a:buSzTx/>
              <a:buNone/>
              <a:defRPr sz="1800">
                <a:effectLst/>
                <a:latin typeface="Courier"/>
                <a:ea typeface="Courier"/>
                <a:cs typeface="Courier"/>
                <a:sym typeface="Courier"/>
              </a:defRPr>
            </a:pPr>
            <a:r>
              <a:t>        if p1x==p2x: # x position the same, either NORTH or SOUTH</a:t>
            </a:r>
          </a:p>
          <a:p>
            <a:pPr marL="0" indent="0">
              <a:spcBef>
                <a:spcPts val="0"/>
              </a:spcBef>
              <a:buSzTx/>
              <a:buNone/>
              <a:defRPr sz="1800">
                <a:effectLst/>
                <a:latin typeface="Courier"/>
                <a:ea typeface="Courier"/>
                <a:cs typeface="Courier"/>
                <a:sym typeface="Courier"/>
              </a:defRPr>
            </a:pPr>
            <a:r>
              <a:t>            if p2y&gt;p1y: # NORTH</a:t>
            </a:r>
          </a:p>
          <a:p>
            <a:pPr marL="0" indent="0">
              <a:spcBef>
                <a:spcPts val="0"/>
              </a:spcBef>
              <a:buSzTx/>
              <a:buNone/>
              <a:defRPr sz="1800">
                <a:effectLst/>
                <a:latin typeface="Courier"/>
                <a:ea typeface="Courier"/>
                <a:cs typeface="Courier"/>
                <a:sym typeface="Courier"/>
              </a:defRPr>
            </a:pPr>
            <a:r>
              <a:t>                return NORTH</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return SOUTH</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if p2x&gt;p1x: # EAST</a:t>
            </a:r>
          </a:p>
          <a:p>
            <a:pPr marL="0" indent="0">
              <a:spcBef>
                <a:spcPts val="0"/>
              </a:spcBef>
              <a:buSzTx/>
              <a:buNone/>
              <a:defRPr sz="1800">
                <a:effectLst/>
                <a:latin typeface="Courier"/>
                <a:ea typeface="Courier"/>
                <a:cs typeface="Courier"/>
                <a:sym typeface="Courier"/>
              </a:defRPr>
            </a:pPr>
            <a:r>
              <a:t>                return EAST</a:t>
            </a:r>
          </a:p>
          <a:p>
            <a:pPr marL="0" indent="0">
              <a:spcBef>
                <a:spcPts val="0"/>
              </a:spcBef>
              <a:buSzTx/>
              <a:buNone/>
              <a:defRPr sz="1800">
                <a:effectLst/>
                <a:latin typeface="Courier"/>
                <a:ea typeface="Courier"/>
                <a:cs typeface="Courier"/>
                <a:sym typeface="Courier"/>
              </a:defRPr>
            </a:pPr>
            <a:r>
              <a:t>            else:</a:t>
            </a:r>
          </a:p>
          <a:p>
            <a:pPr marL="0" indent="0">
              <a:spcBef>
                <a:spcPts val="0"/>
              </a:spcBef>
              <a:buSzTx/>
              <a:buNone/>
              <a:defRPr sz="1800">
                <a:effectLst/>
                <a:latin typeface="Courier"/>
                <a:ea typeface="Courier"/>
                <a:cs typeface="Courier"/>
                <a:sym typeface="Courier"/>
              </a:defRPr>
            </a:pPr>
            <a:r>
              <a:t>                return WEST</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lvl1pPr>
              <a:tabLst>
                <a:tab pos="1485900" algn="l"/>
              </a:tabLst>
            </a:lvl1pPr>
          </a:lstStyle>
          <a:p>
            <a:pPr/>
            <a:r>
              <a:t>Red 10</a:t>
            </a:r>
          </a:p>
        </p:txBody>
      </p:sp>
      <p:sp>
        <p:nvSpPr>
          <p:cNvPr id="368" name="Shape 368"/>
          <p:cNvSpPr/>
          <p:nvPr>
            <p:ph type="body" idx="1"/>
          </p:nvPr>
        </p:nvSpPr>
        <p:spPr>
          <a:prstGeom prst="rect">
            <a:avLst/>
          </a:prstGeom>
        </p:spPr>
        <p:txBody>
          <a:bodyPr/>
          <a:lstStyle/>
          <a:p>
            <a:pPr marL="327660" indent="-327660" defTabSz="274320">
              <a:spcBef>
                <a:spcPts val="3000"/>
              </a:spcBef>
              <a:buBlip>
                <a:blip r:embed="rId2"/>
              </a:buBlip>
              <a:defRPr sz="2400">
                <a:effectLst/>
              </a:defRPr>
            </a:pPr>
            <a:r>
              <a:t>We also need to set the matrix value at a given turtle position. </a:t>
            </a:r>
          </a:p>
          <a:p>
            <a:pPr marL="327660" indent="-327660" defTabSz="274320">
              <a:spcBef>
                <a:spcPts val="3000"/>
              </a:spcBef>
              <a:buBlip>
                <a:blip r:embed="rId2"/>
              </a:buBlip>
              <a:defRPr sz="2400">
                <a:effectLst/>
              </a:defRPr>
            </a:pPr>
            <a:r>
              <a:t>setMatrixValueAt will be our method name</a:t>
            </a:r>
          </a:p>
          <a:p>
            <a:pPr marL="327660" indent="-327660" defTabSz="274320">
              <a:spcBef>
                <a:spcPts val="3000"/>
              </a:spcBef>
              <a:buBlip>
                <a:blip r:embed="rId2"/>
              </a:buBlip>
              <a:defRPr sz="2400">
                <a:effectLst/>
              </a:defRPr>
            </a:pPr>
            <a:r>
              <a:t>There will be 2 arguments; position and value</a:t>
            </a:r>
          </a:p>
          <a:p>
            <a:pPr marL="327660" indent="-327660" defTabSz="274320">
              <a:spcBef>
                <a:spcPts val="3000"/>
              </a:spcBef>
              <a:buBlip>
                <a:blip r:embed="rId2"/>
              </a:buBlip>
              <a:defRPr sz="2400">
                <a:effectLst/>
              </a:defRPr>
            </a:pPr>
            <a:r>
              <a:t>The position will be a tuple, the value will be an integer</a:t>
            </a:r>
          </a:p>
          <a:p>
            <a:pPr marL="327660" indent="-327660" defTabSz="274320">
              <a:spcBef>
                <a:spcPts val="3000"/>
              </a:spcBef>
              <a:buBlip>
                <a:blip r:embed="rId2"/>
              </a:buBlip>
              <a:defRPr sz="2400">
                <a:effectLst/>
              </a:defRPr>
            </a:pPr>
            <a:r>
              <a:t>It will return True or False depending on the success of the attempt</a:t>
            </a:r>
          </a:p>
          <a:p>
            <a:pPr marL="327660" indent="-327660" defTabSz="274320">
              <a:spcBef>
                <a:spcPts val="3000"/>
              </a:spcBef>
              <a:buBlip>
                <a:blip r:embed="rId2"/>
              </a:buBlip>
              <a:defRPr sz="2400">
                <a:effectLst/>
              </a:defRPr>
            </a:pPr>
            <a:r>
              <a:t>After a reset, the value at (0,0) should be -1 when we set it to that using setMatrixValueAt((0,0),-1)</a:t>
            </a:r>
          </a:p>
          <a:p>
            <a:pPr marL="327660" indent="-327660" defTabSz="274320">
              <a:spcBef>
                <a:spcPts val="3000"/>
              </a:spcBef>
              <a:buBlip>
                <a:blip r:embed="rId2"/>
              </a:buBlip>
              <a:defRPr sz="2400">
                <a:effectLst/>
              </a:defRPr>
            </a:pPr>
            <a:r>
              <a:t>We tested getMatrixValueAt so we can use that to test setMatrixValueAt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tabLst>
                <a:tab pos="1485900" algn="l"/>
              </a:tabLst>
            </a:lvl1pPr>
          </a:lstStyle>
          <a:p>
            <a:pPr/>
            <a:r>
              <a:t>Helpful Links</a:t>
            </a:r>
          </a:p>
        </p:txBody>
      </p:sp>
      <p:sp>
        <p:nvSpPr>
          <p:cNvPr id="163" name="Shape 163"/>
          <p:cNvSpPr/>
          <p:nvPr>
            <p:ph type="body" idx="1"/>
          </p:nvPr>
        </p:nvSpPr>
        <p:spPr>
          <a:xfrm>
            <a:off x="1968500" y="2743200"/>
            <a:ext cx="9259907" cy="5842000"/>
          </a:xfrm>
          <a:prstGeom prst="rect">
            <a:avLst/>
          </a:prstGeom>
        </p:spPr>
        <p:txBody>
          <a:bodyPr/>
          <a:lstStyle/>
          <a:p>
            <a:pPr>
              <a:buBlip>
                <a:blip r:embed="rId2"/>
              </a:buBlip>
              <a:defRPr>
                <a:effectLst/>
              </a:defRPr>
            </a:pPr>
            <a:r>
              <a:rPr u="sng">
                <a:hlinkClick r:id="rId3" invalidUrl="" action="" tgtFrame="" tooltip="" history="1" highlightClick="0" endSnd="0"/>
              </a:rPr>
              <a:t>http://www.w3.org/TR/html5/</a:t>
            </a:r>
          </a:p>
          <a:p>
            <a:pPr>
              <a:buBlip>
                <a:blip r:embed="rId2"/>
              </a:buBlip>
              <a:defRPr>
                <a:effectLst/>
              </a:defRPr>
            </a:pPr>
            <a:r>
              <a:rPr u="sng">
                <a:hlinkClick r:id="rId4" invalidUrl="" action="" tgtFrame="" tooltip="" history="1" highlightClick="0" endSnd="0"/>
              </a:rPr>
              <a:t>https://html.spec.whatwg.org/multipage/</a:t>
            </a:r>
          </a:p>
          <a:p>
            <a:pPr>
              <a:buBlip>
                <a:blip r:embed="rId2"/>
              </a:buBlip>
              <a:defRPr>
                <a:effectLst/>
              </a:defRPr>
            </a:pPr>
            <a:r>
              <a:rPr u="sng">
                <a:hlinkClick r:id="rId5" invalidUrl="" action="" tgtFrame="" tooltip="" history="1" highlightClick="0" endSnd="0"/>
              </a:rPr>
              <a:t>https://www.webplatform.org</a:t>
            </a:r>
          </a:p>
          <a:p>
            <a:pPr>
              <a:buBlip>
                <a:blip r:embed="rId2"/>
              </a:buBlip>
              <a:defRPr>
                <a:effectLst/>
              </a:defRPr>
            </a:pPr>
            <a:r>
              <a:rPr u="sng">
                <a:hlinkClick r:id="rId6" invalidUrl="" action="" tgtFrame="" tooltip="" history="1" highlightClick="0" endSnd="0"/>
              </a:rPr>
              <a:t>https://developer.mozilla.org/en-US/</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lvl1pPr>
              <a:tabLst>
                <a:tab pos="1485900" algn="l"/>
              </a:tabLst>
            </a:lvl1pPr>
          </a:lstStyle>
          <a:p>
            <a:pPr/>
            <a:r>
              <a:t>Red 10</a:t>
            </a:r>
          </a:p>
        </p:txBody>
      </p:sp>
      <p:sp>
        <p:nvSpPr>
          <p:cNvPr id="371" name="Shape 371"/>
          <p:cNvSpPr/>
          <p:nvPr>
            <p:ph type="body" idx="1"/>
          </p:nvPr>
        </p:nvSpPr>
        <p:spPr>
          <a:prstGeom prst="rect">
            <a:avLst/>
          </a:prstGeom>
        </p:spPr>
        <p:txBody>
          <a:bodyPr/>
          <a:lstStyle/>
          <a:p>
            <a:pPr marL="0" indent="0">
              <a:spcBef>
                <a:spcPts val="0"/>
              </a:spcBef>
              <a:buSzTx/>
              <a:buNone/>
              <a:defRPr sz="2400">
                <a:effectLst/>
                <a:latin typeface="Courier"/>
                <a:ea typeface="Courier"/>
                <a:cs typeface="Courier"/>
                <a:sym typeface="Courier"/>
              </a:defRPr>
            </a:pPr>
            <a:r>
              <a:t>    def testSetMatrixValueAt(self):</a:t>
            </a:r>
          </a:p>
          <a:p>
            <a:pPr marL="0" indent="0">
              <a:spcBef>
                <a:spcPts val="0"/>
              </a:spcBef>
              <a:buSzTx/>
              <a:buNone/>
              <a:defRPr sz="2400">
                <a:effectLst/>
                <a:latin typeface="Courier"/>
                <a:ea typeface="Courier"/>
                <a:cs typeface="Courier"/>
                <a:sym typeface="Courier"/>
              </a:defRPr>
            </a:pPr>
            <a:r>
              <a:t>        self.m.reset()</a:t>
            </a:r>
          </a:p>
          <a:p>
            <a:pPr marL="0" indent="0">
              <a:spcBef>
                <a:spcPts val="0"/>
              </a:spcBef>
              <a:buSzTx/>
              <a:buNone/>
              <a:defRPr sz="2400">
                <a:effectLst/>
                <a:latin typeface="Courier"/>
                <a:ea typeface="Courier"/>
                <a:cs typeface="Courier"/>
                <a:sym typeface="Courier"/>
              </a:defRPr>
            </a:pPr>
            <a:r>
              <a:t>        self.m.setMatrixValueAt((0,0),-1)</a:t>
            </a:r>
          </a:p>
          <a:p>
            <a:pPr marL="0" indent="0">
              <a:spcBef>
                <a:spcPts val="0"/>
              </a:spcBef>
              <a:buSzTx/>
              <a:buNone/>
              <a:defRPr sz="2400">
                <a:effectLst/>
                <a:latin typeface="Courier"/>
                <a:ea typeface="Courier"/>
                <a:cs typeface="Courier"/>
                <a:sym typeface="Courier"/>
              </a:defRPr>
            </a:pPr>
            <a:r>
              <a:t>        assert self.m.getMatrixValueAt((0,0))==-1</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lvl1pPr>
              <a:tabLst>
                <a:tab pos="1485900" algn="l"/>
              </a:tabLst>
            </a:lvl1pPr>
          </a:lstStyle>
          <a:p>
            <a:pPr/>
            <a:r>
              <a:t>Green 10</a:t>
            </a:r>
          </a:p>
        </p:txBody>
      </p:sp>
      <p:sp>
        <p:nvSpPr>
          <p:cNvPr id="374" name="Shape 374"/>
          <p:cNvSpPr/>
          <p:nvPr>
            <p:ph type="body" idx="1"/>
          </p:nvPr>
        </p:nvSpPr>
        <p:spPr>
          <a:prstGeom prst="rect">
            <a:avLst/>
          </a:prstGeom>
        </p:spPr>
        <p:txBody>
          <a:bodyPr/>
          <a:lstStyle/>
          <a:p>
            <a:pPr marL="540638" indent="-540638" defTabSz="452627">
              <a:spcBef>
                <a:spcPts val="4900"/>
              </a:spcBef>
              <a:buBlip>
                <a:blip r:embed="rId2"/>
              </a:buBlip>
              <a:defRPr sz="3959">
                <a:effectLst/>
              </a:defRPr>
            </a:pPr>
            <a:r>
              <a:t>We use try to handle problems where x and y are out of bounds. </a:t>
            </a:r>
          </a:p>
          <a:p>
            <a:pPr marL="540638" indent="-540638" defTabSz="452627">
              <a:spcBef>
                <a:spcPts val="4900"/>
              </a:spcBef>
              <a:buBlip>
                <a:blip r:embed="rId2"/>
              </a:buBlip>
              <a:defRPr sz="3959">
                <a:effectLst/>
              </a:defRPr>
            </a:pPr>
            <a:r>
              <a:t>We add VISITED, FAILED, and GOAL and make sure we stamp the correct color for the value. </a:t>
            </a:r>
          </a:p>
          <a:p>
            <a:pPr marL="540638" indent="-540638" defTabSz="452627">
              <a:spcBef>
                <a:spcPts val="4900"/>
              </a:spcBef>
              <a:buBlip>
                <a:blip r:embed="rId2"/>
              </a:buBlip>
              <a:defRPr sz="3959">
                <a:effectLst/>
              </a:defRPr>
            </a:pPr>
            <a:r>
              <a:t>VISITED = green, FAILED = red, GOAL = yellow, WALL = blue, and EMPTY = white</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lvl1pPr>
              <a:tabLst>
                <a:tab pos="1485900" algn="l"/>
              </a:tabLst>
            </a:lvl1pPr>
          </a:lstStyle>
          <a:p>
            <a:pPr/>
            <a:r>
              <a:t>Green 10</a:t>
            </a:r>
          </a:p>
        </p:txBody>
      </p:sp>
      <p:sp>
        <p:nvSpPr>
          <p:cNvPr id="377" name="Shape 377"/>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setMatrixValueAt(self,pos,value):</a:t>
            </a:r>
          </a:p>
          <a:p>
            <a:pPr marL="0" indent="0">
              <a:spcBef>
                <a:spcPts val="0"/>
              </a:spcBef>
              <a:buSzTx/>
              <a:buNone/>
              <a:defRPr sz="1400">
                <a:effectLst/>
                <a:latin typeface="Courier"/>
                <a:ea typeface="Courier"/>
                <a:cs typeface="Courier"/>
                <a:sym typeface="Courier"/>
              </a:defRPr>
            </a:pPr>
            <a:r>
              <a:t>        x=int(pos[0]+self.size/2)/self.pathWidth</a:t>
            </a:r>
          </a:p>
          <a:p>
            <a:pPr marL="0" indent="0">
              <a:spcBef>
                <a:spcPts val="0"/>
              </a:spcBef>
              <a:buSzTx/>
              <a:buNone/>
              <a:defRPr sz="1400">
                <a:effectLst/>
                <a:latin typeface="Courier"/>
                <a:ea typeface="Courier"/>
                <a:cs typeface="Courier"/>
                <a:sym typeface="Courier"/>
              </a:defRPr>
            </a:pPr>
            <a:r>
              <a:t>        y=(self.size/self.pathWidth)-int((pos[1]+self.size/2)/self.pathWidth)-1</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self.matrix[x][y]=value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self.t.goto(pos)</a:t>
            </a:r>
          </a:p>
          <a:p>
            <a:pPr marL="0" indent="0">
              <a:spcBef>
                <a:spcPts val="0"/>
              </a:spcBef>
              <a:buSzTx/>
              <a:buNone/>
              <a:defRPr sz="1400">
                <a:effectLst/>
                <a:latin typeface="Courier"/>
                <a:ea typeface="Courier"/>
                <a:cs typeface="Courier"/>
                <a:sym typeface="Courier"/>
              </a:defRPr>
            </a:pPr>
            <a:r>
              <a:t>        if value == WALL:</a:t>
            </a:r>
          </a:p>
          <a:p>
            <a:pPr marL="0" indent="0">
              <a:spcBef>
                <a:spcPts val="0"/>
              </a:spcBef>
              <a:buSzTx/>
              <a:buNone/>
              <a:defRPr sz="1400">
                <a:effectLst/>
                <a:latin typeface="Courier"/>
                <a:ea typeface="Courier"/>
                <a:cs typeface="Courier"/>
                <a:sym typeface="Courier"/>
              </a:defRPr>
            </a:pPr>
            <a:r>
              <a:t>            self.t.color('blue')</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VISITED:</a:t>
            </a:r>
          </a:p>
          <a:p>
            <a:pPr marL="0" indent="0">
              <a:spcBef>
                <a:spcPts val="0"/>
              </a:spcBef>
              <a:buSzTx/>
              <a:buNone/>
              <a:defRPr sz="1400">
                <a:effectLst/>
                <a:latin typeface="Courier"/>
                <a:ea typeface="Courier"/>
                <a:cs typeface="Courier"/>
                <a:sym typeface="Courier"/>
              </a:defRPr>
            </a:pPr>
            <a:r>
              <a:t>            self.t.color('green')</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FAILED:</a:t>
            </a:r>
          </a:p>
          <a:p>
            <a:pPr marL="0" indent="0">
              <a:spcBef>
                <a:spcPts val="0"/>
              </a:spcBef>
              <a:buSzTx/>
              <a:buNone/>
              <a:defRPr sz="1400">
                <a:effectLst/>
                <a:latin typeface="Courier"/>
                <a:ea typeface="Courier"/>
                <a:cs typeface="Courier"/>
                <a:sym typeface="Courier"/>
              </a:defRPr>
            </a:pPr>
            <a:r>
              <a:t>            self.t.color('red')</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elif value == GOAL:</a:t>
            </a:r>
          </a:p>
          <a:p>
            <a:pPr marL="0" indent="0">
              <a:spcBef>
                <a:spcPts val="0"/>
              </a:spcBef>
              <a:buSzTx/>
              <a:buNone/>
              <a:defRPr sz="1400">
                <a:effectLst/>
                <a:latin typeface="Courier"/>
                <a:ea typeface="Courier"/>
                <a:cs typeface="Courier"/>
                <a:sym typeface="Courier"/>
              </a:defRPr>
            </a:pPr>
            <a:r>
              <a:t>            self.t.color('yellow')</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self.t.color('white')</a:t>
            </a:r>
          </a:p>
          <a:p>
            <a:pPr marL="0" indent="0">
              <a:spcBef>
                <a:spcPts val="0"/>
              </a:spcBef>
              <a:buSzTx/>
              <a:buNone/>
              <a:defRPr sz="1400">
                <a:effectLst/>
                <a:latin typeface="Courier"/>
                <a:ea typeface="Courier"/>
                <a:cs typeface="Courier"/>
                <a:sym typeface="Courier"/>
              </a:defRPr>
            </a:pPr>
            <a:r>
              <a:t>            self.t.stamp()</a:t>
            </a:r>
          </a:p>
          <a:p>
            <a:pPr marL="0" indent="0">
              <a:spcBef>
                <a:spcPts val="0"/>
              </a:spcBef>
              <a:buSzTx/>
              <a:buNone/>
              <a:defRPr sz="1400">
                <a:effectLst/>
                <a:latin typeface="Courier"/>
                <a:ea typeface="Courier"/>
                <a:cs typeface="Courier"/>
                <a:sym typeface="Courier"/>
              </a:defRPr>
            </a:pPr>
            <a:r>
              <a:t>        self.t.goto(spos)</a:t>
            </a:r>
          </a:p>
          <a:p>
            <a:pPr marL="0" indent="0">
              <a:spcBef>
                <a:spcPts val="0"/>
              </a:spcBef>
              <a:buSzTx/>
              <a:buNone/>
              <a:defRPr sz="1400">
                <a:effectLst/>
                <a:latin typeface="Courier"/>
                <a:ea typeface="Courier"/>
                <a:cs typeface="Courier"/>
                <a:sym typeface="Courier"/>
              </a:defRPr>
            </a:pPr>
            <a:r>
              <a:t>        return True </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lvl1pPr>
              <a:tabLst>
                <a:tab pos="1485900" algn="l"/>
              </a:tabLst>
            </a:lvl1pPr>
          </a:lstStyle>
          <a:p>
            <a:pPr/>
            <a:r>
              <a:t>Red 11</a:t>
            </a:r>
          </a:p>
        </p:txBody>
      </p:sp>
      <p:sp>
        <p:nvSpPr>
          <p:cNvPr id="380" name="Shape 380"/>
          <p:cNvSpPr/>
          <p:nvPr>
            <p:ph type="body" idx="1"/>
          </p:nvPr>
        </p:nvSpPr>
        <p:spPr>
          <a:prstGeom prst="rect">
            <a:avLst/>
          </a:prstGeom>
        </p:spPr>
        <p:txBody>
          <a:bodyPr/>
          <a:lstStyle/>
          <a:p>
            <a:pPr>
              <a:buBlip>
                <a:blip r:embed="rId2"/>
              </a:buBlip>
              <a:defRPr>
                <a:effectLst/>
              </a:defRPr>
            </a:pPr>
            <a:r>
              <a:t>The main operation to make a maze is called dig()</a:t>
            </a:r>
          </a:p>
          <a:p>
            <a:pPr>
              <a:buBlip>
                <a:blip r:embed="rId2"/>
              </a:buBlip>
              <a:defRPr>
                <a:effectLst/>
              </a:defRPr>
            </a:pPr>
            <a:r>
              <a:t>dig takes one argument, a direction</a:t>
            </a:r>
          </a:p>
          <a:p>
            <a:pPr>
              <a:buBlip>
                <a:blip r:embed="rId2"/>
              </a:buBlip>
              <a:defRPr>
                <a:effectLst/>
              </a:defRPr>
            </a:pPr>
            <a:r>
              <a:t>dig returns the position of the turtle after the attempt</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lvl1pPr>
              <a:tabLst>
                <a:tab pos="1485900" algn="l"/>
              </a:tabLst>
            </a:lvl1pPr>
          </a:lstStyle>
          <a:p>
            <a:pPr/>
            <a:r>
              <a:t>Red 11</a:t>
            </a:r>
          </a:p>
        </p:txBody>
      </p:sp>
      <p:sp>
        <p:nvSpPr>
          <p:cNvPr id="383" name="Shape 383"/>
          <p:cNvSpPr/>
          <p:nvPr>
            <p:ph type="body" idx="1"/>
          </p:nvPr>
        </p:nvSpPr>
        <p:spPr>
          <a:prstGeom prst="rect">
            <a:avLst/>
          </a:prstGeom>
        </p:spPr>
        <p:txBody>
          <a:bodyPr/>
          <a:lstStyle/>
          <a:p>
            <a:pPr marL="0" indent="0">
              <a:spcBef>
                <a:spcPts val="0"/>
              </a:spcBef>
              <a:buSzTx/>
              <a:buNone/>
              <a:defRPr sz="1900">
                <a:effectLst/>
                <a:latin typeface="Courier"/>
                <a:ea typeface="Courier"/>
                <a:cs typeface="Courier"/>
                <a:sym typeface="Courier"/>
              </a:defRPr>
            </a:pPr>
            <a:r>
              <a:t>    def testDig(self):</a:t>
            </a:r>
          </a:p>
          <a:p>
            <a:pPr marL="0" indent="0">
              <a:spcBef>
                <a:spcPts val="0"/>
              </a:spcBef>
              <a:buSzTx/>
              <a:buNone/>
              <a:defRPr sz="1900">
                <a:effectLst/>
                <a:latin typeface="Courier"/>
                <a:ea typeface="Courier"/>
                <a:cs typeface="Courier"/>
                <a:sym typeface="Courier"/>
              </a:defRPr>
            </a:pPr>
            <a:r>
              <a:t>        print "testDig"</a:t>
            </a:r>
          </a:p>
          <a:p>
            <a:pPr marL="0" indent="0">
              <a:spcBef>
                <a:spcPts val="0"/>
              </a:spcBef>
              <a:buSzTx/>
              <a:buNone/>
              <a:defRPr sz="1900">
                <a:effectLst/>
                <a:latin typeface="Courier"/>
                <a:ea typeface="Courier"/>
                <a:cs typeface="Courier"/>
                <a:sym typeface="Courier"/>
              </a:defRPr>
            </a:pPr>
            <a:r>
              <a:t>        self.m.reset()</a:t>
            </a:r>
          </a:p>
          <a:p>
            <a:pPr marL="0" indent="0">
              <a:spcBef>
                <a:spcPts val="0"/>
              </a:spcBef>
              <a:buSzTx/>
              <a:buNone/>
              <a:defRPr sz="1900">
                <a:effectLst/>
                <a:latin typeface="Courier"/>
                <a:ea typeface="Courier"/>
                <a:cs typeface="Courier"/>
                <a:sym typeface="Courier"/>
              </a:defRPr>
            </a:pPr>
            <a:r>
              <a:t>        spos = self.m.t.pos()</a:t>
            </a:r>
          </a:p>
          <a:p>
            <a:pPr marL="0" indent="0">
              <a:spcBef>
                <a:spcPts val="0"/>
              </a:spcBef>
              <a:buSzTx/>
              <a:buNone/>
              <a:defRPr sz="1900">
                <a:effectLst/>
                <a:latin typeface="Courier"/>
                <a:ea typeface="Courier"/>
                <a:cs typeface="Courier"/>
                <a:sym typeface="Courier"/>
              </a:defRPr>
            </a:pPr>
            <a:r>
              <a:t>        self.m.dig(EAST)</a:t>
            </a:r>
          </a:p>
          <a:p>
            <a:pPr marL="0" indent="0">
              <a:spcBef>
                <a:spcPts val="0"/>
              </a:spcBef>
              <a:buSzTx/>
              <a:buNone/>
              <a:defRPr sz="1900">
                <a:effectLst/>
                <a:latin typeface="Courier"/>
                <a:ea typeface="Courier"/>
                <a:cs typeface="Courier"/>
                <a:sym typeface="Courier"/>
              </a:defRPr>
            </a:pPr>
            <a:r>
              <a:t>        assert self.m.t.pos()==(spos[0]+self.m.pathWidth,spos[1])</a:t>
            </a:r>
          </a:p>
          <a:p>
            <a:pPr marL="0" indent="0">
              <a:spcBef>
                <a:spcPts val="0"/>
              </a:spcBef>
              <a:buSzTx/>
              <a:buNone/>
              <a:defRPr sz="1900">
                <a:effectLst/>
                <a:latin typeface="Courier"/>
                <a:ea typeface="Courier"/>
                <a:cs typeface="Courier"/>
                <a:sym typeface="Courier"/>
              </a:defRPr>
            </a:pPr>
            <a:r>
              <a:t>        spos=self.m.t.pos()</a:t>
            </a:r>
          </a:p>
          <a:p>
            <a:pPr marL="0" indent="0">
              <a:spcBef>
                <a:spcPts val="0"/>
              </a:spcBef>
              <a:buSzTx/>
              <a:buNone/>
              <a:defRPr sz="1900">
                <a:effectLst/>
                <a:latin typeface="Courier"/>
                <a:ea typeface="Courier"/>
                <a:cs typeface="Courier"/>
                <a:sym typeface="Courier"/>
              </a:defRPr>
            </a:pPr>
            <a:r>
              <a:t>        self.m.dig(SOUTH)</a:t>
            </a:r>
          </a:p>
          <a:p>
            <a:pPr marL="0" indent="0">
              <a:spcBef>
                <a:spcPts val="0"/>
              </a:spcBef>
              <a:buSzTx/>
              <a:buNone/>
              <a:defRPr sz="1900">
                <a:effectLst/>
                <a:latin typeface="Courier"/>
                <a:ea typeface="Courier"/>
                <a:cs typeface="Courier"/>
                <a:sym typeface="Courier"/>
              </a:defRPr>
            </a:pPr>
            <a:r>
              <a:t>        assert self.m.t.pos()==(spos[0],spos[1]-self.m.pathWidth)</a:t>
            </a:r>
          </a:p>
          <a:p>
            <a:pPr marL="0" indent="0">
              <a:spcBef>
                <a:spcPts val="0"/>
              </a:spcBef>
              <a:buSzTx/>
              <a:buNone/>
              <a:defRPr sz="1900">
                <a:effectLst/>
                <a:latin typeface="Courier"/>
                <a:ea typeface="Courier"/>
                <a:cs typeface="Courier"/>
                <a:sym typeface="Courier"/>
              </a:defRPr>
            </a:pPr>
            <a:r>
              <a:t>        spos=self.m.t.pos()</a:t>
            </a:r>
          </a:p>
          <a:p>
            <a:pPr marL="0" indent="0">
              <a:spcBef>
                <a:spcPts val="0"/>
              </a:spcBef>
              <a:buSzTx/>
              <a:buNone/>
              <a:defRPr sz="1900">
                <a:effectLst/>
                <a:latin typeface="Courier"/>
                <a:ea typeface="Courier"/>
                <a:cs typeface="Courier"/>
                <a:sym typeface="Courier"/>
              </a:defRPr>
            </a:pPr>
            <a:r>
              <a:t>        self.m.dig(WEST)</a:t>
            </a:r>
          </a:p>
          <a:p>
            <a:pPr marL="0" indent="0">
              <a:spcBef>
                <a:spcPts val="0"/>
              </a:spcBef>
              <a:buSzTx/>
              <a:buNone/>
              <a:defRPr sz="1900">
                <a:effectLst/>
                <a:latin typeface="Courier"/>
                <a:ea typeface="Courier"/>
                <a:cs typeface="Courier"/>
                <a:sym typeface="Courier"/>
              </a:defRPr>
            </a:pPr>
            <a:r>
              <a:t>        assert self.m.t.pos()==(spos[0]-self.m.pathWidth,spos[1])</a:t>
            </a:r>
          </a:p>
          <a:p>
            <a:pPr marL="0" indent="0">
              <a:spcBef>
                <a:spcPts val="0"/>
              </a:spcBef>
              <a:buSzTx/>
              <a:buNone/>
              <a:defRPr sz="1900">
                <a:effectLst/>
                <a:latin typeface="Courier"/>
                <a:ea typeface="Courier"/>
                <a:cs typeface="Courier"/>
                <a:sym typeface="Courier"/>
              </a:defRPr>
            </a:pPr>
            <a:r>
              <a:t>        self.m.t.goto(0,0)</a:t>
            </a:r>
          </a:p>
          <a:p>
            <a:pPr marL="0" indent="0">
              <a:spcBef>
                <a:spcPts val="0"/>
              </a:spcBef>
              <a:buSzTx/>
              <a:buNone/>
              <a:defRPr sz="1900">
                <a:effectLst/>
                <a:latin typeface="Courier"/>
                <a:ea typeface="Courier"/>
                <a:cs typeface="Courier"/>
                <a:sym typeface="Courier"/>
              </a:defRPr>
            </a:pPr>
            <a:r>
              <a:t>        self.m.dig(NORTH)</a:t>
            </a:r>
          </a:p>
          <a:p>
            <a:pPr marL="0" indent="0">
              <a:spcBef>
                <a:spcPts val="0"/>
              </a:spcBef>
              <a:buSzTx/>
              <a:buNone/>
              <a:defRPr sz="1900">
                <a:effectLst/>
                <a:latin typeface="Courier"/>
                <a:ea typeface="Courier"/>
                <a:cs typeface="Courier"/>
                <a:sym typeface="Courier"/>
              </a:defRPr>
            </a:pPr>
            <a:r>
              <a:t>        assert self.m.t.pos()==(0,self.m.pathWidth)</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lvl1pPr>
              <a:tabLst>
                <a:tab pos="1485900" algn="l"/>
              </a:tabLst>
            </a:lvl1pPr>
          </a:lstStyle>
          <a:p>
            <a:pPr/>
            <a:r>
              <a:t>Green 11</a:t>
            </a:r>
          </a:p>
        </p:txBody>
      </p:sp>
      <p:sp>
        <p:nvSpPr>
          <p:cNvPr id="386" name="Shape 386"/>
          <p:cNvSpPr/>
          <p:nvPr>
            <p:ph type="body" idx="1"/>
          </p:nvPr>
        </p:nvSpPr>
        <p:spPr>
          <a:prstGeom prst="rect">
            <a:avLst/>
          </a:prstGeom>
        </p:spPr>
        <p:txBody>
          <a:bodyPr/>
          <a:lstStyle/>
          <a:p>
            <a:pPr>
              <a:buBlip>
                <a:blip r:embed="rId2"/>
              </a:buBlip>
              <a:defRPr>
                <a:effectLst/>
              </a:defRPr>
            </a:pPr>
            <a:r>
              <a:t>To dig, we go one space in the specified direction</a:t>
            </a:r>
          </a:p>
          <a:p>
            <a:pPr>
              <a:buBlip>
                <a:blip r:embed="rId2"/>
              </a:buBlip>
              <a:defRPr>
                <a:effectLst/>
              </a:defRPr>
            </a:pPr>
            <a:r>
              <a:t>If it’s a wall there, make it empty.  Otherwise, go back and return the original position of the turtle.</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lvl1pPr>
              <a:tabLst>
                <a:tab pos="1485900" algn="l"/>
              </a:tabLst>
            </a:lvl1pPr>
          </a:lstStyle>
          <a:p>
            <a:pPr/>
            <a:r>
              <a:t>Green 11</a:t>
            </a:r>
          </a:p>
        </p:txBody>
      </p:sp>
      <p:sp>
        <p:nvSpPr>
          <p:cNvPr id="389" name="Shape 389"/>
          <p:cNvSpPr/>
          <p:nvPr>
            <p:ph type="body" idx="1"/>
          </p:nvPr>
        </p:nvSpPr>
        <p:spPr>
          <a:prstGeom prst="rect">
            <a:avLst/>
          </a:prstGeom>
        </p:spPr>
        <p:txBody>
          <a:bodyPr/>
          <a:lstStyle/>
          <a:p>
            <a:pPr marL="0" indent="0">
              <a:spcBef>
                <a:spcPts val="0"/>
              </a:spcBef>
              <a:buSzTx/>
              <a:buNone/>
              <a:defRPr sz="2000">
                <a:effectLst/>
                <a:latin typeface="Courier"/>
                <a:ea typeface="Courier"/>
                <a:cs typeface="Courier"/>
                <a:sym typeface="Courier"/>
              </a:defRPr>
            </a:pPr>
            <a:r>
              <a:t>    def dig(self,direction):</a:t>
            </a:r>
          </a:p>
          <a:p>
            <a:pPr marL="0" indent="0">
              <a:spcBef>
                <a:spcPts val="0"/>
              </a:spcBef>
              <a:buSzTx/>
              <a:buNone/>
              <a:defRPr sz="2000">
                <a:effectLst/>
                <a:latin typeface="Courier"/>
                <a:ea typeface="Courier"/>
                <a:cs typeface="Courier"/>
                <a:sym typeface="Courier"/>
              </a:defRPr>
            </a:pPr>
            <a:r>
              <a:t>        oldpos=self.t.pos()</a:t>
            </a:r>
          </a:p>
          <a:p>
            <a:pPr marL="0" indent="0">
              <a:spcBef>
                <a:spcPts val="0"/>
              </a:spcBef>
              <a:buSzTx/>
              <a:buNone/>
              <a:defRPr sz="2000">
                <a:effectLst/>
                <a:latin typeface="Courier"/>
                <a:ea typeface="Courier"/>
                <a:cs typeface="Courier"/>
                <a:sym typeface="Courier"/>
              </a:defRPr>
            </a:pPr>
            <a:r>
              <a:t>        if direction == EAST:</a:t>
            </a:r>
          </a:p>
          <a:p>
            <a:pPr marL="0" indent="0">
              <a:spcBef>
                <a:spcPts val="0"/>
              </a:spcBef>
              <a:buSzTx/>
              <a:buNone/>
              <a:defRPr sz="2000">
                <a:effectLst/>
                <a:latin typeface="Courier"/>
                <a:ea typeface="Courier"/>
                <a:cs typeface="Courier"/>
                <a:sym typeface="Courier"/>
              </a:defRPr>
            </a:pPr>
            <a:r>
              <a:t>            self.t.goto(oldpos[0]+self.pathWidth,oldpos[1])</a:t>
            </a:r>
          </a:p>
          <a:p>
            <a:pPr marL="0" indent="0">
              <a:spcBef>
                <a:spcPts val="0"/>
              </a:spcBef>
              <a:buSzTx/>
              <a:buNone/>
              <a:defRPr sz="2000">
                <a:effectLst/>
                <a:latin typeface="Courier"/>
                <a:ea typeface="Courier"/>
                <a:cs typeface="Courier"/>
                <a:sym typeface="Courier"/>
              </a:defRPr>
            </a:pPr>
            <a:r>
              <a:t>        if direction == SOUTH:</a:t>
            </a:r>
          </a:p>
          <a:p>
            <a:pPr marL="0" indent="0">
              <a:spcBef>
                <a:spcPts val="0"/>
              </a:spcBef>
              <a:buSzTx/>
              <a:buNone/>
              <a:defRPr sz="2000">
                <a:effectLst/>
                <a:latin typeface="Courier"/>
                <a:ea typeface="Courier"/>
                <a:cs typeface="Courier"/>
                <a:sym typeface="Courier"/>
              </a:defRPr>
            </a:pPr>
            <a:r>
              <a:t>            self.t.goto(oldpos[0],oldpos[1]-self.pathWidth)</a:t>
            </a:r>
          </a:p>
          <a:p>
            <a:pPr marL="0" indent="0">
              <a:spcBef>
                <a:spcPts val="0"/>
              </a:spcBef>
              <a:buSzTx/>
              <a:buNone/>
              <a:defRPr sz="2000">
                <a:effectLst/>
                <a:latin typeface="Courier"/>
                <a:ea typeface="Courier"/>
                <a:cs typeface="Courier"/>
                <a:sym typeface="Courier"/>
              </a:defRPr>
            </a:pPr>
            <a:r>
              <a:t>        if direction == WEST:</a:t>
            </a:r>
          </a:p>
          <a:p>
            <a:pPr marL="0" indent="0">
              <a:spcBef>
                <a:spcPts val="0"/>
              </a:spcBef>
              <a:buSzTx/>
              <a:buNone/>
              <a:defRPr sz="2000">
                <a:effectLst/>
                <a:latin typeface="Courier"/>
                <a:ea typeface="Courier"/>
                <a:cs typeface="Courier"/>
                <a:sym typeface="Courier"/>
              </a:defRPr>
            </a:pPr>
            <a:r>
              <a:t>            self.t.goto(oldpos[0]-self.pathWidth,oldpos[1])</a:t>
            </a:r>
          </a:p>
          <a:p>
            <a:pPr marL="0" indent="0">
              <a:spcBef>
                <a:spcPts val="0"/>
              </a:spcBef>
              <a:buSzTx/>
              <a:buNone/>
              <a:defRPr sz="2000">
                <a:effectLst/>
                <a:latin typeface="Courier"/>
                <a:ea typeface="Courier"/>
                <a:cs typeface="Courier"/>
                <a:sym typeface="Courier"/>
              </a:defRPr>
            </a:pPr>
            <a:r>
              <a:t>        if direction == NORTH:</a:t>
            </a:r>
          </a:p>
          <a:p>
            <a:pPr marL="0" indent="0">
              <a:spcBef>
                <a:spcPts val="0"/>
              </a:spcBef>
              <a:buSzTx/>
              <a:buNone/>
              <a:defRPr sz="2000">
                <a:effectLst/>
                <a:latin typeface="Courier"/>
                <a:ea typeface="Courier"/>
                <a:cs typeface="Courier"/>
                <a:sym typeface="Courier"/>
              </a:defRPr>
            </a:pPr>
            <a:r>
              <a:t>            self.t.goto(oldpos[0],oldpos[1]+self.pathWidth)</a:t>
            </a:r>
          </a:p>
          <a:p>
            <a:pPr marL="0" indent="0">
              <a:spcBef>
                <a:spcPts val="0"/>
              </a:spcBef>
              <a:buSzTx/>
              <a:buNone/>
              <a:defRPr sz="2000">
                <a:effectLst/>
                <a:latin typeface="Courier"/>
                <a:ea typeface="Courier"/>
                <a:cs typeface="Courier"/>
                <a:sym typeface="Courier"/>
              </a:defRPr>
            </a:pPr>
            <a:r>
              <a:t>        if self.getMatrixValueAt(self.t.pos())==WALL:</a:t>
            </a:r>
          </a:p>
          <a:p>
            <a:pPr marL="0" indent="0">
              <a:spcBef>
                <a:spcPts val="0"/>
              </a:spcBef>
              <a:buSzTx/>
              <a:buNone/>
              <a:defRPr sz="2000">
                <a:effectLst/>
                <a:latin typeface="Courier"/>
                <a:ea typeface="Courier"/>
                <a:cs typeface="Courier"/>
                <a:sym typeface="Courier"/>
              </a:defRPr>
            </a:pPr>
            <a:r>
              <a:t>            self.setMatrixValueAt(self.t.pos(),EMPTY)</a:t>
            </a:r>
          </a:p>
          <a:p>
            <a:pPr marL="0" indent="0">
              <a:spcBef>
                <a:spcPts val="0"/>
              </a:spcBef>
              <a:buSzTx/>
              <a:buNone/>
              <a:defRPr sz="2000">
                <a:effectLst/>
                <a:latin typeface="Courier"/>
                <a:ea typeface="Courier"/>
                <a:cs typeface="Courier"/>
                <a:sym typeface="Courier"/>
              </a:defRPr>
            </a:pPr>
            <a:r>
              <a:t>        else:</a:t>
            </a:r>
          </a:p>
          <a:p>
            <a:pPr marL="0" indent="0">
              <a:spcBef>
                <a:spcPts val="0"/>
              </a:spcBef>
              <a:buSzTx/>
              <a:buNone/>
              <a:defRPr sz="2000">
                <a:effectLst/>
                <a:latin typeface="Courier"/>
                <a:ea typeface="Courier"/>
                <a:cs typeface="Courier"/>
                <a:sym typeface="Courier"/>
              </a:defRPr>
            </a:pPr>
            <a:r>
              <a:t>            self.t.goto(oldpos[0],oldpos[1])</a:t>
            </a:r>
          </a:p>
          <a:p>
            <a:pPr marL="0" indent="0">
              <a:spcBef>
                <a:spcPts val="0"/>
              </a:spcBef>
              <a:buSzTx/>
              <a:buNone/>
              <a:defRPr sz="2000">
                <a:effectLst/>
                <a:latin typeface="Courier"/>
                <a:ea typeface="Courier"/>
                <a:cs typeface="Courier"/>
                <a:sym typeface="Courier"/>
              </a:defRPr>
            </a:pPr>
            <a:r>
              <a:t>        return self.t.pos()</a:t>
            </a:r>
          </a:p>
          <a:p>
            <a:pPr marL="0" indent="0">
              <a:spcBef>
                <a:spcPts val="0"/>
              </a:spcBef>
              <a:buSzTx/>
              <a:buNone/>
              <a:defRPr sz="2000">
                <a:effectLst/>
                <a:latin typeface="Courier"/>
                <a:ea typeface="Courier"/>
                <a:cs typeface="Courier"/>
                <a:sym typeface="Courier"/>
              </a:defRPr>
            </a:pPr>
            <a:r>
              <a:t>                        </a:t>
            </a:r>
          </a:p>
          <a:p>
            <a:pPr marL="0" indent="0">
              <a:spcBef>
                <a:spcPts val="0"/>
              </a:spcBef>
              <a:buSzTx/>
              <a:buNone/>
              <a:defRPr sz="20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lvl1pPr>
              <a:tabLst>
                <a:tab pos="1485900" algn="l"/>
              </a:tabLst>
            </a:lvl1pPr>
          </a:lstStyle>
          <a:p>
            <a:pPr/>
            <a:r>
              <a:t>Week 5</a:t>
            </a:r>
          </a:p>
        </p:txBody>
      </p:sp>
      <p:sp>
        <p:nvSpPr>
          <p:cNvPr id="392" name="Shape 392"/>
          <p:cNvSpPr/>
          <p:nvPr>
            <p:ph type="body" idx="1"/>
          </p:nvPr>
        </p:nvSpPr>
        <p:spPr>
          <a:prstGeom prst="rect">
            <a:avLst/>
          </a:prstGeom>
        </p:spPr>
        <p:txBody>
          <a:bodyPr/>
          <a:lstStyle/>
          <a:p>
            <a:pPr>
              <a:buBlip>
                <a:blip r:embed="rId2"/>
              </a:buBlip>
              <a:defRPr>
                <a:effectLst/>
              </a:defRPr>
            </a:pPr>
            <a:r>
              <a:t>Tests 12-14</a:t>
            </a:r>
          </a:p>
          <a:p>
            <a:pPr>
              <a:buBlip>
                <a:blip r:embed="rId2"/>
              </a:buBlip>
              <a:defRPr>
                <a:effectLst/>
              </a:defRPr>
            </a:pPr>
            <a:r>
              <a:t>Mapping from turtle position to matrix location</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lvl1pPr>
              <a:tabLst>
                <a:tab pos="1485900" algn="l"/>
              </a:tabLst>
            </a:lvl1pPr>
          </a:lstStyle>
          <a:p>
            <a:pPr/>
            <a:r>
              <a:t>Red 12</a:t>
            </a:r>
          </a:p>
        </p:txBody>
      </p:sp>
      <p:sp>
        <p:nvSpPr>
          <p:cNvPr id="395" name="Shape 395"/>
          <p:cNvSpPr/>
          <p:nvPr>
            <p:ph type="body" idx="1"/>
          </p:nvPr>
        </p:nvSpPr>
        <p:spPr>
          <a:prstGeom prst="rect">
            <a:avLst/>
          </a:prstGeom>
        </p:spPr>
        <p:txBody>
          <a:bodyPr/>
          <a:lstStyle/>
          <a:p>
            <a:pPr marL="415036" indent="-415036" defTabSz="347472">
              <a:spcBef>
                <a:spcPts val="3800"/>
              </a:spcBef>
              <a:buBlip>
                <a:blip r:embed="rId2"/>
              </a:buBlip>
              <a:defRPr sz="3040">
                <a:effectLst/>
              </a:defRPr>
            </a:pPr>
            <a:r>
              <a:t>It’s possible to dig into a wall and accidentally break through to an existing path. </a:t>
            </a:r>
          </a:p>
          <a:p>
            <a:pPr marL="415036" indent="-415036" defTabSz="347472">
              <a:spcBef>
                <a:spcPts val="3800"/>
              </a:spcBef>
              <a:buBlip>
                <a:blip r:embed="rId2"/>
              </a:buBlip>
              <a:defRPr sz="3040">
                <a:effectLst/>
              </a:defRPr>
            </a:pPr>
            <a:r>
              <a:t>We will need to be able to tell if we will be too close to an existing empty space after a dig. </a:t>
            </a:r>
          </a:p>
          <a:p>
            <a:pPr marL="415036" indent="-415036" defTabSz="347472">
              <a:spcBef>
                <a:spcPts val="3800"/>
              </a:spcBef>
              <a:buBlip>
                <a:blip r:embed="rId2"/>
              </a:buBlip>
              <a:defRPr sz="3040">
                <a:effectLst/>
              </a:defRPr>
            </a:pPr>
            <a:r>
              <a:t>We create a method called tooClose() which will return True if we are too close to an existing path to dig, and False if we are not too close and it will be ok to dig. </a:t>
            </a:r>
          </a:p>
          <a:p>
            <a:pPr marL="415036" indent="-415036" defTabSz="347472">
              <a:spcBef>
                <a:spcPts val="3800"/>
              </a:spcBef>
              <a:buBlip>
                <a:blip r:embed="rId2"/>
              </a:buBlip>
              <a:defRPr sz="3040">
                <a:effectLst/>
              </a:defRPr>
            </a:pPr>
            <a:r>
              <a:t>After a reset, we should not be able to go NORTH or WEST but we should be able to go EAST and SOUTH</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lvl1pPr>
              <a:tabLst>
                <a:tab pos="1485900" algn="l"/>
              </a:tabLst>
            </a:lvl1pPr>
          </a:lstStyle>
          <a:p>
            <a:pPr/>
            <a:r>
              <a:t>Red 12</a:t>
            </a:r>
          </a:p>
        </p:txBody>
      </p:sp>
      <p:sp>
        <p:nvSpPr>
          <p:cNvPr id="398" name="Shape 398"/>
          <p:cNvSpPr/>
          <p:nvPr>
            <p:ph type="body" idx="1"/>
          </p:nvPr>
        </p:nvSpPr>
        <p:spPr>
          <a:prstGeom prst="rect">
            <a:avLst/>
          </a:prstGeom>
        </p:spPr>
        <p:txBody>
          <a:bodyPr/>
          <a:lstStyle/>
          <a:p>
            <a:pPr marL="0" indent="0">
              <a:spcBef>
                <a:spcPts val="0"/>
              </a:spcBef>
              <a:buSzTx/>
              <a:buNone/>
              <a:defRPr sz="2500">
                <a:effectLst/>
                <a:latin typeface="Courier"/>
                <a:ea typeface="Courier"/>
                <a:cs typeface="Courier"/>
                <a:sym typeface="Courier"/>
              </a:defRPr>
            </a:pPr>
          </a:p>
          <a:p>
            <a:pPr marL="0" indent="0">
              <a:spcBef>
                <a:spcPts val="0"/>
              </a:spcBef>
              <a:buSzTx/>
              <a:buNone/>
              <a:defRPr sz="2500">
                <a:effectLst/>
                <a:latin typeface="Courier"/>
                <a:ea typeface="Courier"/>
                <a:cs typeface="Courier"/>
                <a:sym typeface="Courier"/>
              </a:defRPr>
            </a:pPr>
            <a:r>
              <a:t>    def testTooClose(self):</a:t>
            </a:r>
          </a:p>
          <a:p>
            <a:pPr marL="0" indent="0">
              <a:spcBef>
                <a:spcPts val="0"/>
              </a:spcBef>
              <a:buSzTx/>
              <a:buNone/>
              <a:defRPr sz="2500">
                <a:effectLst/>
                <a:latin typeface="Courier"/>
                <a:ea typeface="Courier"/>
                <a:cs typeface="Courier"/>
                <a:sym typeface="Courier"/>
              </a:defRPr>
            </a:pPr>
            <a:r>
              <a:t>        self.m.reset()</a:t>
            </a:r>
          </a:p>
          <a:p>
            <a:pPr marL="0" indent="0">
              <a:spcBef>
                <a:spcPts val="0"/>
              </a:spcBef>
              <a:buSzTx/>
              <a:buNone/>
              <a:defRPr sz="2500">
                <a:effectLst/>
                <a:latin typeface="Courier"/>
                <a:ea typeface="Courier"/>
                <a:cs typeface="Courier"/>
                <a:sym typeface="Courier"/>
              </a:defRPr>
            </a:pPr>
            <a:r>
              <a:t>        assert self.m.tooClose(NORTH)==True</a:t>
            </a:r>
          </a:p>
          <a:p>
            <a:pPr marL="0" indent="0">
              <a:spcBef>
                <a:spcPts val="0"/>
              </a:spcBef>
              <a:buSzTx/>
              <a:buNone/>
              <a:defRPr sz="2500">
                <a:effectLst/>
                <a:latin typeface="Courier"/>
                <a:ea typeface="Courier"/>
                <a:cs typeface="Courier"/>
                <a:sym typeface="Courier"/>
              </a:defRPr>
            </a:pPr>
            <a:r>
              <a:t>        assert self.m.tooClose(EAST)==False</a:t>
            </a:r>
          </a:p>
          <a:p>
            <a:pPr marL="0" indent="0">
              <a:spcBef>
                <a:spcPts val="0"/>
              </a:spcBef>
              <a:buSzTx/>
              <a:buNone/>
              <a:defRPr sz="2500">
                <a:effectLst/>
                <a:latin typeface="Courier"/>
                <a:ea typeface="Courier"/>
                <a:cs typeface="Courier"/>
                <a:sym typeface="Courier"/>
              </a:defRPr>
            </a:pPr>
            <a:r>
              <a:t>        assert self.m.tooClose(SOUTH)==False</a:t>
            </a:r>
          </a:p>
          <a:p>
            <a:pPr marL="0" indent="0">
              <a:spcBef>
                <a:spcPts val="0"/>
              </a:spcBef>
              <a:buSzTx/>
              <a:buNone/>
              <a:defRPr sz="2500">
                <a:effectLst/>
                <a:latin typeface="Courier"/>
                <a:ea typeface="Courier"/>
                <a:cs typeface="Courier"/>
                <a:sym typeface="Courier"/>
              </a:defRPr>
            </a:pPr>
            <a:r>
              <a:t>        assert self.m.tooClose(WEST)==True</a:t>
            </a:r>
          </a:p>
          <a:p>
            <a:pPr marL="0" indent="0">
              <a:spcBef>
                <a:spcPts val="0"/>
              </a:spcBef>
              <a:buSzTx/>
              <a:buNone/>
              <a:defRPr sz="2500">
                <a:effectLst/>
                <a:latin typeface="Courier"/>
                <a:ea typeface="Courier"/>
                <a:cs typeface="Courier"/>
                <a:sym typeface="Courier"/>
              </a:defRPr>
            </a:pPr>
            <a:r>
              <a:t>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5" name=""/>
          <p:cNvPicPr>
            <a:picLocks noChangeAspect="0"/>
          </p:cNvPicPr>
          <p:nvPr>
            <p:ph type="pic" idx="13"/>
          </p:nvPr>
        </p:nvPicPr>
        <p:blipFill>
          <a:blip r:embed="rId2">
            <a:extLst/>
          </a:blip>
          <a:stretch>
            <a:fillRect/>
          </a:stretch>
        </p:blipFill>
        <p:spPr>
          <a:xfrm>
            <a:off x="7236967" y="2641600"/>
            <a:ext cx="4421633" cy="6045200"/>
          </a:xfrm>
          <a:prstGeom prst="rect">
            <a:avLst/>
          </a:prstGeom>
        </p:spPr>
      </p:pic>
      <p:sp>
        <p:nvSpPr>
          <p:cNvPr id="166" name="Shape 166"/>
          <p:cNvSpPr/>
          <p:nvPr>
            <p:ph type="title"/>
          </p:nvPr>
        </p:nvSpPr>
        <p:spPr>
          <a:prstGeom prst="rect">
            <a:avLst/>
          </a:prstGeom>
        </p:spPr>
        <p:txBody>
          <a:bodyPr/>
          <a:lstStyle>
            <a:lvl1pPr>
              <a:tabLst>
                <a:tab pos="1485900" algn="l"/>
              </a:tabLst>
            </a:lvl1pPr>
          </a:lstStyle>
          <a:p>
            <a:pPr/>
            <a:r>
              <a:t>You will need to edit HTML</a:t>
            </a:r>
          </a:p>
        </p:txBody>
      </p:sp>
      <p:sp>
        <p:nvSpPr>
          <p:cNvPr id="167" name="Shape 167"/>
          <p:cNvSpPr/>
          <p:nvPr>
            <p:ph type="body" sz="half" idx="1"/>
          </p:nvPr>
        </p:nvSpPr>
        <p:spPr>
          <a:prstGeom prst="rect">
            <a:avLst/>
          </a:prstGeom>
        </p:spPr>
        <p:txBody>
          <a:bodyPr/>
          <a:lstStyle/>
          <a:p>
            <a:pPr>
              <a:buBlip>
                <a:blip r:embed="rId3"/>
              </a:buBlip>
              <a:defRPr>
                <a:effectLst/>
              </a:defRPr>
            </a:pP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lvl1pPr>
              <a:tabLst>
                <a:tab pos="1485900" algn="l"/>
              </a:tabLst>
            </a:lvl1pPr>
          </a:lstStyle>
          <a:p>
            <a:pPr/>
            <a:r>
              <a:t>Green 12</a:t>
            </a:r>
          </a:p>
        </p:txBody>
      </p:sp>
      <p:sp>
        <p:nvSpPr>
          <p:cNvPr id="401" name="Shape 401"/>
          <p:cNvSpPr/>
          <p:nvPr>
            <p:ph type="body" idx="1"/>
          </p:nvPr>
        </p:nvSpPr>
        <p:spPr>
          <a:prstGeom prst="rect">
            <a:avLst/>
          </a:prstGeom>
        </p:spPr>
        <p:txBody>
          <a:bodyPr/>
          <a:lstStyle/>
          <a:p>
            <a:pPr>
              <a:buBlip>
                <a:blip r:embed="rId2"/>
              </a:buBlip>
              <a:defRPr>
                <a:effectLst/>
              </a:defRPr>
            </a:pPr>
            <a:r>
              <a:t>We use try to handle errors in the index range.  If there are errors from trying to index the matrix, we are too close. </a:t>
            </a:r>
          </a:p>
          <a:p>
            <a:pPr>
              <a:buBlip>
                <a:blip r:embed="rId2"/>
              </a:buBlip>
              <a:defRPr>
                <a:effectLst/>
              </a:defRPr>
            </a:pPr>
            <a:r>
              <a:t>If no error,  then make sure the 3 cells in question are all walls. </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lvl1pPr>
              <a:tabLst>
                <a:tab pos="1485900" algn="l"/>
              </a:tabLst>
            </a:lvl1pPr>
          </a:lstStyle>
          <a:p>
            <a:pPr/>
            <a:r>
              <a:t>Green 12</a:t>
            </a:r>
          </a:p>
        </p:txBody>
      </p:sp>
      <p:sp>
        <p:nvSpPr>
          <p:cNvPr id="404" name="Shape 404"/>
          <p:cNvSpPr/>
          <p:nvPr>
            <p:ph type="body" idx="1"/>
          </p:nvPr>
        </p:nvSpPr>
        <p:spPr>
          <a:prstGeom prst="rect">
            <a:avLst/>
          </a:prstGeom>
        </p:spPr>
        <p:txBody>
          <a:bodyPr/>
          <a:lstStyle/>
          <a:p>
            <a:pPr marL="0" indent="0" defTabSz="452627">
              <a:spcBef>
                <a:spcPts val="0"/>
              </a:spcBef>
              <a:buSzTx/>
              <a:buNone/>
              <a:defRPr sz="1386">
                <a:effectLst/>
                <a:latin typeface="Courier"/>
                <a:ea typeface="Courier"/>
                <a:cs typeface="Courier"/>
                <a:sym typeface="Courier"/>
              </a:defRPr>
            </a:pPr>
          </a:p>
          <a:p>
            <a:pPr marL="0" indent="0" defTabSz="452627">
              <a:spcBef>
                <a:spcPts val="0"/>
              </a:spcBef>
              <a:buSzTx/>
              <a:buNone/>
              <a:defRPr sz="1386">
                <a:effectLst/>
                <a:latin typeface="Courier"/>
                <a:ea typeface="Courier"/>
                <a:cs typeface="Courier"/>
                <a:sym typeface="Courier"/>
              </a:defRPr>
            </a:pPr>
            <a:r>
              <a:t>    def tooClose(self,direction):</a:t>
            </a:r>
          </a:p>
          <a:p>
            <a:pPr marL="0" indent="0" defTabSz="452627">
              <a:spcBef>
                <a:spcPts val="0"/>
              </a:spcBef>
              <a:buSzTx/>
              <a:buNone/>
              <a:defRPr sz="1386">
                <a:effectLst/>
                <a:latin typeface="Courier"/>
                <a:ea typeface="Courier"/>
                <a:cs typeface="Courier"/>
                <a:sym typeface="Courier"/>
              </a:defRPr>
            </a:pPr>
            <a:r>
              <a:t>        spos = self.t.pos()</a:t>
            </a:r>
          </a:p>
          <a:p>
            <a:pPr marL="0" indent="0" defTabSz="452627">
              <a:spcBef>
                <a:spcPts val="0"/>
              </a:spcBef>
              <a:buSzTx/>
              <a:buNone/>
              <a:defRPr sz="1386">
                <a:effectLst/>
                <a:latin typeface="Courier"/>
                <a:ea typeface="Courier"/>
                <a:cs typeface="Courier"/>
                <a:sym typeface="Courier"/>
              </a:defRPr>
            </a:pPr>
            <a:r>
              <a:t>        x=int(spos[0]+self.size/2)/self.pathWidth</a:t>
            </a:r>
          </a:p>
          <a:p>
            <a:pPr marL="0" indent="0" defTabSz="452627">
              <a:spcBef>
                <a:spcPts val="0"/>
              </a:spcBef>
              <a:buSzTx/>
              <a:buNone/>
              <a:defRPr sz="1386">
                <a:effectLst/>
                <a:latin typeface="Courier"/>
                <a:ea typeface="Courier"/>
                <a:cs typeface="Courier"/>
                <a:sym typeface="Courier"/>
              </a:defRPr>
            </a:pPr>
            <a:r>
              <a:t>        y=(self.size/self.pathWidth)-int((spos[1]+self.size/2)/self.pathWidth)-1</a:t>
            </a:r>
          </a:p>
          <a:p>
            <a:pPr marL="0" indent="0" defTabSz="452627">
              <a:spcBef>
                <a:spcPts val="0"/>
              </a:spcBef>
              <a:buSzTx/>
              <a:buNone/>
              <a:defRPr sz="1386">
                <a:effectLst/>
                <a:latin typeface="Courier"/>
                <a:ea typeface="Courier"/>
                <a:cs typeface="Courier"/>
                <a:sym typeface="Courier"/>
              </a:defRPr>
            </a:pPr>
            <a:r>
              <a:t>        </a:t>
            </a:r>
          </a:p>
          <a:p>
            <a:pPr marL="0" indent="0" defTabSz="452627">
              <a:spcBef>
                <a:spcPts val="0"/>
              </a:spcBef>
              <a:buSzTx/>
              <a:buNone/>
              <a:defRPr sz="1386">
                <a:effectLst/>
                <a:latin typeface="Courier"/>
                <a:ea typeface="Courier"/>
                <a:cs typeface="Courier"/>
                <a:sym typeface="Courier"/>
              </a:defRPr>
            </a:pPr>
            <a:r>
              <a:t>        if direction == EAST:</a:t>
            </a:r>
          </a:p>
          <a:p>
            <a:pPr marL="0" indent="0" defTabSz="452627">
              <a:spcBef>
                <a:spcPts val="0"/>
              </a:spcBef>
              <a:buSzTx/>
              <a:buNone/>
              <a:defRPr sz="1386">
                <a:effectLst/>
                <a:latin typeface="Courier"/>
                <a:ea typeface="Courier"/>
                <a:cs typeface="Courier"/>
                <a:sym typeface="Courier"/>
              </a:defRPr>
            </a:pPr>
            <a:r>
              <a:t>            if x==self.size/self.pathWidth-1:</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try:</a:t>
            </a:r>
          </a:p>
          <a:p>
            <a:pPr marL="0" indent="0" defTabSz="452627">
              <a:spcBef>
                <a:spcPts val="0"/>
              </a:spcBef>
              <a:buSzTx/>
              <a:buNone/>
              <a:defRPr sz="1386">
                <a:effectLst/>
                <a:latin typeface="Courier"/>
                <a:ea typeface="Courier"/>
                <a:cs typeface="Courier"/>
                <a:sym typeface="Courier"/>
              </a:defRPr>
            </a:pPr>
            <a:r>
              <a:t>                if self.matrix[x+1][y-1] == WALL and self.matrix[x+1][y+1]==WALL and \</a:t>
            </a:r>
          </a:p>
          <a:p>
            <a:pPr marL="0" indent="0" defTabSz="452627">
              <a:spcBef>
                <a:spcPts val="0"/>
              </a:spcBef>
              <a:buSzTx/>
              <a:buNone/>
              <a:defRPr sz="1386">
                <a:effectLst/>
                <a:latin typeface="Courier"/>
                <a:ea typeface="Courier"/>
                <a:cs typeface="Courier"/>
                <a:sym typeface="Courier"/>
              </a:defRPr>
            </a:pPr>
            <a:r>
              <a:t>                   self.matrix[x+1][y] == WALL:</a:t>
            </a:r>
          </a:p>
          <a:p>
            <a:pPr marL="0" indent="0" defTabSz="452627">
              <a:spcBef>
                <a:spcPts val="0"/>
              </a:spcBef>
              <a:buSzTx/>
              <a:buNone/>
              <a:defRPr sz="1386">
                <a:effectLst/>
                <a:latin typeface="Courier"/>
                <a:ea typeface="Courier"/>
                <a:cs typeface="Courier"/>
                <a:sym typeface="Courier"/>
              </a:defRPr>
            </a:pPr>
            <a:r>
              <a:t>                    return False</a:t>
            </a:r>
          </a:p>
          <a:p>
            <a:pPr marL="0" indent="0" defTabSz="452627">
              <a:spcBef>
                <a:spcPts val="0"/>
              </a:spcBef>
              <a:buSzTx/>
              <a:buNone/>
              <a:defRPr sz="1386">
                <a:effectLst/>
                <a:latin typeface="Courier"/>
                <a:ea typeface="Courier"/>
                <a:cs typeface="Courier"/>
                <a:sym typeface="Courier"/>
              </a:defRPr>
            </a:pPr>
            <a:r>
              <a:t>            except:</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if direction == SOUTH:</a:t>
            </a:r>
          </a:p>
          <a:p>
            <a:pPr marL="0" indent="0" defTabSz="452627">
              <a:spcBef>
                <a:spcPts val="0"/>
              </a:spcBef>
              <a:buSzTx/>
              <a:buNone/>
              <a:defRPr sz="1386">
                <a:effectLst/>
                <a:latin typeface="Courier"/>
                <a:ea typeface="Courier"/>
                <a:cs typeface="Courier"/>
                <a:sym typeface="Courier"/>
              </a:defRPr>
            </a:pPr>
            <a:r>
              <a:t>            print x,y</a:t>
            </a:r>
          </a:p>
          <a:p>
            <a:pPr marL="0" indent="0" defTabSz="452627">
              <a:spcBef>
                <a:spcPts val="0"/>
              </a:spcBef>
              <a:buSzTx/>
              <a:buNone/>
              <a:defRPr sz="1386">
                <a:effectLst/>
                <a:latin typeface="Courier"/>
                <a:ea typeface="Courier"/>
                <a:cs typeface="Courier"/>
                <a:sym typeface="Courier"/>
              </a:defRPr>
            </a:pPr>
            <a:r>
              <a:t>            if y==self.size/self.pathWidth-1:</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try:</a:t>
            </a:r>
          </a:p>
          <a:p>
            <a:pPr marL="0" indent="0" defTabSz="452627">
              <a:spcBef>
                <a:spcPts val="0"/>
              </a:spcBef>
              <a:buSzTx/>
              <a:buNone/>
              <a:defRPr sz="1386">
                <a:effectLst/>
                <a:latin typeface="Courier"/>
                <a:ea typeface="Courier"/>
                <a:cs typeface="Courier"/>
                <a:sym typeface="Courier"/>
              </a:defRPr>
            </a:pPr>
            <a:r>
              <a:t>                if self.matrix[x+1][y+1] == WALL and self.matrix[x-1][y+1]==WALL and \</a:t>
            </a:r>
          </a:p>
          <a:p>
            <a:pPr marL="0" indent="0" defTabSz="452627">
              <a:spcBef>
                <a:spcPts val="0"/>
              </a:spcBef>
              <a:buSzTx/>
              <a:buNone/>
              <a:defRPr sz="1386">
                <a:effectLst/>
                <a:latin typeface="Courier"/>
                <a:ea typeface="Courier"/>
                <a:cs typeface="Courier"/>
                <a:sym typeface="Courier"/>
              </a:defRPr>
            </a:pPr>
            <a:r>
              <a:t>                   self.matrix[x][y+1] == WALL:</a:t>
            </a:r>
          </a:p>
          <a:p>
            <a:pPr marL="0" indent="0" defTabSz="452627">
              <a:spcBef>
                <a:spcPts val="0"/>
              </a:spcBef>
              <a:buSzTx/>
              <a:buNone/>
              <a:defRPr sz="1386">
                <a:effectLst/>
                <a:latin typeface="Courier"/>
                <a:ea typeface="Courier"/>
                <a:cs typeface="Courier"/>
                <a:sym typeface="Courier"/>
              </a:defRPr>
            </a:pPr>
            <a:r>
              <a:t>                    return False</a:t>
            </a:r>
          </a:p>
          <a:p>
            <a:pPr marL="0" indent="0" defTabSz="452627">
              <a:spcBef>
                <a:spcPts val="0"/>
              </a:spcBef>
              <a:buSzTx/>
              <a:buNone/>
              <a:defRPr sz="1386">
                <a:effectLst/>
                <a:latin typeface="Courier"/>
                <a:ea typeface="Courier"/>
                <a:cs typeface="Courier"/>
                <a:sym typeface="Courier"/>
              </a:defRPr>
            </a:pPr>
            <a:r>
              <a:t>            except:</a:t>
            </a:r>
          </a:p>
          <a:p>
            <a:pPr marL="0" indent="0" defTabSz="452627">
              <a:spcBef>
                <a:spcPts val="0"/>
              </a:spcBef>
              <a:buSzTx/>
              <a:buNone/>
              <a:defRPr sz="1386">
                <a:effectLst/>
                <a:latin typeface="Courier"/>
                <a:ea typeface="Courier"/>
                <a:cs typeface="Courier"/>
                <a:sym typeface="Courier"/>
              </a:defRPr>
            </a:pPr>
            <a:r>
              <a:t>                return True</a:t>
            </a:r>
          </a:p>
          <a:p>
            <a:pPr marL="0" indent="0" defTabSz="452627">
              <a:spcBef>
                <a:spcPts val="0"/>
              </a:spcBef>
              <a:buSzTx/>
              <a:buNone/>
              <a:defRPr sz="1386">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lvl1pPr>
              <a:tabLst>
                <a:tab pos="1485900" algn="l"/>
              </a:tabLst>
            </a:lvl1pPr>
          </a:lstStyle>
          <a:p>
            <a:pPr/>
            <a:r>
              <a:t>tooClose continued</a:t>
            </a:r>
          </a:p>
        </p:txBody>
      </p:sp>
      <p:sp>
        <p:nvSpPr>
          <p:cNvPr id="407" name="Shape 407"/>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if x==0: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self.matrix[x-1][y-1] == WALL and self.matrix[x-1][y+1]==WALL and \</a:t>
            </a:r>
          </a:p>
          <a:p>
            <a:pPr marL="0" indent="0">
              <a:spcBef>
                <a:spcPts val="0"/>
              </a:spcBef>
              <a:buSzTx/>
              <a:buNone/>
              <a:defRPr sz="1400">
                <a:effectLst/>
                <a:latin typeface="Courier"/>
                <a:ea typeface="Courier"/>
                <a:cs typeface="Courier"/>
                <a:sym typeface="Courier"/>
              </a:defRPr>
            </a:pPr>
            <a:r>
              <a:t>                   self.matrix[x-1][y] == WALL:</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if y==0:</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try:</a:t>
            </a:r>
          </a:p>
          <a:p>
            <a:pPr marL="0" indent="0">
              <a:spcBef>
                <a:spcPts val="0"/>
              </a:spcBef>
              <a:buSzTx/>
              <a:buNone/>
              <a:defRPr sz="1400">
                <a:effectLst/>
                <a:latin typeface="Courier"/>
                <a:ea typeface="Courier"/>
                <a:cs typeface="Courier"/>
                <a:sym typeface="Courier"/>
              </a:defRPr>
            </a:pPr>
            <a:r>
              <a:t>                if self.matrix[x][y+1] == WALL and self.matrix[x-1][y+1]==WALL and \</a:t>
            </a:r>
          </a:p>
          <a:p>
            <a:pPr marL="0" indent="0">
              <a:spcBef>
                <a:spcPts val="0"/>
              </a:spcBef>
              <a:buSzTx/>
              <a:buNone/>
              <a:defRPr sz="1400">
                <a:effectLst/>
                <a:latin typeface="Courier"/>
                <a:ea typeface="Courier"/>
                <a:cs typeface="Courier"/>
                <a:sym typeface="Courier"/>
              </a:defRPr>
            </a:pPr>
            <a:r>
              <a:t>                   self.matrix[x+1][y+1] == WALL :</a:t>
            </a:r>
          </a:p>
          <a:p>
            <a:pPr marL="0" indent="0">
              <a:spcBef>
                <a:spcPts val="0"/>
              </a:spcBef>
              <a:buSzTx/>
              <a:buNone/>
              <a:defRPr sz="1400">
                <a:effectLst/>
                <a:latin typeface="Courier"/>
                <a:ea typeface="Courier"/>
                <a:cs typeface="Courier"/>
                <a:sym typeface="Courier"/>
              </a:defRPr>
            </a:pPr>
            <a:r>
              <a:t>                    return False</a:t>
            </a:r>
          </a:p>
          <a:p>
            <a:pPr marL="0" indent="0">
              <a:spcBef>
                <a:spcPts val="0"/>
              </a:spcBef>
              <a:buSzTx/>
              <a:buNone/>
              <a:defRPr sz="1400">
                <a:effectLst/>
                <a:latin typeface="Courier"/>
                <a:ea typeface="Courier"/>
                <a:cs typeface="Courier"/>
                <a:sym typeface="Courier"/>
              </a:defRPr>
            </a:pPr>
            <a:r>
              <a:t>            except:</a:t>
            </a:r>
          </a:p>
          <a:p>
            <a:pPr marL="0" indent="0">
              <a:spcBef>
                <a:spcPts val="0"/>
              </a:spcBef>
              <a:buSzTx/>
              <a:buNone/>
              <a:defRPr sz="1400">
                <a:effectLst/>
                <a:latin typeface="Courier"/>
                <a:ea typeface="Courier"/>
                <a:cs typeface="Courier"/>
                <a:sym typeface="Courier"/>
              </a:defRPr>
            </a:pPr>
            <a:r>
              <a:t>                return True</a:t>
            </a:r>
          </a:p>
          <a:p>
            <a:pPr marL="0" indent="0">
              <a:spcBef>
                <a:spcPts val="0"/>
              </a:spcBef>
              <a:buSzTx/>
              <a:buNone/>
              <a:defRPr sz="1400">
                <a:effectLst/>
                <a:latin typeface="Courier"/>
                <a:ea typeface="Courier"/>
                <a:cs typeface="Courier"/>
                <a:sym typeface="Courier"/>
              </a:defRPr>
            </a:pPr>
            <a:r>
              <a:t>            return True</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title"/>
          </p:nvPr>
        </p:nvSpPr>
        <p:spPr>
          <a:prstGeom prst="rect">
            <a:avLst/>
          </a:prstGeom>
        </p:spPr>
        <p:txBody>
          <a:bodyPr/>
          <a:lstStyle>
            <a:lvl1pPr>
              <a:tabLst>
                <a:tab pos="1485900" algn="l"/>
              </a:tabLst>
            </a:lvl1pPr>
          </a:lstStyle>
          <a:p>
            <a:pPr/>
            <a:r>
              <a:t>Red 13</a:t>
            </a:r>
          </a:p>
        </p:txBody>
      </p:sp>
      <p:sp>
        <p:nvSpPr>
          <p:cNvPr id="410" name="Shape 410"/>
          <p:cNvSpPr/>
          <p:nvPr>
            <p:ph type="body" idx="1"/>
          </p:nvPr>
        </p:nvSpPr>
        <p:spPr>
          <a:prstGeom prst="rect">
            <a:avLst/>
          </a:prstGeom>
        </p:spPr>
        <p:txBody>
          <a:bodyPr/>
          <a:lstStyle>
            <a:lvl1pPr>
              <a:buBlip>
                <a:blip r:embed="rId2"/>
              </a:buBlip>
            </a:lvl1pPr>
          </a:lstStyle>
          <a:p>
            <a:pPr>
              <a:defRPr>
                <a:effectLst/>
              </a:defRPr>
            </a:pPr>
            <a:r>
              <a:t>These tests check that we can’t dig and break through or dig beyond the limits of the matrix. </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lvl1pPr>
              <a:tabLst>
                <a:tab pos="1485900" algn="l"/>
              </a:tabLst>
            </a:lvl1pPr>
          </a:lstStyle>
          <a:p>
            <a:pPr/>
            <a:r>
              <a:t>Red 13</a:t>
            </a:r>
          </a:p>
        </p:txBody>
      </p:sp>
      <p:sp>
        <p:nvSpPr>
          <p:cNvPr id="413" name="Shape 413"/>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testDig(self):</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spos = self.m.t.pos()</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self.m.t.pos()==(spos[0]+self.m.pathWidth,spos[1])</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self.m.t.pos()==(spos[0],spos[1]-self.m.pathWidth)</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self.m.t.pos()==(spos[0],spos[1])</a:t>
            </a:r>
          </a:p>
          <a:p>
            <a:pPr marL="0" indent="0">
              <a:spcBef>
                <a:spcPts val="0"/>
              </a:spcBef>
              <a:buSzTx/>
              <a:buNone/>
              <a:defRPr sz="1400">
                <a:effectLst/>
                <a:latin typeface="Courier"/>
                <a:ea typeface="Courier"/>
                <a:cs typeface="Courier"/>
                <a:sym typeface="Courier"/>
              </a:defRPr>
            </a:pPr>
            <a:r>
              <a:t>        self.m.t.goto(0,0)</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self.m.t.pos()==(0,self.m.pathWidth)</a:t>
            </a:r>
          </a:p>
          <a:p>
            <a:pPr marL="0" indent="0">
              <a:spcBef>
                <a:spcPts val="0"/>
              </a:spcBef>
              <a:buSzTx/>
              <a:buNone/>
              <a:defRPr sz="1400">
                <a:effectLst/>
                <a:latin typeface="Courier"/>
                <a:ea typeface="Courier"/>
                <a:cs typeface="Courier"/>
                <a:sym typeface="Courier"/>
              </a:defRPr>
            </a:pP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title"/>
          </p:nvPr>
        </p:nvSpPr>
        <p:spPr>
          <a:prstGeom prst="rect">
            <a:avLst/>
          </a:prstGeom>
        </p:spPr>
        <p:txBody>
          <a:bodyPr/>
          <a:lstStyle>
            <a:lvl1pPr>
              <a:tabLst>
                <a:tab pos="1485900" algn="l"/>
              </a:tabLst>
            </a:lvl1pPr>
          </a:lstStyle>
          <a:p>
            <a:pPr/>
            <a:r>
              <a:t>Red 13</a:t>
            </a:r>
          </a:p>
        </p:txBody>
      </p:sp>
      <p:sp>
        <p:nvSpPr>
          <p:cNvPr id="416" name="Shape 416"/>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 make sure we can't dig west from a reset</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spos = 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north from a reset</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east from the right hand corner</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self.m.t.goto(self.m.size/2-self.m.pathWidth/2,self.m.size/2-self.m.pathWidth/2)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self.m.dig(EAST)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south from the lower right hand corner</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self.m.t.goto((self.m.size/2-self.m.pathWidth/2,-(self.m.size/2-self.m.pathWidth/2)))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self.m.dig(SOUTH)</a:t>
            </a:r>
          </a:p>
          <a:p>
            <a:pPr marL="0" indent="0">
              <a:spcBef>
                <a:spcPts val="0"/>
              </a:spcBef>
              <a:buSzTx/>
              <a:buNone/>
              <a:defRPr sz="1400">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title"/>
          </p:nvPr>
        </p:nvSpPr>
        <p:spPr>
          <a:prstGeom prst="rect">
            <a:avLst/>
          </a:prstGeom>
        </p:spPr>
        <p:txBody>
          <a:bodyPr/>
          <a:lstStyle>
            <a:lvl1pPr>
              <a:tabLst>
                <a:tab pos="1485900" algn="l"/>
              </a:tabLst>
            </a:lvl1pPr>
          </a:lstStyle>
          <a:p>
            <a:pPr/>
            <a:r>
              <a:t>Red 13</a:t>
            </a:r>
          </a:p>
        </p:txBody>
      </p:sp>
      <p:sp>
        <p:nvSpPr>
          <p:cNvPr id="419" name="Shape 419"/>
          <p:cNvSpPr/>
          <p:nvPr>
            <p:ph type="body" idx="1"/>
          </p:nvPr>
        </p:nvSpPr>
        <p:spPr>
          <a:prstGeom prst="rect">
            <a:avLst/>
          </a:prstGeom>
        </p:spPr>
        <p:txBody>
          <a:bodyPr/>
          <a:lstStyle/>
          <a:p>
            <a:pPr marL="0" indent="0" defTabSz="384047">
              <a:spcBef>
                <a:spcPts val="0"/>
              </a:spcBef>
              <a:buSzTx/>
              <a:buNone/>
              <a:defRPr sz="1175">
                <a:effectLst/>
                <a:latin typeface="Courier"/>
                <a:ea typeface="Courier"/>
                <a:cs typeface="Courier"/>
                <a:sym typeface="Courier"/>
              </a:defRPr>
            </a:pPr>
            <a:r>
              <a:t>        # make sure we can't dig east</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self.m.setMatrixValueAt((-(self.m.size/2-5*self.m.pathWidth/2),self.m.size/2-self.m.pathWidth/2),0)</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self.m.dig(EAST)</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south</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self.m.setMatrixValueAt((-(self.m.size/2-self.m.pathWidth/2),self.m.size/2-5*self.m.pathWidth/2),0)</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self.m.dig(SOUTH)</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west</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self.m.setMatrixValueAt((-(self.m.size/2-5*self.m.pathWidth/2),self.m.size/2-self.m.pathWidth/2),0)</a:t>
            </a:r>
          </a:p>
          <a:p>
            <a:pPr marL="0" indent="0" defTabSz="384047">
              <a:spcBef>
                <a:spcPts val="0"/>
              </a:spcBef>
              <a:buSzTx/>
              <a:buNone/>
              <a:defRPr sz="1175">
                <a:effectLst/>
                <a:latin typeface="Courier"/>
                <a:ea typeface="Courier"/>
                <a:cs typeface="Courier"/>
                <a:sym typeface="Courier"/>
              </a:defRPr>
            </a:pPr>
            <a:r>
              <a:t>        self.m.t.goto(-(self.m.size/2-5*self.m.pathWidth/2),self.m.size/2-self.m.pathWidth/2)</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self.m.dig(WEST)</a:t>
            </a:r>
          </a:p>
          <a:p>
            <a:pPr marL="0" indent="0" defTabSz="384047">
              <a:spcBef>
                <a:spcPts val="0"/>
              </a:spcBef>
              <a:buSzTx/>
              <a:buNone/>
              <a:defRPr sz="1175">
                <a:effectLst/>
                <a:latin typeface="Courier"/>
                <a:ea typeface="Courier"/>
                <a:cs typeface="Courier"/>
                <a:sym typeface="Courier"/>
              </a:defRPr>
            </a:pPr>
            <a:r>
              <a:t>        assert self.m.t.pos()==spos</a:t>
            </a:r>
          </a:p>
          <a:p>
            <a:pPr marL="0" indent="0" defTabSz="384047">
              <a:spcBef>
                <a:spcPts val="0"/>
              </a:spcBef>
              <a:buSzTx/>
              <a:buNone/>
              <a:defRPr sz="1175">
                <a:effectLst/>
                <a:latin typeface="Courier"/>
                <a:ea typeface="Courier"/>
                <a:cs typeface="Courier"/>
                <a:sym typeface="Courier"/>
              </a:defRPr>
            </a:pPr>
            <a:r>
              <a:t>        # make sure we can't dig north</a:t>
            </a:r>
          </a:p>
          <a:p>
            <a:pPr marL="0" indent="0" defTabSz="384047">
              <a:spcBef>
                <a:spcPts val="0"/>
              </a:spcBef>
              <a:buSzTx/>
              <a:buNone/>
              <a:defRPr sz="1175">
                <a:effectLst/>
                <a:latin typeface="Courier"/>
                <a:ea typeface="Courier"/>
                <a:cs typeface="Courier"/>
                <a:sym typeface="Courier"/>
              </a:defRPr>
            </a:pPr>
            <a:r>
              <a:t>        # if it would break through to an existing space</a:t>
            </a:r>
          </a:p>
          <a:p>
            <a:pPr marL="0" indent="0" defTabSz="384047">
              <a:spcBef>
                <a:spcPts val="0"/>
              </a:spcBef>
              <a:buSzTx/>
              <a:buNone/>
              <a:defRPr sz="1175">
                <a:effectLst/>
                <a:latin typeface="Courier"/>
                <a:ea typeface="Courier"/>
                <a:cs typeface="Courier"/>
                <a:sym typeface="Courier"/>
              </a:defRPr>
            </a:pPr>
            <a:r>
              <a:t>        self.m.reset()</a:t>
            </a:r>
          </a:p>
          <a:p>
            <a:pPr marL="0" indent="0" defTabSz="384047">
              <a:spcBef>
                <a:spcPts val="0"/>
              </a:spcBef>
              <a:buSzTx/>
              <a:buNone/>
              <a:defRPr sz="1175">
                <a:effectLst/>
                <a:latin typeface="Courier"/>
                <a:ea typeface="Courier"/>
                <a:cs typeface="Courier"/>
                <a:sym typeface="Courier"/>
              </a:defRPr>
            </a:pPr>
            <a:r>
              <a:t>        self.m.setMatrixValueAt((-(self.m.size/2-self.m.pathWidth/2),self.m.size/2-5*self.m.pathWidth/2),0)</a:t>
            </a:r>
          </a:p>
          <a:p>
            <a:pPr marL="0" indent="0" defTabSz="384047">
              <a:spcBef>
                <a:spcPts val="0"/>
              </a:spcBef>
              <a:buSzTx/>
              <a:buNone/>
              <a:defRPr sz="1175">
                <a:effectLst/>
                <a:latin typeface="Courier"/>
                <a:ea typeface="Courier"/>
                <a:cs typeface="Courier"/>
                <a:sym typeface="Courier"/>
              </a:defRPr>
            </a:pPr>
            <a:r>
              <a:t>        self.m.t.goto(-(self.m.size/2-self.m.pathWidth/2),self.m.size/2-5*self.m.pathWidth/2)</a:t>
            </a:r>
          </a:p>
          <a:p>
            <a:pPr marL="0" indent="0" defTabSz="384047">
              <a:spcBef>
                <a:spcPts val="0"/>
              </a:spcBef>
              <a:buSzTx/>
              <a:buNone/>
              <a:defRPr sz="1175">
                <a:effectLst/>
                <a:latin typeface="Courier"/>
                <a:ea typeface="Courier"/>
                <a:cs typeface="Courier"/>
                <a:sym typeface="Courier"/>
              </a:defRPr>
            </a:pPr>
            <a:r>
              <a:t>        spos=self.m.t.pos()</a:t>
            </a:r>
          </a:p>
          <a:p>
            <a:pPr marL="0" indent="0" defTabSz="384047">
              <a:spcBef>
                <a:spcPts val="0"/>
              </a:spcBef>
              <a:buSzTx/>
              <a:buNone/>
              <a:defRPr sz="1175">
                <a:effectLst/>
                <a:latin typeface="Courier"/>
                <a:ea typeface="Courier"/>
                <a:cs typeface="Courier"/>
                <a:sym typeface="Courier"/>
              </a:defRPr>
            </a:pPr>
            <a:r>
              <a:t>        self.m.dig(NORTH)</a:t>
            </a:r>
          </a:p>
          <a:p>
            <a:pPr marL="0" indent="0" defTabSz="384047">
              <a:spcBef>
                <a:spcPts val="0"/>
              </a:spcBef>
              <a:buSzTx/>
              <a:buNone/>
              <a:defRPr sz="1175">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title"/>
          </p:nvPr>
        </p:nvSpPr>
        <p:spPr>
          <a:prstGeom prst="rect">
            <a:avLst/>
          </a:prstGeom>
        </p:spPr>
        <p:txBody>
          <a:bodyPr/>
          <a:lstStyle>
            <a:lvl1pPr>
              <a:tabLst>
                <a:tab pos="1485900" algn="l"/>
              </a:tabLst>
            </a:lvl1pPr>
          </a:lstStyle>
          <a:p>
            <a:pPr/>
            <a:r>
              <a:t>Red 13</a:t>
            </a:r>
          </a:p>
        </p:txBody>
      </p:sp>
      <p:sp>
        <p:nvSpPr>
          <p:cNvPr id="422" name="Shape 422"/>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 make sure we can't dig west</a:t>
            </a:r>
          </a:p>
          <a:p>
            <a:pPr marL="0" indent="0">
              <a:spcBef>
                <a:spcPts val="0"/>
              </a:spcBef>
              <a:buSzTx/>
              <a:buNone/>
              <a:defRPr sz="1400">
                <a:effectLst/>
                <a:latin typeface="Courier"/>
                <a:ea typeface="Courier"/>
                <a:cs typeface="Courier"/>
                <a:sym typeface="Courier"/>
              </a:defRPr>
            </a:pPr>
            <a:r>
              <a:t>        # if it would break through to an existing space</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self.m.setMatrixValueAt((-(self.m.size/2-5*self.m.pathWidth/2),self.m.size/2-self.m.pathWidth/2),0)</a:t>
            </a:r>
          </a:p>
          <a:p>
            <a:pPr marL="0" indent="0">
              <a:spcBef>
                <a:spcPts val="0"/>
              </a:spcBef>
              <a:buSzTx/>
              <a:buNone/>
              <a:defRPr sz="1400">
                <a:effectLst/>
                <a:latin typeface="Courier"/>
                <a:ea typeface="Courier"/>
                <a:cs typeface="Courier"/>
                <a:sym typeface="Courier"/>
              </a:defRPr>
            </a:pPr>
            <a:r>
              <a:t>        self.m.t.goto(-(self.m.size/2-5*self.m.pathWidth/2),self.m.size/2-self.m.pathWidth/2)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self.m.dig(WEST)</a:t>
            </a:r>
          </a:p>
          <a:p>
            <a:pPr marL="0" indent="0">
              <a:spcBef>
                <a:spcPts val="0"/>
              </a:spcBef>
              <a:buSzTx/>
              <a:buNone/>
              <a:defRPr sz="1400">
                <a:effectLst/>
                <a:latin typeface="Courier"/>
                <a:ea typeface="Courier"/>
                <a:cs typeface="Courier"/>
                <a:sym typeface="Courier"/>
              </a:defRPr>
            </a:pPr>
            <a:r>
              <a:t>        assert self.m.t.pos()==spos</a:t>
            </a:r>
          </a:p>
          <a:p>
            <a:pPr marL="0" indent="0">
              <a:spcBef>
                <a:spcPts val="0"/>
              </a:spcBef>
              <a:buSzTx/>
              <a:buNone/>
              <a:defRPr sz="1400">
                <a:effectLst/>
                <a:latin typeface="Courier"/>
                <a:ea typeface="Courier"/>
                <a:cs typeface="Courier"/>
                <a:sym typeface="Courier"/>
              </a:defRPr>
            </a:pPr>
            <a:r>
              <a:t>        # make sure we can't dig north</a:t>
            </a:r>
          </a:p>
          <a:p>
            <a:pPr marL="0" indent="0">
              <a:spcBef>
                <a:spcPts val="0"/>
              </a:spcBef>
              <a:buSzTx/>
              <a:buNone/>
              <a:defRPr sz="1400">
                <a:effectLst/>
                <a:latin typeface="Courier"/>
                <a:ea typeface="Courier"/>
                <a:cs typeface="Courier"/>
                <a:sym typeface="Courier"/>
              </a:defRPr>
            </a:pPr>
            <a:r>
              <a:t>        # if it would break through to an existing space</a:t>
            </a:r>
          </a:p>
          <a:p>
            <a:pPr marL="0" indent="0">
              <a:spcBef>
                <a:spcPts val="0"/>
              </a:spcBef>
              <a:buSzTx/>
              <a:buNone/>
              <a:defRPr sz="1400">
                <a:effectLst/>
                <a:latin typeface="Courier"/>
                <a:ea typeface="Courier"/>
                <a:cs typeface="Courier"/>
                <a:sym typeface="Courier"/>
              </a:defRPr>
            </a:pPr>
            <a:r>
              <a:t>        self.m.reset()</a:t>
            </a:r>
          </a:p>
          <a:p>
            <a:pPr marL="0" indent="0">
              <a:spcBef>
                <a:spcPts val="0"/>
              </a:spcBef>
              <a:buSzTx/>
              <a:buNone/>
              <a:defRPr sz="1400">
                <a:effectLst/>
                <a:latin typeface="Courier"/>
                <a:ea typeface="Courier"/>
                <a:cs typeface="Courier"/>
                <a:sym typeface="Courier"/>
              </a:defRPr>
            </a:pPr>
            <a:r>
              <a:t>        self.m.setMatrixValueAt((-(self.m.size/2-self.m.pathWidth/2),self.m.size/2-5*self.m.pathWidth/2),0)</a:t>
            </a:r>
          </a:p>
          <a:p>
            <a:pPr marL="0" indent="0">
              <a:spcBef>
                <a:spcPts val="0"/>
              </a:spcBef>
              <a:buSzTx/>
              <a:buNone/>
              <a:defRPr sz="1400">
                <a:effectLst/>
                <a:latin typeface="Courier"/>
                <a:ea typeface="Courier"/>
                <a:cs typeface="Courier"/>
                <a:sym typeface="Courier"/>
              </a:defRPr>
            </a:pPr>
            <a:r>
              <a:t>        self.m.t.goto(-(self.m.size/2-self.m.pathWidth/2),self.m.size/2-5*self.m.pathWidth/2)</a:t>
            </a:r>
          </a:p>
          <a:p>
            <a:pPr marL="0" indent="0">
              <a:spcBef>
                <a:spcPts val="0"/>
              </a:spcBef>
              <a:buSzTx/>
              <a:buNone/>
              <a:defRPr sz="1400">
                <a:effectLst/>
                <a:latin typeface="Courier"/>
                <a:ea typeface="Courier"/>
                <a:cs typeface="Courier"/>
                <a:sym typeface="Courier"/>
              </a:defRPr>
            </a:pPr>
            <a:r>
              <a:t>        spos=self.m.t.pos()</a:t>
            </a:r>
          </a:p>
          <a:p>
            <a:pPr marL="0" indent="0">
              <a:spcBef>
                <a:spcPts val="0"/>
              </a:spcBef>
              <a:buSzTx/>
              <a:buNone/>
              <a:defRPr sz="1400">
                <a:effectLst/>
                <a:latin typeface="Courier"/>
                <a:ea typeface="Courier"/>
                <a:cs typeface="Courier"/>
                <a:sym typeface="Courier"/>
              </a:defRPr>
            </a:pPr>
            <a:r>
              <a:t>        self.m.dig(NORTH)</a:t>
            </a:r>
          </a:p>
          <a:p>
            <a:pPr marL="0" indent="0">
              <a:spcBef>
                <a:spcPts val="0"/>
              </a:spcBef>
              <a:buSzTx/>
              <a:buNone/>
              <a:defRPr sz="1400">
                <a:effectLst/>
                <a:latin typeface="Courier"/>
                <a:ea typeface="Courier"/>
                <a:cs typeface="Courier"/>
                <a:sym typeface="Courier"/>
              </a:defRPr>
            </a:pPr>
            <a:r>
              <a:t>        assert self.m.t.pos()==spos</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lvl1pPr>
              <a:tabLst>
                <a:tab pos="1485900" algn="l"/>
              </a:tabLst>
            </a:lvl1pPr>
          </a:lstStyle>
          <a:p>
            <a:pPr/>
            <a:r>
              <a:t>Green 13</a:t>
            </a:r>
          </a:p>
        </p:txBody>
      </p:sp>
      <p:sp>
        <p:nvSpPr>
          <p:cNvPr id="425" name="Shape 425"/>
          <p:cNvSpPr/>
          <p:nvPr>
            <p:ph type="body" idx="1"/>
          </p:nvPr>
        </p:nvSpPr>
        <p:spPr>
          <a:prstGeom prst="rect">
            <a:avLst/>
          </a:prstGeom>
        </p:spPr>
        <p:txBody>
          <a:bodyPr/>
          <a:lstStyle>
            <a:lvl1pPr>
              <a:buBlip>
                <a:blip r:embed="rId2"/>
              </a:buBlip>
            </a:lvl1pPr>
          </a:lstStyle>
          <a:p>
            <a:pPr>
              <a:defRPr>
                <a:effectLst/>
              </a:defRPr>
            </a:pPr>
            <a:r>
              <a:t>We use tooClose() to make sure we don’t break through</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title"/>
          </p:nvPr>
        </p:nvSpPr>
        <p:spPr>
          <a:prstGeom prst="rect">
            <a:avLst/>
          </a:prstGeom>
        </p:spPr>
        <p:txBody>
          <a:bodyPr/>
          <a:lstStyle>
            <a:lvl1pPr>
              <a:tabLst>
                <a:tab pos="1485900" algn="l"/>
              </a:tabLst>
            </a:lvl1pPr>
          </a:lstStyle>
          <a:p>
            <a:pPr/>
            <a:r>
              <a:t>Green 13</a:t>
            </a:r>
          </a:p>
        </p:txBody>
      </p:sp>
      <p:sp>
        <p:nvSpPr>
          <p:cNvPr id="428" name="Shape 428"/>
          <p:cNvSpPr/>
          <p:nvPr>
            <p:ph type="body" idx="1"/>
          </p:nvPr>
        </p:nvSpPr>
        <p:spPr>
          <a:prstGeom prst="rect">
            <a:avLst/>
          </a:prstGeom>
        </p:spPr>
        <p:txBody>
          <a:bodyPr/>
          <a:lstStyle/>
          <a:p>
            <a:pPr marL="0" indent="0">
              <a:spcBef>
                <a:spcPts val="0"/>
              </a:spcBef>
              <a:buSzTx/>
              <a:buNone/>
              <a:defRPr sz="1400">
                <a:effectLst/>
                <a:latin typeface="Courier"/>
                <a:ea typeface="Courier"/>
                <a:cs typeface="Courier"/>
                <a:sym typeface="Courier"/>
              </a:defRPr>
            </a:pPr>
            <a:r>
              <a:t>    def dig(self,direction):</a:t>
            </a:r>
          </a:p>
          <a:p>
            <a:pPr marL="0" indent="0">
              <a:spcBef>
                <a:spcPts val="0"/>
              </a:spcBef>
              <a:buSzTx/>
              <a:buNone/>
              <a:defRPr sz="1400">
                <a:effectLst/>
                <a:latin typeface="Courier"/>
                <a:ea typeface="Courier"/>
                <a:cs typeface="Courier"/>
                <a:sym typeface="Courier"/>
              </a:defRPr>
            </a:pPr>
            <a:r>
              <a:t>        oldpos=self.t.pos()</a:t>
            </a:r>
          </a:p>
          <a:p>
            <a:pPr marL="0" indent="0">
              <a:spcBef>
                <a:spcPts val="0"/>
              </a:spcBef>
              <a:buSzTx/>
              <a:buNone/>
              <a:defRPr sz="1400">
                <a:effectLst/>
                <a:latin typeface="Courier"/>
                <a:ea typeface="Courier"/>
                <a:cs typeface="Courier"/>
                <a:sym typeface="Courier"/>
              </a:defRPr>
            </a:pPr>
            <a:r>
              <a:t>        if direction == EAST: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tooClose = self.tooClose(EAST)               </a:t>
            </a:r>
          </a:p>
          <a:p>
            <a:pPr marL="0" indent="0">
              <a:spcBef>
                <a:spcPts val="0"/>
              </a:spcBef>
              <a:buSzTx/>
              <a:buNone/>
              <a:defRPr sz="1400">
                <a:effectLst/>
                <a:latin typeface="Courier"/>
                <a:ea typeface="Courier"/>
                <a:cs typeface="Courier"/>
                <a:sym typeface="Courier"/>
              </a:defRPr>
            </a:pPr>
            <a:r>
              <a:t>        if direction == SOUTH: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tooClose = self.tooClose(SOUTH)</a:t>
            </a:r>
          </a:p>
          <a:p>
            <a:pPr marL="0" indent="0">
              <a:spcBef>
                <a:spcPts val="0"/>
              </a:spcBef>
              <a:buSzTx/>
              <a:buNone/>
              <a:defRPr sz="1400">
                <a:effectLst/>
                <a:latin typeface="Courier"/>
                <a:ea typeface="Courier"/>
                <a:cs typeface="Courier"/>
                <a:sym typeface="Courier"/>
              </a:defRPr>
            </a:pPr>
            <a:r>
              <a:t>        if direction == WEST:</a:t>
            </a:r>
          </a:p>
          <a:p>
            <a:pPr marL="0" indent="0">
              <a:spcBef>
                <a:spcPts val="0"/>
              </a:spcBef>
              <a:buSzTx/>
              <a:buNone/>
              <a:defRPr sz="1400">
                <a:effectLst/>
                <a:latin typeface="Courier"/>
                <a:ea typeface="Courier"/>
                <a:cs typeface="Courier"/>
                <a:sym typeface="Courier"/>
              </a:defRPr>
            </a:pPr>
            <a:r>
              <a:t>            self.t.goto(oldpos[0]-self.pathWidth,oldpos[1])</a:t>
            </a:r>
          </a:p>
          <a:p>
            <a:pPr marL="0" indent="0">
              <a:spcBef>
                <a:spcPts val="0"/>
              </a:spcBef>
              <a:buSzTx/>
              <a:buNone/>
              <a:defRPr sz="1400">
                <a:effectLst/>
                <a:latin typeface="Courier"/>
                <a:ea typeface="Courier"/>
                <a:cs typeface="Courier"/>
                <a:sym typeface="Courier"/>
              </a:defRPr>
            </a:pPr>
            <a:r>
              <a:t>            tooClose = self.tooClose(WEST)</a:t>
            </a:r>
          </a:p>
          <a:p>
            <a:pPr marL="0" indent="0">
              <a:spcBef>
                <a:spcPts val="0"/>
              </a:spcBef>
              <a:buSzTx/>
              <a:buNone/>
              <a:defRPr sz="1400">
                <a:effectLst/>
                <a:latin typeface="Courier"/>
                <a:ea typeface="Courier"/>
                <a:cs typeface="Courier"/>
                <a:sym typeface="Courier"/>
              </a:defRPr>
            </a:pPr>
            <a:r>
              <a:t>        if direction == NORTH:</a:t>
            </a:r>
          </a:p>
          <a:p>
            <a:pPr marL="0" indent="0">
              <a:spcBef>
                <a:spcPts val="0"/>
              </a:spcBef>
              <a:buSzTx/>
              <a:buNone/>
              <a:defRPr sz="1400">
                <a:effectLst/>
                <a:latin typeface="Courier"/>
                <a:ea typeface="Courier"/>
                <a:cs typeface="Courier"/>
                <a:sym typeface="Courier"/>
              </a:defRPr>
            </a:pPr>
            <a:r>
              <a:t>            self.t.goto(oldpos[0],oldpos[1]+self.pathWidth)</a:t>
            </a:r>
          </a:p>
          <a:p>
            <a:pPr marL="0" indent="0">
              <a:spcBef>
                <a:spcPts val="0"/>
              </a:spcBef>
              <a:buSzTx/>
              <a:buNone/>
              <a:defRPr sz="1400">
                <a:effectLst/>
                <a:latin typeface="Courier"/>
                <a:ea typeface="Courier"/>
                <a:cs typeface="Courier"/>
                <a:sym typeface="Courier"/>
              </a:defRPr>
            </a:pPr>
            <a:r>
              <a:t>            tooClose = self.tooClose(NORTH)</a:t>
            </a:r>
          </a:p>
          <a:p>
            <a:pPr marL="0" indent="0">
              <a:spcBef>
                <a:spcPts val="0"/>
              </a:spcBef>
              <a:buSzTx/>
              <a:buNone/>
              <a:defRPr sz="1400">
                <a:effectLst/>
                <a:latin typeface="Courier"/>
                <a:ea typeface="Courier"/>
                <a:cs typeface="Courier"/>
                <a:sym typeface="Courier"/>
              </a:defRPr>
            </a:pPr>
            <a:r>
              <a:t>        spos = self.t.pos()</a:t>
            </a:r>
          </a:p>
          <a:p>
            <a:pPr marL="0" indent="0">
              <a:spcBef>
                <a:spcPts val="0"/>
              </a:spcBef>
              <a:buSzTx/>
              <a:buNone/>
              <a:defRPr sz="1400">
                <a:effectLst/>
                <a:latin typeface="Courier"/>
                <a:ea typeface="Courier"/>
                <a:cs typeface="Courier"/>
                <a:sym typeface="Courier"/>
              </a:defRPr>
            </a:pPr>
            <a:r>
              <a:t>        </a:t>
            </a:r>
          </a:p>
          <a:p>
            <a:pPr marL="0" indent="0">
              <a:spcBef>
                <a:spcPts val="0"/>
              </a:spcBef>
              <a:buSzTx/>
              <a:buNone/>
              <a:defRPr sz="1400">
                <a:effectLst/>
                <a:latin typeface="Courier"/>
                <a:ea typeface="Courier"/>
                <a:cs typeface="Courier"/>
                <a:sym typeface="Courier"/>
              </a:defRPr>
            </a:pPr>
            <a:r>
              <a:t>        if self.getMatrixValueAt(spos)==WALL and not tooClose:</a:t>
            </a:r>
          </a:p>
          <a:p>
            <a:pPr marL="0" indent="0">
              <a:spcBef>
                <a:spcPts val="0"/>
              </a:spcBef>
              <a:buSzTx/>
              <a:buNone/>
              <a:defRPr sz="1400">
                <a:effectLst/>
                <a:latin typeface="Courier"/>
                <a:ea typeface="Courier"/>
                <a:cs typeface="Courier"/>
                <a:sym typeface="Courier"/>
              </a:defRPr>
            </a:pPr>
            <a:r>
              <a:t>            self.setMatrixValueAt(self.t.pos(),EMPTY)</a:t>
            </a:r>
          </a:p>
          <a:p>
            <a:pPr marL="0" indent="0">
              <a:spcBef>
                <a:spcPts val="0"/>
              </a:spcBef>
              <a:buSzTx/>
              <a:buNone/>
              <a:defRPr sz="1400">
                <a:effectLst/>
                <a:latin typeface="Courier"/>
                <a:ea typeface="Courier"/>
                <a:cs typeface="Courier"/>
                <a:sym typeface="Courier"/>
              </a:defRPr>
            </a:pPr>
            <a:r>
              <a:t>        else:</a:t>
            </a:r>
          </a:p>
          <a:p>
            <a:pPr marL="0" indent="0">
              <a:spcBef>
                <a:spcPts val="0"/>
              </a:spcBef>
              <a:buSzTx/>
              <a:buNone/>
              <a:defRPr sz="1400">
                <a:effectLst/>
                <a:latin typeface="Courier"/>
                <a:ea typeface="Courier"/>
                <a:cs typeface="Courier"/>
                <a:sym typeface="Courier"/>
              </a:defRPr>
            </a:pPr>
            <a:r>
              <a:t>            self.t.goto(oldpos[0],oldpos[1])</a:t>
            </a:r>
          </a:p>
          <a:p>
            <a:pPr marL="0" indent="0">
              <a:spcBef>
                <a:spcPts val="0"/>
              </a:spcBef>
              <a:buSzTx/>
              <a:buNone/>
              <a:defRPr sz="1400">
                <a:effectLst/>
                <a:latin typeface="Courier"/>
                <a:ea typeface="Courier"/>
                <a:cs typeface="Courier"/>
                <a:sym typeface="Courier"/>
              </a:defRPr>
            </a:pPr>
            <a:r>
              <a:t>        return self.t.pos()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LinenBook">
  <a:themeElements>
    <a:clrScheme name="LinenBook">
      <a:dk1>
        <a:srgbClr val="363929"/>
      </a:dk1>
      <a:lt1>
        <a:srgbClr val="181039"/>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inenBook">
  <a:themeElements>
    <a:clrScheme name="LinenBook">
      <a:dk1>
        <a:srgbClr val="000000"/>
      </a:dk1>
      <a:lt1>
        <a:srgbClr val="FFFFFF"/>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