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42" r:id="rId3"/>
    <p:sldId id="451" r:id="rId5"/>
    <p:sldId id="397" r:id="rId6"/>
    <p:sldId id="426" r:id="rId7"/>
    <p:sldId id="452" r:id="rId8"/>
    <p:sldId id="424" r:id="rId9"/>
    <p:sldId id="449" r:id="rId10"/>
    <p:sldId id="442" r:id="rId11"/>
    <p:sldId id="379" r:id="rId12"/>
    <p:sldId id="435" r:id="rId13"/>
    <p:sldId id="443" r:id="rId14"/>
    <p:sldId id="450" r:id="rId15"/>
    <p:sldId id="432" r:id="rId16"/>
    <p:sldId id="444" r:id="rId17"/>
  </p:sldIdLst>
  <p:sldSz cx="12198350" cy="6859270"/>
  <p:notesSz cx="6858000" cy="9144000"/>
  <p:custDataLst>
    <p:tags r:id="rId23"/>
  </p:custDataLst>
  <p:defaultTextStyle>
    <a:defPPr>
      <a:defRPr lang="zh-CN"/>
    </a:defPPr>
    <a:lvl1pPr marL="0" lvl="0" indent="0" algn="l" defTabSz="1219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lvl="1" indent="-152400" algn="l" defTabSz="1219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lvl="2" indent="-304800" algn="l" defTabSz="1219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lvl="3" indent="-457200" algn="l" defTabSz="1219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lvl="4" indent="-609600" algn="l" defTabSz="1219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-609600" algn="l" defTabSz="1219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-609600" algn="l" defTabSz="1219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-609600" algn="l" defTabSz="1219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-609600" algn="l" defTabSz="12192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6" userDrawn="1">
          <p15:clr>
            <a:srgbClr val="A4A3A4"/>
          </p15:clr>
        </p15:guide>
        <p15:guide id="2" pos="3851" userDrawn="1">
          <p15:clr>
            <a:srgbClr val="A4A3A4"/>
          </p15:clr>
        </p15:guide>
        <p15:guide id="3" pos="304" userDrawn="1">
          <p15:clr>
            <a:srgbClr val="A4A3A4"/>
          </p15:clr>
        </p15:guide>
        <p15:guide id="4" pos="1912" userDrawn="1">
          <p15:clr>
            <a:srgbClr val="A4A3A4"/>
          </p15:clr>
        </p15:guide>
        <p15:guide id="5" pos="119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AFAFA"/>
    <a:srgbClr val="005DA2"/>
    <a:srgbClr val="FFC400"/>
    <a:srgbClr val="FFD347"/>
    <a:srgbClr val="FFC91D"/>
    <a:srgbClr val="0071C1"/>
    <a:srgbClr val="4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59"/>
    <p:restoredTop sz="94660"/>
  </p:normalViewPr>
  <p:slideViewPr>
    <p:cSldViewPr showGuides="1">
      <p:cViewPr varScale="1">
        <p:scale>
          <a:sx n="84" d="100"/>
          <a:sy n="84" d="100"/>
        </p:scale>
        <p:origin x="566" y="77"/>
      </p:cViewPr>
      <p:guideLst>
        <p:guide orient="horz" pos="2236"/>
        <p:guide pos="3851"/>
        <p:guide pos="304"/>
        <p:guide pos="1912"/>
        <p:guide pos="1193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5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262AE03-6EE8-41FD-8A37-86C6BC5E264F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09600" marR="0" lvl="1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219835" marR="0" lvl="2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9435" marR="0" lvl="3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439035" marR="0" lvl="4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83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1FD59-C920-460C-B1C9-0346C59420B0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150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637" y="365210"/>
            <a:ext cx="10521077" cy="1325870"/>
          </a:xfrm>
          <a:prstGeom prst="rect">
            <a:avLst/>
          </a:prstGeom>
        </p:spPr>
        <p:txBody>
          <a:bodyPr lIns="91472" tIns="45736" rIns="91472" bIns="45736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637" y="1826048"/>
            <a:ext cx="10521077" cy="4352346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7938"/>
            <a:ext cx="2744788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30820CF-B880-4189-942D-D702A7CBA730}" type="datetimeFigureOut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40188" y="6357938"/>
            <a:ext cx="4117975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5363" y="6357938"/>
            <a:ext cx="2744788" cy="365125"/>
          </a:xfrm>
          <a:prstGeom prst="rect">
            <a:avLst/>
          </a:prstGeom>
        </p:spPr>
        <p:txBody>
          <a:bodyPr lIns="91472" tIns="45736" rIns="91472" bIns="45736"/>
          <a:lstStyle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1562100" y="693738"/>
            <a:ext cx="1063625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59192-60C8-49F5-94DF-1E29C3FCC85C}" type="datetimeFigureOut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 advTm="0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59192-60C8-49F5-94DF-1E29C3FCC85C}" type="datetimeFigureOut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 advTm="0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20" y="273112"/>
            <a:ext cx="4013173" cy="116232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9216" y="273114"/>
            <a:ext cx="6819216" cy="5854469"/>
          </a:xfrm>
          <a:prstGeom prst="rect">
            <a:avLst/>
          </a:prstGeom>
        </p:spPr>
        <p:txBody>
          <a:bodyPr lIns="121963" tIns="60981" rIns="121963" bIns="60981"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920" y="1435434"/>
            <a:ext cx="4013173" cy="46921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59192-60C8-49F5-94DF-1E29C3FCC85C}" type="datetimeFigureOut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 advTm="0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0962" y="4801712"/>
            <a:ext cx="7319010" cy="566870"/>
          </a:xfrm>
          <a:prstGeom prst="rect">
            <a:avLst/>
          </a:prstGeom>
        </p:spPr>
        <p:txBody>
          <a:bodyPr lIns="121963" tIns="60981" rIns="121963" bIns="60981" anchor="b"/>
          <a:lstStyle>
            <a:lvl1pPr algn="l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90962" y="612916"/>
            <a:ext cx="7319010" cy="4115753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4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90962" y="5368581"/>
            <a:ext cx="7319010" cy="805049"/>
          </a:xfrm>
          <a:prstGeom prst="rect">
            <a:avLst/>
          </a:prstGeom>
        </p:spPr>
        <p:txBody>
          <a:bodyPr lIns="121963" tIns="60981" rIns="121963" bIns="60981"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59192-60C8-49F5-94DF-1E29C3FCC85C}" type="datetimeFigureOut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 advTm="0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918" y="274702"/>
            <a:ext cx="10978515" cy="1143265"/>
          </a:xfrm>
          <a:prstGeom prst="rect">
            <a:avLst/>
          </a:prstGeom>
        </p:spPr>
        <p:txBody>
          <a:bodyPr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1600572"/>
            <a:ext cx="10978515" cy="4527011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59192-60C8-49F5-94DF-1E29C3FCC85C}" type="datetimeFigureOut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 advTm="0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43804" y="206422"/>
            <a:ext cx="2744629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918" y="206422"/>
            <a:ext cx="8030580" cy="4388867"/>
          </a:xfrm>
          <a:prstGeom prst="rect">
            <a:avLst/>
          </a:prstGeom>
        </p:spPr>
        <p:txBody>
          <a:bodyPr vert="eaVert" lIns="121963" tIns="60981" rIns="121963" bIns="6098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F659192-60C8-49F5-94DF-1E29C3FCC85C}" type="datetimeFigureOut"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2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marL="0" marR="0" lvl="0" indent="0" algn="l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8" cy="365125"/>
          </a:xfrm>
          <a:prstGeom prst="rect">
            <a:avLst/>
          </a:prstGeom>
        </p:spPr>
        <p:txBody>
          <a:bodyPr lIns="121963" tIns="60981" rIns="121963" bIns="60981"/>
          <a:lstStyle/>
          <a:p>
            <a:pPr lvl="0">
              <a:buNone/>
            </a:pPr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 advTm="0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wip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 advTm="0">
    <p:wipe/>
  </p:transition>
  <p:hf sldNum="0" hdr="0" ftr="0" dt="0"/>
  <p:txStyles>
    <p:titleStyle>
      <a:lvl1pPr algn="ctr" defTabSz="1219835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1235" indent="-3810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6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8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83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5.svg"/><Relationship Id="rId6" Type="http://schemas.openxmlformats.org/officeDocument/2006/relationships/image" Target="../media/image4.png"/><Relationship Id="rId5" Type="http://schemas.openxmlformats.org/officeDocument/2006/relationships/hyperlink" Target="pro\test2.py" TargetMode="Externa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hyperlink" Target="pro\test1.py" TargetMode="External"/><Relationship Id="rId1" Type="http://schemas.openxmlformats.org/officeDocument/2006/relationships/hyperlink" Target="pro\test3.py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hyperlink" Target="file:///D:\li\&#39640;&#19968;li\&#31532;4&#35762;%20&#36873;&#25321;&#32467;&#26500;\cmp\&#21475;&#31639;&#23567;&#31243;&#24207;v1.0_0310\pro\ans3.0.p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hyperlink" Target="&#31639;&#27861;&#30456;&#20851;&#30693;&#35782;.docx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1587"/>
            <a:ext cx="12193588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TextBox 23"/>
          <p:cNvSpPr txBox="1"/>
          <p:nvPr/>
        </p:nvSpPr>
        <p:spPr>
          <a:xfrm>
            <a:off x="7799705" y="3392488"/>
            <a:ext cx="3671570" cy="951230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pPr algn="r">
              <a:buNone/>
            </a:pPr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口算天天练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327650" y="4389438"/>
            <a:ext cx="602773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547736" y="4581525"/>
            <a:ext cx="2923540" cy="61277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R="0" algn="r" defTabSz="1219835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高一 </a:t>
            </a:r>
            <a:r>
              <a:rPr kumimoji="0" lang="en-US" altLang="zh-CN" sz="3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32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信息技术</a:t>
            </a:r>
            <a:endParaRPr kumimoji="0" lang="zh-CN" altLang="en-US" sz="32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9477375" y="5770563"/>
            <a:ext cx="1344613" cy="41275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R="0" defTabSz="1219835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en-US" sz="19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9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圆角矩形 5"/>
          <p:cNvSpPr/>
          <p:nvPr/>
        </p:nvSpPr>
        <p:spPr>
          <a:xfrm>
            <a:off x="1103630" y="1114425"/>
            <a:ext cx="10020300" cy="544576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rgbClr val="0071C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14450" y="1701165"/>
            <a:ext cx="4468495" cy="472186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12198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双分支结构格式：</a:t>
            </a:r>
            <a:endParaRPr lang="zh-CN" alt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12198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    条件</a:t>
            </a:r>
            <a:r>
              <a:rPr lang="en-US" altLang="zh-CN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: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语句块1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else:        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语句块2</a:t>
            </a:r>
            <a:endParaRPr lang="zh-CN" alt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121983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marR="0" lvl="0" indent="-34290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语句块</a:t>
            </a:r>
            <a:r>
              <a:rPr lang="en-US" altLang="zh-CN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、语句块</a:t>
            </a:r>
            <a:r>
              <a:rPr lang="en-US" altLang="zh-CN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有缩进</a:t>
            </a:r>
            <a:endParaRPr lang="zh-CN" altLang="en-US" sz="2400" b="1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marR="0" lvl="0" indent="-34290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缩进：</a:t>
            </a:r>
            <a:r>
              <a:rPr lang="en-US" altLang="zh-CN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个空格或一个</a:t>
            </a:r>
            <a:r>
              <a:rPr lang="en-US" altLang="zh-CN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tab</a:t>
            </a:r>
            <a:endParaRPr lang="zh-CN" altLang="en-US" sz="18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marR="0" lvl="0" indent="-34290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en-US" altLang="zh-CN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if</a:t>
            </a:r>
            <a:r>
              <a:rPr lang="zh-CN" altLang="en-US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条件后、</a:t>
            </a:r>
            <a:r>
              <a:rPr lang="en-US" altLang="zh-CN" sz="18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后都有英文冒号</a:t>
            </a:r>
            <a:r>
              <a:rPr lang="en-US" altLang="zh-CN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07371" y="727133"/>
            <a:ext cx="3552825" cy="773430"/>
            <a:chOff x="2332467" y="809238"/>
            <a:chExt cx="3048218" cy="608658"/>
          </a:xfrm>
          <a:solidFill>
            <a:schemeClr val="accent1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7" y="809238"/>
              <a:ext cx="3048218" cy="608658"/>
            </a:xfrm>
            <a:prstGeom prst="roundRect">
              <a:avLst>
                <a:gd name="adj" fmla="val 50000"/>
              </a:avLst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16259" y="952657"/>
              <a:ext cx="1914466" cy="379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学习支撑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2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93790" y="1313180"/>
            <a:ext cx="4731385" cy="51098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圆角矩形 5"/>
          <p:cNvSpPr/>
          <p:nvPr/>
        </p:nvSpPr>
        <p:spPr>
          <a:xfrm>
            <a:off x="1103313" y="1114425"/>
            <a:ext cx="10020300" cy="500380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rgbClr val="0071C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314450" y="1701165"/>
            <a:ext cx="4595495" cy="3733165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赋值语句：</a:t>
            </a:r>
            <a:endParaRPr lang="zh-CN" alt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marR="0" lvl="0" indent="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marR="0" lvl="1" indent="-28575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result = op1 + op2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marR="0" lvl="1" indent="-28575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marR="0" lvl="1" indent="-28575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赋值符号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=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marR="0" lvl="1" indent="-28575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有方向性，右边赋给左边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marR="0" lvl="1" indent="-28575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左边，</a:t>
            </a: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只能是变量名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07371" y="727133"/>
            <a:ext cx="3552825" cy="773430"/>
            <a:chOff x="2332467" y="809238"/>
            <a:chExt cx="3048218" cy="608658"/>
          </a:xfrm>
          <a:solidFill>
            <a:schemeClr val="accent1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7" y="809238"/>
              <a:ext cx="3048218" cy="608658"/>
            </a:xfrm>
            <a:prstGeom prst="roundRect">
              <a:avLst>
                <a:gd name="adj" fmla="val 50000"/>
              </a:avLst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16259" y="952657"/>
              <a:ext cx="1914466" cy="379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学习支撑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3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75120" y="1917700"/>
            <a:ext cx="3308985" cy="37858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07555" y="1269365"/>
            <a:ext cx="4213225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0" name="圆角矩形 5"/>
          <p:cNvSpPr/>
          <p:nvPr/>
        </p:nvSpPr>
        <p:spPr>
          <a:xfrm>
            <a:off x="1103313" y="1114425"/>
            <a:ext cx="10020300" cy="500380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rgbClr val="0071C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18590" y="1778000"/>
            <a:ext cx="5813425" cy="3950335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14350" indent="-514350" algn="just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随机生成加数op1，op2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algn="just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计算正确答案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  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(=)</a:t>
            </a:r>
            <a:endParaRPr lang="zh-CN" altLang="en-US" sz="240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514350" indent="-514350" algn="just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显示算式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（print）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514350" indent="-514350" algn="just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输入答案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answer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（input）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514350" indent="-514350" algn="just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answer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（if）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just" eaLnBrk="0" hangingPunct="0">
              <a:lnSpc>
                <a:spcPct val="150000"/>
              </a:lnSpc>
              <a:buFont typeface="+mj-ea"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显示对错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（print）</a:t>
            </a:r>
            <a:endParaRPr lang="zh-CN" altLang="en-US" sz="240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0" hangingPunct="0">
              <a:lnSpc>
                <a:spcPct val="150000"/>
              </a:lnSpc>
            </a:pP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圆角矩形 1"/>
          <p:cNvSpPr/>
          <p:nvPr>
            <p:custDataLst>
              <p:tags r:id="rId2"/>
            </p:custDataLst>
          </p:nvPr>
        </p:nvSpPr>
        <p:spPr bwMode="auto">
          <a:xfrm>
            <a:off x="2066928" y="727075"/>
            <a:ext cx="4393562" cy="7734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p>
            <a:pPr marL="0" marR="0" lvl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项目</a:t>
            </a:r>
            <a:r>
              <a:rPr lang="en-US" altLang="zh-C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1.0—算法分析</a:t>
            </a:r>
            <a:endParaRPr kumimoji="0" lang="en-US" altLang="zh-CN" sz="3200" b="1" i="0" u="none" strike="noStrike" kern="1200" cap="none" spc="0" normalizeH="0" baseline="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  <a:sym typeface="+mn-ea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/>
          <p:cNvSpPr/>
          <p:nvPr/>
        </p:nvSpPr>
        <p:spPr bwMode="auto">
          <a:xfrm>
            <a:off x="1103302" y="1114061"/>
            <a:ext cx="10019814" cy="5003801"/>
          </a:xfrm>
          <a:prstGeom prst="roundRect">
            <a:avLst>
              <a:gd name="adj" fmla="val 3926"/>
            </a:avLst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8" tIns="45719" rIns="91438" bIns="45719" numCol="1" rtlCol="0" anchor="t" anchorCtr="0" compatLnSpc="1"/>
          <a:lstStyle/>
          <a:p>
            <a:pPr defTabSz="815975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635125" y="1917700"/>
            <a:ext cx="8509635" cy="376555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indent="-457200" algn="just" eaLnBrk="0" hangingPunct="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编写代码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just" eaLnBrk="0" hangingPunct="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调试运行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just" eaLnBrk="0" hangingPunct="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保存上传</a:t>
            </a:r>
            <a:r>
              <a:rPr lang="en-US" altLang="zh-CN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endParaRPr lang="en-US" altLang="zh-CN" sz="24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457200" indent="-457200" algn="just" eaLnBrk="0" hangingPunct="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prstClr val="black">
                  <a:lumMod val="95000"/>
                  <a:lumOff val="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0" hangingPunct="0">
              <a:lnSpc>
                <a:spcPct val="200000"/>
              </a:lnSpc>
            </a:pPr>
            <a:r>
              <a:rPr lang="zh-CN" alt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文件命名：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机号+姓名+口算+版本号，如 01小明口算</a:t>
            </a:r>
            <a:r>
              <a:rPr lang="en-US" altLang="zh-CN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FF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.0</a:t>
            </a:r>
            <a:endParaRPr lang="zh-CN" altLang="en-US" sz="2400" dirty="0">
              <a:solidFill>
                <a:srgbClr val="FF00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94840" y="727710"/>
            <a:ext cx="3035935" cy="773430"/>
            <a:chOff x="2236035" y="809238"/>
            <a:chExt cx="2456554" cy="608658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7" y="809238"/>
              <a:ext cx="2360122" cy="60865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algn="ctr" defTabSz="1088390"/>
              <a:endParaRPr lang="zh-CN" altLang="en-US" sz="3700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36035" y="923174"/>
              <a:ext cx="2321440" cy="379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项目实施</a:t>
              </a:r>
              <a:endParaRPr lang="zh-CN" altLang="en-US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" y="-1587"/>
            <a:ext cx="12193588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TextBox 23"/>
          <p:cNvSpPr txBox="1"/>
          <p:nvPr/>
        </p:nvSpPr>
        <p:spPr>
          <a:xfrm>
            <a:off x="8485505" y="3392488"/>
            <a:ext cx="2985770" cy="951230"/>
          </a:xfrm>
          <a:prstGeom prst="rect">
            <a:avLst/>
          </a:prstGeom>
          <a:noFill/>
          <a:ln w="9525">
            <a:noFill/>
          </a:ln>
        </p:spPr>
        <p:txBody>
          <a:bodyPr wrap="none" lIns="121917" tIns="60958" rIns="121917" bIns="60958">
            <a:spAutoFit/>
          </a:bodyPr>
          <a:lstStyle/>
          <a:p>
            <a:pPr algn="r">
              <a:buNone/>
            </a:pPr>
            <a:r>
              <a:rPr lang="zh-CN" altLang="en-US" sz="5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感谢聆听</a:t>
            </a:r>
            <a:endParaRPr lang="zh-CN" altLang="en-US" sz="54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5327650" y="4389438"/>
            <a:ext cx="6027738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477375" y="5770563"/>
            <a:ext cx="1344613" cy="412750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pPr marR="0" defTabSz="1219835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B962C8B-B14F-4D97-AF65-F5344CB8AC3E}" type="datetime1">
              <a:rPr kumimoji="0" lang="zh-CN" altLang="en-US" sz="1900" b="1" kern="1200" cap="none" spc="0" normalizeH="0" baseline="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fld>
            <a:endParaRPr kumimoji="0" lang="zh-CN" altLang="en-US" sz="1900" b="1" kern="1200" cap="none" spc="0" normalizeH="0" baseline="0" noProof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圆角矩形 5"/>
          <p:cNvSpPr/>
          <p:nvPr/>
        </p:nvSpPr>
        <p:spPr>
          <a:xfrm>
            <a:off x="1103313" y="1114425"/>
            <a:ext cx="10020300" cy="500380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94975" y="727133"/>
            <a:ext cx="2280269" cy="773220"/>
            <a:chOff x="2236035" y="809238"/>
            <a:chExt cx="1956403" cy="608493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9" y="809238"/>
              <a:ext cx="1859969" cy="6084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36035" y="923174"/>
              <a:ext cx="1914466" cy="379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回顾：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562735" y="1701165"/>
            <a:ext cx="9295130" cy="37490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3600"/>
              <a:t>x=input()  </a:t>
            </a:r>
            <a:r>
              <a:rPr lang="en-US" altLang="zh-CN" b="1">
                <a:solidFill>
                  <a:srgbClr val="FF0000"/>
                </a:solidFill>
              </a:rPr>
              <a:t> #input()</a:t>
            </a:r>
            <a:r>
              <a:rPr lang="zh-CN" altLang="en-US" b="1">
                <a:solidFill>
                  <a:srgbClr val="FF0000"/>
                </a:solidFill>
              </a:rPr>
              <a:t>函数的返回值为</a:t>
            </a:r>
            <a:r>
              <a:rPr lang="en-US" altLang="zh-CN" b="1">
                <a:solidFill>
                  <a:srgbClr val="FF0000"/>
                </a:solidFill>
              </a:rPr>
              <a:t>string</a:t>
            </a:r>
            <a:r>
              <a:rPr lang="zh-CN" altLang="en-US" b="1">
                <a:solidFill>
                  <a:srgbClr val="FF0000"/>
                </a:solidFill>
              </a:rPr>
              <a:t>类型</a:t>
            </a:r>
            <a:endParaRPr lang="en-US" altLang="zh-CN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/>
              <a:t>y=input()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en-US" altLang="zh-CN" sz="3600"/>
              <a:t>ans=x+y    </a:t>
            </a:r>
            <a:r>
              <a:rPr lang="zh-CN" altLang="en-US" sz="2400" b="1">
                <a:solidFill>
                  <a:srgbClr val="FF0000"/>
                </a:solidFill>
              </a:rPr>
              <a:t>#x,y,ans为变量</a:t>
            </a:r>
            <a:endParaRPr lang="zh-CN" altLang="en-US" sz="2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3600"/>
              <a:t>print(“x+y=”,ans) </a:t>
            </a:r>
            <a:r>
              <a:rPr lang="zh-CN" altLang="en-US" sz="2400" b="1">
                <a:solidFill>
                  <a:srgbClr val="FF0000"/>
                </a:solidFill>
                <a:hlinkClick r:id="rId1" action="ppaction://hlinkfile"/>
              </a:rPr>
              <a:t> #print()函数的具体用法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7323455" y="45085"/>
            <a:ext cx="4207510" cy="1656080"/>
          </a:xfrm>
          <a:prstGeom prst="cloudCallout">
            <a:avLst>
              <a:gd name="adj1" fmla="val -31549"/>
              <a:gd name="adj2" fmla="val 7617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2000">
                <a:srgbClr val="F4DF99"/>
              </a:gs>
              <a:gs pos="100000">
                <a:srgbClr val="F58D70"/>
              </a:gs>
            </a:gsLst>
            <a:lin ang="81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int(</a:t>
            </a:r>
            <a:r>
              <a:rPr lang="zh-CN" altLang="en-US">
                <a:solidFill>
                  <a:schemeClr val="tx1"/>
                </a:solidFill>
              </a:rPr>
              <a:t>整型数据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float(</a:t>
            </a:r>
            <a:r>
              <a:rPr lang="zh-CN" altLang="en-US">
                <a:solidFill>
                  <a:schemeClr val="tx1"/>
                </a:solidFill>
              </a:rPr>
              <a:t>浮点型数据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string(</a:t>
            </a:r>
            <a:r>
              <a:rPr lang="zh-CN" altLang="en-US">
                <a:solidFill>
                  <a:schemeClr val="tx1"/>
                </a:solidFill>
              </a:rPr>
              <a:t>字符型数据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4" name="图片 3" descr="作业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2690" y="5440680"/>
            <a:ext cx="631825" cy="631825"/>
          </a:xfrm>
          <a:prstGeom prst="rect">
            <a:avLst/>
          </a:prstGeom>
        </p:spPr>
      </p:pic>
      <p:pic>
        <p:nvPicPr>
          <p:cNvPr id="5" name="图片 4" descr="数学">
            <a:hlinkClick r:id="rId5" action="ppaction://hlinkfile"/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26065" y="5524500"/>
            <a:ext cx="548005" cy="548005"/>
          </a:xfrm>
          <a:prstGeom prst="rect">
            <a:avLst/>
          </a:prstGeom>
        </p:spPr>
      </p:pic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圆角矩形 5"/>
          <p:cNvSpPr/>
          <p:nvPr/>
        </p:nvSpPr>
        <p:spPr>
          <a:xfrm>
            <a:off x="1103313" y="1114425"/>
            <a:ext cx="10020300" cy="500380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1" descr="7b0a2020202022776f7264617274223a2022220a7d0a"/>
          <p:cNvSpPr>
            <a:spLocks noChangeArrowheads="1"/>
          </p:cNvSpPr>
          <p:nvPr/>
        </p:nvSpPr>
        <p:spPr bwMode="auto">
          <a:xfrm>
            <a:off x="1779270" y="2565400"/>
            <a:ext cx="9056370" cy="202184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1219835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000" b="1" u="none" strike="noStrike" kern="1200" cap="none" spc="600" normalizeH="0" baseline="0" noProof="0" dirty="0">
                <a:ln w="13970" cmpd="sng">
                  <a:solidFill>
                    <a:schemeClr val="bg1"/>
                  </a:solidFill>
                  <a:prstDash val="solid"/>
                </a:ln>
                <a:solidFill>
                  <a:srgbClr val="56A11F"/>
                </a:solidFill>
                <a:effectLst>
                  <a:outerShdw dist="114300" dir="2100000" sx="103000" sy="103000" algn="tr" rotWithShape="0">
                    <a:srgbClr val="C5C577">
                      <a:alpha val="100000"/>
                    </a:srgbClr>
                  </a:outerShdw>
                </a:effectLst>
                <a:uLnTx/>
                <a:uFillTx/>
                <a:latin typeface="汉仪铸字木头人W" panose="00020600040101010101" charset="-122"/>
                <a:ea typeface="汉仪铸字木头人W" panose="00020600040101010101" charset="-122"/>
                <a:cs typeface="+mn-cs"/>
                <a:sym typeface="+mn-ea"/>
                <a:hlinkClick r:id="rId1" tooltip="" action="ppaction://hlinkfile"/>
              </a:rPr>
              <a:t>设计口算训练程序</a:t>
            </a:r>
            <a:endParaRPr kumimoji="0" lang="zh-CN" altLang="en-US" sz="8000" b="1" u="none" strike="noStrike" kern="1200" cap="none" spc="600" normalizeH="0" baseline="0" noProof="0" dirty="0">
              <a:ln w="13970" cmpd="sng">
                <a:solidFill>
                  <a:schemeClr val="bg1"/>
                </a:solidFill>
                <a:prstDash val="solid"/>
              </a:ln>
              <a:solidFill>
                <a:srgbClr val="56A11F"/>
              </a:solidFill>
              <a:effectLst>
                <a:outerShdw dist="114300" dir="2100000" sx="103000" sy="103000" algn="tr" rotWithShape="0">
                  <a:srgbClr val="C5C577">
                    <a:alpha val="100000"/>
                  </a:srgbClr>
                </a:outerShdw>
              </a:effectLst>
              <a:uLnTx/>
              <a:uFillTx/>
              <a:latin typeface="汉仪铸字木头人W" panose="00020600040101010101" charset="-122"/>
              <a:ea typeface="汉仪铸字木头人W" panose="00020600040101010101" charset="-122"/>
              <a:cs typeface="+mn-cs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94975" y="727133"/>
            <a:ext cx="2280269" cy="773220"/>
            <a:chOff x="2236035" y="809238"/>
            <a:chExt cx="1956403" cy="608493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9" y="809238"/>
              <a:ext cx="1859969" cy="6084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36035" y="923174"/>
              <a:ext cx="1914466" cy="379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圆角矩形 5"/>
          <p:cNvSpPr/>
          <p:nvPr/>
        </p:nvSpPr>
        <p:spPr>
          <a:xfrm>
            <a:off x="1103313" y="1114425"/>
            <a:ext cx="10020300" cy="500380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562100" y="1773555"/>
            <a:ext cx="9552940" cy="3543935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lvl="0" indent="-457200" algn="l" defTabSz="1219835">
              <a:lnSpc>
                <a:spcPct val="200000"/>
              </a:lnSpc>
              <a:buClrTx/>
              <a:buSzTx/>
              <a:buChar char="•"/>
              <a:defRPr/>
            </a:pPr>
            <a:r>
              <a:rPr 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版本1.0（出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1道加法</a:t>
            </a:r>
            <a:r>
              <a:rPr 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题目，并判断对错）</a:t>
            </a:r>
            <a:endParaRPr lang="zh-CN" sz="240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 algn="l" defTabSz="1219835">
              <a:lnSpc>
                <a:spcPct val="200000"/>
              </a:lnSpc>
              <a:buClrTx/>
              <a:buSzTx/>
              <a:buChar char="•"/>
              <a:defRPr/>
            </a:pPr>
            <a:r>
              <a:rPr 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版本2.0（出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5道加法</a:t>
            </a:r>
            <a:r>
              <a:rPr 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题目，并判断对错）</a:t>
            </a:r>
            <a:endParaRPr lang="zh-CN" sz="240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 algn="l" defTabSz="1219835">
              <a:lnSpc>
                <a:spcPct val="200000"/>
              </a:lnSpc>
              <a:buClrTx/>
              <a:buSzTx/>
              <a:buChar char="•"/>
              <a:defRPr/>
            </a:pPr>
            <a:r>
              <a:rPr 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版本3.0（出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n道四则运算</a:t>
            </a:r>
            <a:r>
              <a:rPr 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题目，判断对错，并统计正确率）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</a:t>
            </a:r>
            <a:endParaRPr lang="zh-CN" sz="240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 algn="l" defTabSz="1219835">
              <a:lnSpc>
                <a:spcPct val="200000"/>
              </a:lnSpc>
              <a:buClrTx/>
              <a:buSzTx/>
              <a:buChar char="•"/>
              <a:defRPr/>
            </a:pPr>
            <a:r>
              <a:rPr 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版本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.0（出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n道四则运</a:t>
            </a:r>
            <a:r>
              <a:rPr lang="zh-CN" sz="24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</a:t>
            </a:r>
            <a:r>
              <a:rPr 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题目，判断对错，并统计正确率）</a:t>
            </a:r>
            <a:r>
              <a:rPr lang="en-US" altLang="zh-CN" sz="240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</a:t>
            </a:r>
            <a:endParaRPr lang="zh-CN" sz="240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0" indent="-457200" algn="l" defTabSz="1219835">
              <a:lnSpc>
                <a:spcPct val="140000"/>
              </a:lnSpc>
              <a:buClrTx/>
              <a:buSzTx/>
              <a:buChar char="•"/>
              <a:defRPr/>
            </a:pPr>
            <a:endParaRPr lang="zh-CN" sz="240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204085" y="727075"/>
            <a:ext cx="2765425" cy="773430"/>
            <a:chOff x="2277801" y="809238"/>
            <a:chExt cx="1914637" cy="608493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9" y="809238"/>
              <a:ext cx="1859969" cy="6084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77801" y="923174"/>
              <a:ext cx="1914466" cy="379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项目细化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圆角矩形 5"/>
          <p:cNvSpPr/>
          <p:nvPr/>
        </p:nvSpPr>
        <p:spPr>
          <a:xfrm>
            <a:off x="1103313" y="1114425"/>
            <a:ext cx="10020300" cy="500380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850708" y="1917700"/>
            <a:ext cx="7294563" cy="934085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1219835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000" b="1" i="0" u="none" strike="noStrike" kern="1200" cap="none" spc="60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设计口算训练程序</a:t>
            </a:r>
            <a:endParaRPr kumimoji="0" lang="zh-CN" altLang="en-US" sz="4000" b="1" i="0" u="none" strike="noStrike" kern="1200" cap="none" spc="60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894975" y="727133"/>
            <a:ext cx="2280269" cy="773220"/>
            <a:chOff x="2236035" y="809238"/>
            <a:chExt cx="1956403" cy="608493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9" y="809238"/>
              <a:ext cx="1859969" cy="608493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36035" y="923174"/>
              <a:ext cx="1914466" cy="379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项目特点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" name="Rectangle 11" descr="7b0a2020202022776f7264617274223a2022220a7d0a"/>
          <p:cNvSpPr>
            <a:spLocks noChangeArrowheads="1"/>
          </p:cNvSpPr>
          <p:nvPr/>
        </p:nvSpPr>
        <p:spPr bwMode="auto">
          <a:xfrm>
            <a:off x="1706880" y="3645535"/>
            <a:ext cx="9498965" cy="1364615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1219835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6000" u="none" strike="noStrike" kern="1200" cap="none" spc="600" normalizeH="0" baseline="0" noProof="0" dirty="0">
                <a:ln w="13556" cmpd="sng">
                  <a:solidFill>
                    <a:srgbClr val="FFFFFF"/>
                  </a:solidFill>
                </a:ln>
                <a:gradFill>
                  <a:gsLst>
                    <a:gs pos="4000">
                      <a:srgbClr val="E94963"/>
                    </a:gs>
                    <a:gs pos="100000">
                      <a:srgbClr val="FF9206"/>
                    </a:gs>
                  </a:gsLst>
                  <a:lin ang="5820000" scaled="1"/>
                </a:gradFill>
                <a:effectLst>
                  <a:innerShdw blurRad="31393" dist="76200">
                    <a:srgbClr val="C14346">
                      <a:alpha val="52000"/>
                    </a:srgbClr>
                  </a:innerShdw>
                  <a:reflection blurRad="28539" stA="50000" endA="300" endPos="500" dist="76200" dir="5400000" sy="-100000" algn="bl" rotWithShape="0"/>
                </a:effectLst>
                <a:uLnTx/>
                <a:uFillTx/>
                <a:latin typeface="汉仪汉黑简" panose="00020600040101010101" charset="-122"/>
                <a:ea typeface="汉仪汉黑简" panose="00020600040101010101" charset="-122"/>
                <a:cs typeface="+mn-cs"/>
                <a:sym typeface="+mn-ea"/>
              </a:rPr>
              <a:t>思考：该小程序的特点？</a:t>
            </a:r>
            <a:endParaRPr kumimoji="0" lang="zh-CN" altLang="en-US" sz="6000" u="none" strike="noStrike" kern="1200" cap="none" spc="600" normalizeH="0" baseline="0" noProof="0" dirty="0">
              <a:ln w="13556" cmpd="sng">
                <a:solidFill>
                  <a:srgbClr val="FFFFFF"/>
                </a:solidFill>
              </a:ln>
              <a:gradFill>
                <a:gsLst>
                  <a:gs pos="4000">
                    <a:srgbClr val="E94963"/>
                  </a:gs>
                  <a:gs pos="100000">
                    <a:srgbClr val="FF9206"/>
                  </a:gs>
                </a:gsLst>
                <a:lin ang="5820000" scaled="1"/>
              </a:gradFill>
              <a:effectLst>
                <a:innerShdw blurRad="31393" dist="76200">
                  <a:srgbClr val="C14346">
                    <a:alpha val="52000"/>
                  </a:srgbClr>
                </a:innerShdw>
                <a:reflection blurRad="28539" stA="50000" endA="300" endPos="500" dist="76200" dir="5400000" sy="-100000" algn="bl" rotWithShape="0"/>
              </a:effectLst>
              <a:uLnTx/>
              <a:uFillTx/>
              <a:latin typeface="汉仪汉黑简" panose="00020600040101010101" charset="-122"/>
              <a:ea typeface="汉仪汉黑简" panose="00020600040101010101" charset="-122"/>
              <a:cs typeface="+mn-cs"/>
              <a:sym typeface="+mn-ea"/>
            </a:endParaRPr>
          </a:p>
        </p:txBody>
      </p:sp>
    </p:spTree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5"/>
          <p:cNvSpPr/>
          <p:nvPr/>
        </p:nvSpPr>
        <p:spPr>
          <a:xfrm>
            <a:off x="1103313" y="1114425"/>
            <a:ext cx="10020300" cy="500380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95171" y="727075"/>
            <a:ext cx="4807584" cy="773430"/>
            <a:chOff x="2288336" y="809238"/>
            <a:chExt cx="2506132" cy="608658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7" y="809238"/>
              <a:ext cx="2462001" cy="60865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88336" y="923174"/>
              <a:ext cx="2490113" cy="379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sym typeface="+mn-ea"/>
                </a:rPr>
                <a:t>项目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sym typeface="+mn-ea"/>
                </a:rPr>
                <a:t>1.0—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sym typeface="+mn-ea"/>
                </a:rPr>
                <a:t>算法分析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3" name="矩形 2" descr="7b0a2020202022776f7264617274223a2022220a7d0a"/>
          <p:cNvSpPr/>
          <p:nvPr/>
        </p:nvSpPr>
        <p:spPr>
          <a:xfrm>
            <a:off x="1562418" y="1989455"/>
            <a:ext cx="3615690" cy="924560"/>
          </a:xfrm>
          <a:prstGeom prst="rect">
            <a:avLst/>
          </a:prstGeom>
          <a:noFill/>
        </p:spPr>
        <p:txBody>
          <a:bodyPr wrap="none" lIns="90170" tIns="46990" rIns="90170" bIns="46990" rtlCol="0" anchor="t">
            <a:spAutoFit/>
            <a:scene3d>
              <a:camera prst="obliqueBottomRight"/>
              <a:lightRig rig="flat" dir="t"/>
            </a:scene3d>
            <a:sp3d extrusionH="381000" contourW="12700" prstMaterial="matte">
              <a:extrusionClr>
                <a:srgbClr val="1F6BD0"/>
              </a:extrusionClr>
              <a:contourClr>
                <a:srgbClr val="1F6BD0"/>
              </a:contourClr>
            </a:sp3d>
          </a:bodyPr>
          <a:p>
            <a:pPr algn="ctr"/>
            <a:r>
              <a:rPr lang="zh-CN" altLang="en-US" sz="5400" b="1">
                <a:ln w="12700" cmpd="sng"/>
                <a:solidFill>
                  <a:srgbClr val="5BB8FF"/>
                </a:solidFill>
                <a:effectLst>
                  <a:reflection blurRad="50800" stA="40000" endA="900" endPos="72000" dir="5400000" sy="-100000" algn="bl" rotWithShape="0"/>
                </a:effectLst>
                <a:latin typeface="汉仪汉黑W" panose="00020600040101010101" charset="-122"/>
                <a:ea typeface="汉仪汉黑W" panose="00020600040101010101" charset="-122"/>
              </a:rPr>
              <a:t>何为算法？</a:t>
            </a:r>
            <a:endParaRPr lang="zh-CN" altLang="en-US" sz="5400" b="1">
              <a:ln w="12700" cmpd="sng"/>
              <a:solidFill>
                <a:srgbClr val="5BB8FF"/>
              </a:solidFill>
              <a:effectLst>
                <a:reflection blurRad="50800" stA="40000" endA="900" endPos="72000" dir="5400000" sy="-100000" algn="bl" rotWithShape="0"/>
              </a:effectLst>
              <a:latin typeface="汉仪汉黑W" panose="00020600040101010101" charset="-122"/>
              <a:ea typeface="汉仪汉黑W" panose="00020600040101010101" charset="-122"/>
            </a:endParaRPr>
          </a:p>
        </p:txBody>
      </p:sp>
      <p:sp>
        <p:nvSpPr>
          <p:cNvPr id="4" name="矩形 3" descr="7b0a2020202022776f7264617274223a2022220a7d0a"/>
          <p:cNvSpPr/>
          <p:nvPr/>
        </p:nvSpPr>
        <p:spPr>
          <a:xfrm>
            <a:off x="2079308" y="3501390"/>
            <a:ext cx="8714740" cy="832485"/>
          </a:xfrm>
          <a:prstGeom prst="rect">
            <a:avLst/>
          </a:prstGeom>
          <a:noFill/>
        </p:spPr>
        <p:txBody>
          <a:bodyPr wrap="none" lIns="90170" tIns="46990" rIns="90170" bIns="46990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8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汉仪雅酷黑 75W" panose="020B0804020202020204" charset="-122"/>
                <a:ea typeface="汉仪雅酷黑 75W" panose="020B0804020202020204" charset="-122"/>
                <a:hlinkClick r:id="rId1" action="ppaction://hlinkfile"/>
              </a:rPr>
              <a:t>算法即为解决问题的方法和步骤</a:t>
            </a:r>
            <a:endParaRPr lang="zh-CN" altLang="en-US" sz="4800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汉仪雅酷黑 75W" panose="020B0804020202020204" charset="-122"/>
              <a:ea typeface="汉仪雅酷黑 75W" panose="020B0804020202020204" charset="-122"/>
              <a:hlinkClick r:id="rId1" action="ppaction://hlinkfile"/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圆角矩形 5"/>
          <p:cNvSpPr/>
          <p:nvPr/>
        </p:nvSpPr>
        <p:spPr>
          <a:xfrm>
            <a:off x="1103313" y="1114425"/>
            <a:ext cx="10020300" cy="500380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94155" y="1771650"/>
            <a:ext cx="6285865" cy="3961130"/>
          </a:xfrm>
          <a:prstGeom prst="rect">
            <a:avLst/>
          </a:prstGeom>
          <a:gradFill>
            <a:gsLst>
              <a:gs pos="25000">
                <a:srgbClr val="FFD83A"/>
              </a:gs>
              <a:gs pos="75000">
                <a:srgbClr val="FFFD6D"/>
              </a:gs>
              <a:gs pos="0">
                <a:srgbClr val="F8C334"/>
              </a:gs>
              <a:gs pos="100000">
                <a:srgbClr val="FFFEB8"/>
              </a:gs>
            </a:gsLst>
            <a:lin ang="18900000" scaled="1"/>
          </a:gradFill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457200" marR="0" lvl="0" indent="-45720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程</a:t>
            </a:r>
            <a:r>
              <a:rPr kumimoji="0" 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序随机生成两个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10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以内的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加数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0" indent="-45720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程序计算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正确答案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0" indent="-45720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并在屏幕上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显示算式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0" indent="-45720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等待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用户输入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答案，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0" indent="-45720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输入答案后，程序对输入答案进行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判断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0" indent="-45720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答案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正确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，则显示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“Good job!”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，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  <a:p>
            <a:pPr marL="457200" marR="0" lvl="0" indent="-457200" algn="l" defTabSz="1219835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错误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则显示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“Sorry!Work hard!”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995171" y="727075"/>
            <a:ext cx="4807584" cy="773430"/>
            <a:chOff x="2288336" y="809238"/>
            <a:chExt cx="2506132" cy="608658"/>
          </a:xfrm>
          <a:solidFill>
            <a:srgbClr val="0070C0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7" y="809238"/>
              <a:ext cx="2462001" cy="608658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288336" y="923174"/>
              <a:ext cx="2490113" cy="3797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sym typeface="+mn-ea"/>
                </a:rPr>
                <a:t>项目</a:t>
              </a:r>
              <a:r>
                <a:rPr lang="en-US" altLang="zh-CN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sym typeface="+mn-ea"/>
                </a:rPr>
                <a:t>1.0—</a:t>
              </a:r>
              <a:r>
                <a: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宋体" panose="02010600030101010101" pitchFamily="2" charset="-122"/>
                  <a:sym typeface="+mn-ea"/>
                </a:rPr>
                <a:t>算法分析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  <a:sym typeface="+mn-ea"/>
              </a:endParaRPr>
            </a:p>
          </p:txBody>
        </p:sp>
      </p:grpSp>
      <p:sp>
        <p:nvSpPr>
          <p:cNvPr id="2" name="云形标注 1"/>
          <p:cNvSpPr/>
          <p:nvPr/>
        </p:nvSpPr>
        <p:spPr>
          <a:xfrm>
            <a:off x="8362950" y="727075"/>
            <a:ext cx="3529965" cy="2305685"/>
          </a:xfrm>
          <a:prstGeom prst="cloudCallout">
            <a:avLst>
              <a:gd name="adj1" fmla="val -67746"/>
              <a:gd name="adj2" fmla="val 24113"/>
            </a:avLst>
          </a:prstGeom>
          <a:gradFill>
            <a:gsLst>
              <a:gs pos="48687">
                <a:srgbClr val="7AD9FB"/>
              </a:gs>
              <a:gs pos="3000">
                <a:srgbClr val="2C84BC"/>
              </a:gs>
              <a:gs pos="100000">
                <a:srgbClr val="FCFEFF"/>
              </a:gs>
            </a:gsLst>
            <a:lin ang="189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b="1">
                <a:solidFill>
                  <a:srgbClr val="7030A0"/>
                </a:solidFill>
              </a:rPr>
              <a:t>自然语言描述法</a:t>
            </a:r>
            <a:endParaRPr lang="zh-CN" altLang="en-US" sz="36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animBg="1"/>
      <p:bldP spid="2" grpId="0" bldLvl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18590" y="1778000"/>
            <a:ext cx="5866130" cy="3961765"/>
          </a:xfrm>
          <a:prstGeom prst="rect">
            <a:avLst/>
          </a:prstGeom>
          <a:gradFill>
            <a:gsLst>
              <a:gs pos="0">
                <a:srgbClr val="D7F0FC"/>
              </a:gs>
              <a:gs pos="52000">
                <a:srgbClr val="FFEFDE"/>
              </a:gs>
              <a:gs pos="100000">
                <a:srgbClr val="FFDCFC"/>
              </a:gs>
            </a:gsLst>
            <a:lin ang="5400000" scaled="1"/>
          </a:gradFill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no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514350" indent="-514350" algn="just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随机生成加数op1，op2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random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zh-CN" altLang="en-US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514350" indent="-514350" algn="just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计算正确答案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  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(=)</a:t>
            </a:r>
            <a:endParaRPr lang="zh-CN" altLang="en-US" sz="240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514350" indent="-514350" algn="just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显示算式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（print）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514350" indent="-514350" algn="just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输入答案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answer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（input）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514350" indent="-514350" algn="just" eaLnBrk="0" hangingPunct="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判断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answer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result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（if）</a:t>
            </a:r>
            <a:endParaRPr lang="zh-CN" altLang="en-US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lvl="1" indent="0" algn="just" eaLnBrk="0" hangingPunct="0">
              <a:lnSpc>
                <a:spcPct val="150000"/>
              </a:lnSpc>
              <a:buFont typeface="+mj-ea"/>
            </a:pPr>
            <a:r>
              <a:rPr lang="zh-CN" altLang="en-US" sz="2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显示对错</a:t>
            </a:r>
            <a:r>
              <a:rPr lang="zh-CN" altLang="en-US" sz="2400" noProof="0" dirty="0">
                <a:ln>
                  <a:noFill/>
                </a:ln>
                <a:solidFill>
                  <a:srgbClr val="FF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（print）</a:t>
            </a:r>
            <a:endParaRPr lang="zh-CN" altLang="en-US" sz="2400" noProof="0" dirty="0">
              <a:ln>
                <a:noFill/>
              </a:ln>
              <a:solidFill>
                <a:srgbClr val="FF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 eaLnBrk="0" hangingPunct="0">
              <a:lnSpc>
                <a:spcPct val="150000"/>
              </a:lnSpc>
            </a:pPr>
            <a:endParaRPr lang="en-US" altLang="zh-CN" sz="24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741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2140" y="1341755"/>
            <a:ext cx="4213225" cy="4559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0" name="圆角矩形 5"/>
          <p:cNvSpPr/>
          <p:nvPr/>
        </p:nvSpPr>
        <p:spPr>
          <a:xfrm>
            <a:off x="1103313" y="1114425"/>
            <a:ext cx="10020300" cy="500380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rgbClr val="0071C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圆角矩形 1"/>
          <p:cNvSpPr/>
          <p:nvPr>
            <p:custDataLst>
              <p:tags r:id="rId2"/>
            </p:custDataLst>
          </p:nvPr>
        </p:nvSpPr>
        <p:spPr bwMode="auto">
          <a:xfrm>
            <a:off x="2066928" y="727075"/>
            <a:ext cx="4393562" cy="77343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816" tIns="54408" rIns="108816" bIns="54408" numCol="1" rtlCol="0" anchor="t" anchorCtr="0" compatLnSpc="1"/>
          <a:p>
            <a:pPr marL="0" marR="0" lvl="0" algn="ctr" defTabSz="121983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项目</a:t>
            </a:r>
            <a:r>
              <a:rPr lang="en-US" altLang="zh-CN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1.0—算法分析</a:t>
            </a:r>
            <a:endParaRPr kumimoji="0" lang="en-US" altLang="zh-CN" sz="3200" b="1" i="0" u="none" strike="noStrike" kern="1200" cap="none" spc="0" normalizeH="0" baseline="0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cs"/>
              <a:sym typeface="+mn-ea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9130030" y="185420"/>
            <a:ext cx="2891155" cy="1660525"/>
          </a:xfrm>
          <a:prstGeom prst="cloudCallout">
            <a:avLst>
              <a:gd name="adj1" fmla="val -32397"/>
              <a:gd name="adj2" fmla="val 78336"/>
            </a:avLst>
          </a:prstGeom>
          <a:gradFill>
            <a:gsLst>
              <a:gs pos="0">
                <a:srgbClr val="CFF9AE"/>
              </a:gs>
              <a:gs pos="90000">
                <a:srgbClr val="49E7CE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200" b="1">
                <a:solidFill>
                  <a:srgbClr val="7030A0"/>
                </a:solidFill>
              </a:rPr>
              <a:t>流程图</a:t>
            </a:r>
            <a:endParaRPr lang="zh-CN" altLang="en-US" sz="3200" b="1">
              <a:solidFill>
                <a:srgbClr val="7030A0"/>
              </a:solidFill>
            </a:endParaRPr>
          </a:p>
          <a:p>
            <a:pPr algn="ctr"/>
            <a:r>
              <a:rPr lang="zh-CN" altLang="en-US" sz="3200" b="1">
                <a:solidFill>
                  <a:srgbClr val="7030A0"/>
                </a:solidFill>
              </a:rPr>
              <a:t>描述法</a:t>
            </a:r>
            <a:endParaRPr lang="zh-CN" altLang="en-US" sz="3200" b="1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圆角矩形 5"/>
          <p:cNvSpPr/>
          <p:nvPr/>
        </p:nvSpPr>
        <p:spPr>
          <a:xfrm>
            <a:off x="1103313" y="1114425"/>
            <a:ext cx="10020300" cy="5003800"/>
          </a:xfrm>
          <a:prstGeom prst="roundRect">
            <a:avLst>
              <a:gd name="adj" fmla="val 3926"/>
            </a:avLst>
          </a:prstGeom>
          <a:noFill/>
          <a:ln w="25400" cap="flat" cmpd="sng">
            <a:solidFill>
              <a:srgbClr val="0071C1"/>
            </a:solidFill>
            <a:prstDash val="solid"/>
            <a:headEnd type="none" w="med" len="med"/>
            <a:tailEnd type="none" w="med" len="med"/>
          </a:ln>
        </p:spPr>
        <p:txBody>
          <a:bodyPr lIns="91438" tIns="45719" rIns="91438" bIns="45719"/>
          <a:lstStyle/>
          <a:p>
            <a:pPr defTabSz="815975">
              <a:buNone/>
            </a:pPr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562735" y="1701165"/>
            <a:ext cx="9055100" cy="4165600"/>
          </a:xfrm>
          <a:prstGeom prst="rect">
            <a:avLst/>
          </a:prstGeom>
          <a:noFill/>
          <a:ln w="9525" cap="flat" cmpd="sng">
            <a:noFill/>
            <a:beve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72573" tIns="36286" rIns="72573" bIns="36286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5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just" defTabSz="1219835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随机产生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[1,10]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之间的整数：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just" defTabSz="1219835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import random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                        #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导入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random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库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just" defTabSz="1219835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p1 = random.randint(1,10)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just" defTabSz="1219835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o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p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2</a:t>
            </a:r>
            <a:r>
              <a:rPr kumimoji="0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 </a:t>
            </a:r>
            <a:r>
              <a:rPr kumimoji="0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微软雅黑" panose="020B0503020204020204" pitchFamily="34" charset="-122"/>
              </a:rPr>
              <a:t>= random.randint(1,10)</a:t>
            </a:r>
            <a:endParaRPr kumimoji="0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  <a:p>
            <a:pPr marL="0" marR="0" lvl="0" indent="0" algn="just" defTabSz="1219835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07371" y="727133"/>
            <a:ext cx="3552825" cy="773430"/>
            <a:chOff x="2332467" y="809238"/>
            <a:chExt cx="3048218" cy="608658"/>
          </a:xfrm>
          <a:solidFill>
            <a:schemeClr val="accent1"/>
          </a:solidFill>
        </p:grpSpPr>
        <p:sp>
          <p:nvSpPr>
            <p:cNvPr id="9" name="圆角矩形 8"/>
            <p:cNvSpPr/>
            <p:nvPr/>
          </p:nvSpPr>
          <p:spPr bwMode="auto">
            <a:xfrm>
              <a:off x="2332467" y="809238"/>
              <a:ext cx="3048218" cy="608658"/>
            </a:xfrm>
            <a:prstGeom prst="roundRect">
              <a:avLst>
                <a:gd name="adj" fmla="val 50000"/>
              </a:avLst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08816" tIns="54408" rIns="108816" bIns="54408" numCol="1" rtlCol="0" anchor="t" anchorCtr="0" compatLnSpc="1"/>
            <a:lstStyle/>
            <a:p>
              <a:pPr marL="0" marR="0" lvl="0" indent="0" algn="ct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7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16259" y="952657"/>
              <a:ext cx="1914466" cy="3797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8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学习支撑</a:t>
              </a: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1</a:t>
              </a:r>
              <a:endPara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ransition spd="slow" advTm="0">
    <p:wipe/>
  </p:transition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7095,&quot;width&quot;:7275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COMMONDATA" val="eyJoZGlkIjoiMjk5N2I0MDhlNWZhNjMwZTM0MjVhZThiMmI4MTVmNjIifQ=="/>
  <p:tag name="KSO_WPP_MARK_KEY" val="a37f928b-c33b-445b-9b0c-289f2e5f63cb"/>
  <p:tag name="commondata" val="eyJoZGlkIjoiN2VmYTE3YjRkMjVhZDNiN2FiYzNkMDZkYzkyY2I2YmUifQ=="/>
  <p:tag name="resource_record_key" val="{&quot;10&quot;:[3505404,3471010],&quot;12&quot;:[25001083],&quot;13&quot;:[4364903,4364879,4670873,4364884,4695728,4364947,4364950,4364928]}"/>
</p:tagLst>
</file>

<file path=ppt/theme/theme1.xml><?xml version="1.0" encoding="utf-8"?>
<a:theme xmlns:a="http://schemas.openxmlformats.org/drawingml/2006/main" name="第一PPT，www.1ppt.com">
  <a:themeElements>
    <a:clrScheme name="自定义 1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70C0"/>
      </a:accent1>
      <a:accent2>
        <a:srgbClr val="FFC000"/>
      </a:accent2>
      <a:accent3>
        <a:srgbClr val="BFBFBF"/>
      </a:accent3>
      <a:accent4>
        <a:srgbClr val="BFBFBF"/>
      </a:accent4>
      <a:accent5>
        <a:srgbClr val="BFBFBF"/>
      </a:accent5>
      <a:accent6>
        <a:srgbClr val="BFBFB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995</Words>
  <Application>WPS 演示</Application>
  <PresentationFormat>自定义</PresentationFormat>
  <Paragraphs>119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Calibri</vt:lpstr>
      <vt:lpstr>微软雅黑</vt:lpstr>
      <vt:lpstr>汉仪铸字木头人W</vt:lpstr>
      <vt:lpstr>汉仪汉黑简</vt:lpstr>
      <vt:lpstr>汉仪汉黑W</vt:lpstr>
      <vt:lpstr>汉仪雅酷黑 75W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蓝色简洁</dc:title>
  <dc:creator>第一PPT</dc:creator>
  <cp:keywords>www.1ppt.com</cp:keywords>
  <cp:lastModifiedBy>shmily</cp:lastModifiedBy>
  <cp:revision>225</cp:revision>
  <dcterms:created xsi:type="dcterms:W3CDTF">2014-08-23T07:50:00Z</dcterms:created>
  <dcterms:modified xsi:type="dcterms:W3CDTF">2025-03-11T07:49:19Z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FA399AEEE3D3475FA43AC024E0590B0D</vt:lpwstr>
  </property>
</Properties>
</file>