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7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Інформатика</a:t>
            </a:r>
            <a:br>
              <a:rPr lang="ru-RU" sz="4800" dirty="0" smtClean="0"/>
            </a:br>
            <a:r>
              <a:rPr lang="ru-RU" dirty="0" smtClean="0"/>
              <a:t>Задача </a:t>
            </a:r>
            <a:r>
              <a:rPr lang="en-US" dirty="0"/>
              <a:t>B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«Куби»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/>
              <a:t>Команда «</a:t>
            </a:r>
            <a:r>
              <a:rPr lang="uk-UA" sz="3200" dirty="0" smtClean="0"/>
              <a:t>АМДЕВ</a:t>
            </a:r>
            <a:r>
              <a:rPr lang="en-US" sz="3200" dirty="0" smtClean="0"/>
              <a:t>C</a:t>
            </a:r>
            <a:r>
              <a:rPr lang="uk-UA" sz="3200" dirty="0" smtClean="0"/>
              <a:t>»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177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Умова задачі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6671" y="1737361"/>
                <a:ext cx="693637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4000" dirty="0" smtClean="0"/>
                  <a:t>Знайти найменше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ru-RU" sz="4000" dirty="0" smtClean="0"/>
                  <a:t>таке, що</a:t>
                </a: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4000" dirty="0" smtClean="0"/>
                  <a:t>,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4000" dirty="0" smtClean="0"/>
                  <a:t> </a:t>
                </a:r>
                <a:endParaRPr lang="ru-RU" sz="4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71" y="1737361"/>
                <a:ext cx="6936377" cy="1323439"/>
              </a:xfrm>
              <a:prstGeom prst="rect">
                <a:avLst/>
              </a:prstGeom>
              <a:blipFill>
                <a:blip r:embed="rId2"/>
                <a:stretch>
                  <a:fillRect t="-8295" b="-193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" y="1737361"/>
                <a:ext cx="8138160" cy="4050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Нехай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∗…∗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r>
                  <a:rPr lang="ru-RU" sz="2400" dirty="0" smtClean="0"/>
                  <a:t>Нехай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∗…∗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𝑙𝑦</m:t>
                        </m:r>
                      </m:sup>
                    </m:sSubSup>
                  </m:oMath>
                </a14:m>
                <a:endParaRPr lang="uk-UA" sz="2400" dirty="0" smtClean="0"/>
              </a:p>
              <a:p>
                <a:r>
                  <a:rPr lang="uk-UA" sz="2400" dirty="0" smtClean="0"/>
                  <a:t>(канонічний розклад на множники)</a:t>
                </a:r>
                <a:endParaRPr lang="en-US" sz="2400" dirty="0" smtClean="0"/>
              </a:p>
              <a:p>
                <a:r>
                  <a:rPr lang="ru-RU" sz="2400" dirty="0" smtClean="0"/>
                  <a:t>Неважко бачити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наступн</a:t>
                </a:r>
                <a:r>
                  <a:rPr lang="uk-UA" sz="2400" dirty="0" smtClean="0"/>
                  <a:t>і факти:</a:t>
                </a:r>
                <a:br>
                  <a:rPr lang="uk-UA" sz="2400" dirty="0" smtClean="0"/>
                </a:br>
                <a:r>
                  <a:rPr lang="ru-RU" sz="2400" dirty="0"/>
                  <a:t>П</a:t>
                </a:r>
                <a:r>
                  <a:rPr lang="ru-RU" sz="2400" dirty="0" smtClean="0"/>
                  <a:t>о-перше, для наб</a:t>
                </a:r>
                <a:r>
                  <a:rPr lang="uk-UA" sz="2400" dirty="0" smtClean="0"/>
                  <a:t>орів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uk-UA" sz="2400" dirty="0" smtClean="0"/>
                  <a:t>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uk-UA" sz="2400" dirty="0" smtClean="0"/>
              </a:p>
              <a:p>
                <a:r>
                  <a:rPr lang="uk-UA" sz="2400" dirty="0"/>
                  <a:t>П</a:t>
                </a:r>
                <a:r>
                  <a:rPr lang="uk-UA" sz="2400" dirty="0" smtClean="0"/>
                  <a:t>о-друге, </a:t>
                </a:r>
                <a:r>
                  <a:rPr lang="ru-RU" sz="2400" dirty="0" smtClean="0"/>
                  <a:t>для </a:t>
                </a:r>
                <a:r>
                  <a:rPr lang="uk-UA" sz="2400" dirty="0" smtClean="0"/>
                  <a:t>всіх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 smtClean="0"/>
                  <a:t> </a:t>
                </a:r>
                <a:endParaRPr lang="en-US" sz="2400" dirty="0" smtClean="0"/>
              </a:p>
              <a:p>
                <a:r>
                  <a:rPr lang="ru-RU" sz="2400" dirty="0" smtClean="0"/>
                  <a:t>По-трет</a:t>
                </a:r>
                <a:r>
                  <a:rPr lang="uk-UA" sz="2400" dirty="0" smtClean="0"/>
                  <a:t>є, для забезпечення мінімальності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uk-UA" sz="2400" dirty="0" smtClean="0"/>
              </a:p>
              <a:p>
                <a:r>
                  <a:rPr lang="ru-RU" sz="2400" dirty="0" smtClean="0"/>
                  <a:t>Необх</a:t>
                </a:r>
                <a:r>
                  <a:rPr lang="uk-UA" sz="2400" dirty="0" smtClean="0"/>
                  <a:t>ідною умовою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uk-UA" sz="2400" dirty="0" smtClean="0"/>
                  <a:t>є наступна:</a:t>
                </a:r>
                <a:endParaRPr lang="en-US" sz="2400" dirty="0" smtClean="0"/>
              </a:p>
              <a:p>
                <a:r>
                  <a:rPr lang="ru-RU" sz="2400" dirty="0" smtClean="0"/>
                  <a:t>для </a:t>
                </a:r>
                <a:r>
                  <a:rPr lang="uk-UA" sz="2400" dirty="0"/>
                  <a:t>всіх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таких, 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37361"/>
                <a:ext cx="8138160" cy="4050468"/>
              </a:xfrm>
              <a:prstGeom prst="rect">
                <a:avLst/>
              </a:prstGeom>
              <a:blipFill>
                <a:blip r:embed="rId2"/>
                <a:stretch>
                  <a:fillRect l="-1124" t="-7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8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" y="1737361"/>
                <a:ext cx="8138160" cy="204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Таким чином, знаходимо розклад числа </a:t>
                </a:r>
                <a:r>
                  <a:rPr lang="en-US" sz="2400" dirty="0" smtClean="0"/>
                  <a:t>n </a:t>
                </a:r>
                <a:r>
                  <a:rPr lang="ru-RU" sz="2400" dirty="0" smtClean="0"/>
                  <a:t>на прост</a:t>
                </a:r>
                <a:r>
                  <a:rPr lang="uk-UA" sz="2400" dirty="0" smtClean="0"/>
                  <a:t>і множники і у тих самих позначеннях: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1+3−(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3)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1+3−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d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∗…∗ 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+3−(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3)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37361"/>
                <a:ext cx="8138160" cy="2044214"/>
              </a:xfrm>
              <a:prstGeom prst="rect">
                <a:avLst/>
              </a:prstGeom>
              <a:blipFill>
                <a:blip r:embed="rId2"/>
                <a:stretch>
                  <a:fillRect l="-1124" t="-23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Асимптотика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195" y="1802673"/>
                <a:ext cx="8634548" cy="3608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dirty="0" smtClean="0"/>
                  <a:t>Розклад на прост</a:t>
                </a:r>
                <a:r>
                  <a:rPr lang="uk-UA" sz="3200" dirty="0" smtClean="0"/>
                  <a:t>і множники «шкільним» алгоритмом працює за час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О(</m:t>
                    </m:r>
                    <m:rad>
                      <m:radPr>
                        <m:degHide m:val="on"/>
                        <m:ctrlPr>
                          <a:rPr lang="ru-RU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uk-UA" sz="3200" dirty="0" smtClean="0"/>
                  <a:t>з використанням пам’яті </a:t>
                </a:r>
                <a14:m>
                  <m:oMath xmlns:m="http://schemas.openxmlformats.org/officeDocument/2006/math">
                    <m:r>
                      <a:rPr lang="uk-UA" sz="3200" b="0" i="1" smtClean="0">
                        <a:latin typeface="Cambria Math" panose="02040503050406030204" pitchFamily="18" charset="0"/>
                      </a:rPr>
                      <m:t>О</m:t>
                    </m:r>
                    <m:d>
                      <m:dPr>
                        <m:ctrlPr>
                          <a:rPr lang="uk-U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uk-U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 smtClean="0"/>
                  <a:t>, </a:t>
                </a:r>
                <a:r>
                  <a:rPr lang="ru-RU" sz="3200" dirty="0" smtClean="0"/>
                  <a:t>де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uk-U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uk-U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3200" dirty="0" smtClean="0"/>
                  <a:t> - к</a:t>
                </a:r>
                <a:r>
                  <a:rPr lang="uk-UA" sz="3200" dirty="0" smtClean="0"/>
                  <a:t>ількість простих чисел, менших за </a:t>
                </a:r>
                <a:r>
                  <a:rPr lang="en-US" sz="3200" dirty="0" smtClean="0"/>
                  <a:t>n.</a:t>
                </a:r>
              </a:p>
              <a:p>
                <a:pPr algn="ctr"/>
                <a:r>
                  <a:rPr lang="uk-UA" sz="3200" dirty="0" smtClean="0"/>
                  <a:t>Асимптотику по часу можна покращити, якщо використовувати більш швидкі алгоритми факторизації.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802673"/>
                <a:ext cx="8634548" cy="3608424"/>
              </a:xfrm>
              <a:prstGeom prst="rect">
                <a:avLst/>
              </a:prstGeom>
              <a:blipFill>
                <a:blip r:embed="rId2"/>
                <a:stretch>
                  <a:fillRect t="-2196" b="-47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871</TotalTime>
  <Words>56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Інформатика Задача B:  «Куби»</vt:lpstr>
      <vt:lpstr>Умова задачі</vt:lpstr>
      <vt:lpstr>Ідея розв’язку</vt:lpstr>
      <vt:lpstr>Ідея розв’язку</vt:lpstr>
      <vt:lpstr>Асимптотика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Strechen</dc:creator>
  <cp:lastModifiedBy>Matthew Strechen</cp:lastModifiedBy>
  <cp:revision>50</cp:revision>
  <dcterms:created xsi:type="dcterms:W3CDTF">2016-08-15T11:04:12Z</dcterms:created>
  <dcterms:modified xsi:type="dcterms:W3CDTF">2016-08-16T11:48:53Z</dcterms:modified>
</cp:coreProperties>
</file>