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A3088-6860-4DF3-816F-A651444663D2}" type="datetimeFigureOut">
              <a:rPr lang="uk-UA" smtClean="0"/>
              <a:t>17.08.2016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F2EA-9437-45C0-BBE9-36DA769A04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19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Інформатика</a:t>
            </a:r>
            <a:br>
              <a:rPr lang="ru-RU" sz="4800" dirty="0" smtClean="0"/>
            </a:br>
            <a:r>
              <a:rPr lang="ru-RU" dirty="0" smtClean="0"/>
              <a:t>Задача </a:t>
            </a:r>
            <a:r>
              <a:rPr lang="en-US" dirty="0"/>
              <a:t>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ru-RU" dirty="0" smtClean="0"/>
              <a:t>«Бомбочки»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dirty="0"/>
              <a:t>Команда «</a:t>
            </a:r>
            <a:r>
              <a:rPr lang="uk-UA" sz="3200" dirty="0" smtClean="0"/>
              <a:t>АМДЕВ</a:t>
            </a:r>
            <a:r>
              <a:rPr lang="en-US" sz="3200" dirty="0" smtClean="0"/>
              <a:t>C</a:t>
            </a:r>
            <a:r>
              <a:rPr lang="uk-UA" sz="3200" dirty="0" smtClean="0"/>
              <a:t>»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3177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Тестування</a:t>
            </a:r>
            <a:endParaRPr lang="uk-U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57524"/>
              </p:ext>
            </p:extLst>
          </p:nvPr>
        </p:nvGraphicFramePr>
        <p:xfrm>
          <a:off x="822960" y="2338252"/>
          <a:ext cx="7746274" cy="286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003">
                  <a:extLst>
                    <a:ext uri="{9D8B030D-6E8A-4147-A177-3AD203B41FA5}">
                      <a16:colId xmlns:a16="http://schemas.microsoft.com/office/drawing/2014/main" val="2794691862"/>
                    </a:ext>
                  </a:extLst>
                </a:gridCol>
                <a:gridCol w="930818">
                  <a:extLst>
                    <a:ext uri="{9D8B030D-6E8A-4147-A177-3AD203B41FA5}">
                      <a16:colId xmlns:a16="http://schemas.microsoft.com/office/drawing/2014/main" val="3415463432"/>
                    </a:ext>
                  </a:extLst>
                </a:gridCol>
                <a:gridCol w="888362">
                  <a:extLst>
                    <a:ext uri="{9D8B030D-6E8A-4147-A177-3AD203B41FA5}">
                      <a16:colId xmlns:a16="http://schemas.microsoft.com/office/drawing/2014/main" val="777353851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65869422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893861114"/>
                    </a:ext>
                  </a:extLst>
                </a:gridCol>
              </a:tblGrid>
              <a:tr h="572153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Витрати часу, мс</a:t>
                      </a:r>
                      <a:endParaRPr lang="uk-UA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</a:t>
                      </a:r>
                      <a:r>
                        <a:rPr lang="uk-UA" sz="2800" baseline="0" dirty="0" smtClean="0"/>
                        <a:t> середньому</a:t>
                      </a:r>
                      <a:endParaRPr lang="uk-U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54522"/>
                  </a:ext>
                </a:extLst>
              </a:tr>
              <a:tr h="114430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Розв</a:t>
                      </a:r>
                      <a:r>
                        <a:rPr lang="uk-UA" sz="2400" dirty="0" smtClean="0"/>
                        <a:t>’язок №1 (Пошук в глибину)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/>
                        <a:t>484</a:t>
                      </a:r>
                      <a:endParaRPr lang="uk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/>
                        <a:t>453</a:t>
                      </a:r>
                      <a:endParaRPr lang="uk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/>
                        <a:t>500</a:t>
                      </a:r>
                      <a:endParaRPr lang="uk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/>
                        <a:t>479</a:t>
                      </a:r>
                      <a:endParaRPr lang="uk-U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62949"/>
                  </a:ext>
                </a:extLst>
              </a:tr>
              <a:tr h="1144306">
                <a:tc>
                  <a:txBody>
                    <a:bodyPr/>
                    <a:lstStyle/>
                    <a:p>
                      <a:r>
                        <a:rPr lang="uk-UA" sz="2800" dirty="0" smtClean="0"/>
                        <a:t>Розв’язок</a:t>
                      </a:r>
                      <a:r>
                        <a:rPr lang="uk-UA" sz="2800" baseline="0" dirty="0" smtClean="0"/>
                        <a:t> №2</a:t>
                      </a:r>
                    </a:p>
                    <a:p>
                      <a:r>
                        <a:rPr lang="uk-UA" sz="2800" baseline="0" dirty="0" smtClean="0"/>
                        <a:t>(СНМ)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/>
                        <a:t>437</a:t>
                      </a:r>
                      <a:endParaRPr lang="uk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/>
                        <a:t>406</a:t>
                      </a:r>
                      <a:endParaRPr lang="uk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/>
                        <a:t>437</a:t>
                      </a:r>
                      <a:endParaRPr lang="uk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/>
                        <a:t>427</a:t>
                      </a:r>
                      <a:endParaRPr lang="uk-U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328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6914" y="1737361"/>
            <a:ext cx="623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на максимальному за обмеженнями тесті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9788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Умова задачі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045028" y="2168434"/>
            <a:ext cx="6936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 </a:t>
            </a:r>
            <a:r>
              <a:rPr lang="ru-RU" sz="2400" dirty="0"/>
              <a:t>деяких з клітинок поля </a:t>
            </a:r>
            <a:r>
              <a:rPr lang="en-US" sz="2400" dirty="0" smtClean="0"/>
              <a:t>m*n </a:t>
            </a:r>
            <a:r>
              <a:rPr lang="ru-RU" sz="2400" dirty="0" smtClean="0"/>
              <a:t>знаходяться </a:t>
            </a:r>
            <a:r>
              <a:rPr lang="ru-RU" sz="2400" dirty="0"/>
              <a:t>міни. При вибу</a:t>
            </a:r>
            <a:r>
              <a:rPr lang="uk-UA" sz="2400" dirty="0"/>
              <a:t>ху</a:t>
            </a:r>
            <a:r>
              <a:rPr lang="ru-RU" sz="2400" dirty="0"/>
              <a:t> міна спричиняє вибух усіх </a:t>
            </a:r>
            <a:r>
              <a:rPr lang="ru-RU" sz="2400" dirty="0" smtClean="0"/>
              <a:t>мін </a:t>
            </a:r>
            <a:r>
              <a:rPr lang="ru-RU" sz="2400" dirty="0"/>
              <a:t>що знаходяться з нею в одному рядку чи стовчику ( вони в свою чергу теж спричиняють </a:t>
            </a:r>
            <a:r>
              <a:rPr lang="ru-RU" sz="2400" dirty="0" smtClean="0"/>
              <a:t>детонацію </a:t>
            </a:r>
            <a:r>
              <a:rPr lang="ru-RU" sz="2400" dirty="0"/>
              <a:t>мін в їхніх рядках/стопвцях і т.д.). </a:t>
            </a:r>
            <a:r>
              <a:rPr lang="uk-UA" sz="2400" dirty="0" smtClean="0"/>
              <a:t>Можна </a:t>
            </a:r>
            <a:r>
              <a:rPr lang="ru-RU" sz="2400" dirty="0" smtClean="0"/>
              <a:t>покласти </a:t>
            </a:r>
            <a:r>
              <a:rPr lang="ru-RU" sz="2400" dirty="0"/>
              <a:t>у незайняті клітинки поля не більше ніж </a:t>
            </a:r>
            <a:r>
              <a:rPr lang="ru-RU" sz="2400" i="1" dirty="0"/>
              <a:t>s</a:t>
            </a:r>
            <a:r>
              <a:rPr lang="ru-RU" sz="2400" dirty="0"/>
              <a:t> мін (не більше 1 міни в одну клітинку). Після цього ви можете підірвати одну із мін(не обов</a:t>
            </a:r>
            <a:r>
              <a:rPr lang="uk-UA" sz="2400" dirty="0"/>
              <a:t>’</a:t>
            </a:r>
            <a:r>
              <a:rPr lang="ru-RU" sz="2400" dirty="0"/>
              <a:t>язково з тих</a:t>
            </a:r>
            <a:r>
              <a:rPr lang="uk-UA" sz="2400" dirty="0"/>
              <a:t>,</a:t>
            </a:r>
            <a:r>
              <a:rPr lang="ru-RU" sz="2400" dirty="0"/>
              <a:t> що ви поклали). </a:t>
            </a:r>
            <a:endParaRPr lang="ru-RU" sz="2400" dirty="0" smtClean="0"/>
          </a:p>
          <a:p>
            <a:pPr algn="ctr"/>
            <a:r>
              <a:rPr lang="uk-UA" sz="2400" b="1" dirty="0" smtClean="0"/>
              <a:t>Яку максимальну кількість мін можна підірвати?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406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Ідея розв’язку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126671" y="2155372"/>
            <a:ext cx="6936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Зведемо задачу до графової: </a:t>
            </a:r>
          </a:p>
          <a:p>
            <a:pPr algn="ctr"/>
            <a:r>
              <a:rPr lang="ru-RU" sz="2400" dirty="0" smtClean="0"/>
              <a:t>Нехай вершинами будуть стовпчики і рядки таблиці, а ребрами міни. Тоді підрив якоїсь міни призводить до «підриву»  вершин, які вона з’єднує</a:t>
            </a:r>
            <a:r>
              <a:rPr lang="en-US" sz="2400" dirty="0" smtClean="0"/>
              <a:t>(</a:t>
            </a:r>
            <a:r>
              <a:rPr lang="ru-RU" sz="2400" dirty="0" smtClean="0"/>
              <a:t>рядк</a:t>
            </a:r>
            <a:r>
              <a:rPr lang="uk-UA" sz="2400" dirty="0" smtClean="0"/>
              <a:t>а і стовпчика, у якому вона стоїть</a:t>
            </a:r>
            <a:r>
              <a:rPr lang="en-US" sz="2400" dirty="0" smtClean="0"/>
              <a:t>)</a:t>
            </a:r>
            <a:r>
              <a:rPr lang="ru-RU" sz="2400" dirty="0" smtClean="0"/>
              <a:t>, і які поширюють детонацію далі, діючи, таким чином, подібно пошуку в ширину</a:t>
            </a:r>
            <a:r>
              <a:rPr lang="en-US" sz="2400" dirty="0" smtClean="0"/>
              <a:t>. </a:t>
            </a:r>
            <a:r>
              <a:rPr lang="uk-UA" sz="2400" dirty="0" smtClean="0"/>
              <a:t>Іншими словами, підрив міни призводить до детонації усіх мін, що знаходяться у тій самій компоненті зв’язності.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548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Ідея розв’язку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126671" y="2155372"/>
            <a:ext cx="69363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Таким </a:t>
            </a:r>
            <a:r>
              <a:rPr lang="ru-RU" sz="2400" dirty="0"/>
              <a:t>чином, нам треба </a:t>
            </a:r>
            <a:r>
              <a:rPr lang="ru-RU" sz="2400" dirty="0" smtClean="0"/>
              <a:t>створити за допомогою нових мін компоненту зв’язності максимального розміру. Оскільки нові бомби ми можемо ставити у будь-які незайняті клітинки поля, то нова бомба може </a:t>
            </a:r>
            <a:r>
              <a:rPr lang="ru-RU" sz="2400" dirty="0" smtClean="0"/>
              <a:t>перетворити</a:t>
            </a:r>
            <a:r>
              <a:rPr lang="en-US" sz="2400" dirty="0" smtClean="0"/>
              <a:t> </a:t>
            </a:r>
            <a:r>
              <a:rPr lang="ru-RU" sz="2400" dirty="0" smtClean="0"/>
              <a:t>дв</a:t>
            </a:r>
            <a:r>
              <a:rPr lang="uk-UA" sz="2400" dirty="0" smtClean="0"/>
              <a:t>і будь-які компоненти зв’язності у суцільну</a:t>
            </a:r>
            <a:r>
              <a:rPr lang="ru-RU" sz="2400" dirty="0" smtClean="0"/>
              <a:t>. </a:t>
            </a:r>
            <a:r>
              <a:rPr lang="ru-RU" sz="2400" dirty="0" smtClean="0"/>
              <a:t>Тому потенційно ми можемо зв’язати </a:t>
            </a:r>
            <a:r>
              <a:rPr lang="en-US" sz="2400" dirty="0" smtClean="0"/>
              <a:t>s+1 </a:t>
            </a:r>
            <a:r>
              <a:rPr lang="uk-UA" sz="2400" dirty="0" smtClean="0"/>
              <a:t>компоненту зв’язності.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0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Ідея розв’язку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8195" y="1802673"/>
                <a:ext cx="8634548" cy="5674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 smtClean="0"/>
                  <a:t>Якщо покласти </a:t>
                </a:r>
                <a:r>
                  <a:rPr lang="en-US" sz="2400" dirty="0" smtClean="0"/>
                  <a:t>q </a:t>
                </a:r>
                <a:r>
                  <a:rPr lang="ru-RU" sz="2400" dirty="0" smtClean="0"/>
                  <a:t>як </a:t>
                </a:r>
                <a:r>
                  <a:rPr lang="uk-UA" sz="2400" dirty="0" smtClean="0"/>
                  <a:t>кількість компонент зв’язності, відповіддю на задачу буд</a:t>
                </a:r>
                <a:r>
                  <a:rPr lang="ru-RU" sz="2400" dirty="0" smtClean="0"/>
                  <a:t>е:</a:t>
                </a:r>
                <a:br>
                  <a:rPr lang="ru-RU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b="0" dirty="0" smtClean="0"/>
              </a:p>
              <a:p>
                <a:pPr algn="ctr"/>
                <a:r>
                  <a:rPr lang="ru-RU" sz="2400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-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-</a:t>
                </a:r>
                <a:r>
                  <a:rPr lang="ru-RU" sz="2400" dirty="0" smtClean="0"/>
                  <a:t>та найбільша компонента зв’язності.</a:t>
                </a:r>
              </a:p>
              <a:p>
                <a:pPr algn="ctr"/>
                <a:r>
                  <a:rPr lang="ru-RU" sz="2400" dirty="0" smtClean="0"/>
                  <a:t>Якщо врахувати, що м</a:t>
                </a:r>
                <a:r>
                  <a:rPr lang="uk-UA" sz="2400" dirty="0" smtClean="0"/>
                  <a:t>ісця для всіх додаткових бобм може не вистачити, маємо: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uk-UA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sz="2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uk-UA" sz="2400" dirty="0" smtClean="0"/>
              </a:p>
              <a:p>
                <a:pPr algn="ctr"/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" y="1802673"/>
                <a:ext cx="8634548" cy="5674502"/>
              </a:xfrm>
              <a:prstGeom prst="rect">
                <a:avLst/>
              </a:prstGeom>
              <a:blipFill>
                <a:blip r:embed="rId2"/>
                <a:stretch>
                  <a:fillRect t="-859" r="-14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6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Асимптотика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48195" y="1802673"/>
            <a:ext cx="86345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Компоненти </a:t>
            </a:r>
            <a:r>
              <a:rPr lang="uk-UA" sz="2800" dirty="0" smtClean="0"/>
              <a:t>зв’язності ми можемо знайти пошуком в ширину або в глибину, в обох випадках використаємо </a:t>
            </a:r>
            <a:r>
              <a:rPr lang="en-US" sz="2800" dirty="0" smtClean="0"/>
              <a:t>O(</a:t>
            </a:r>
            <a:r>
              <a:rPr lang="en-US" sz="2800" dirty="0" err="1" smtClean="0"/>
              <a:t>n+m</a:t>
            </a:r>
            <a:r>
              <a:rPr lang="ru-RU" sz="2800" dirty="0" smtClean="0"/>
              <a:t>+</a:t>
            </a:r>
            <a:r>
              <a:rPr lang="en-US" sz="2800" dirty="0" smtClean="0"/>
              <a:t>f) </a:t>
            </a:r>
            <a:r>
              <a:rPr lang="ru-RU" sz="2800" dirty="0" smtClean="0"/>
              <a:t>пам</a:t>
            </a:r>
            <a:r>
              <a:rPr lang="uk-UA" sz="2800" dirty="0" smtClean="0"/>
              <a:t>’яті з часом роботи </a:t>
            </a:r>
            <a:r>
              <a:rPr lang="en-US" sz="2800" dirty="0" smtClean="0"/>
              <a:t>O(</a:t>
            </a:r>
            <a:r>
              <a:rPr lang="en-US" sz="2800" dirty="0" err="1" smtClean="0"/>
              <a:t>n+m+f</a:t>
            </a:r>
            <a:r>
              <a:rPr lang="en-US" sz="2800" dirty="0" smtClean="0"/>
              <a:t>)</a:t>
            </a:r>
            <a:r>
              <a:rPr lang="uk-UA" sz="2800" dirty="0" smtClean="0"/>
              <a:t>.</a:t>
            </a:r>
            <a:endParaRPr lang="ru-RU" sz="2800" dirty="0" smtClean="0"/>
          </a:p>
          <a:p>
            <a:pPr algn="ctr"/>
            <a:r>
              <a:rPr lang="uk-UA" sz="2800" dirty="0" smtClean="0"/>
              <a:t>Далі необхідно знайти </a:t>
            </a:r>
            <a:r>
              <a:rPr lang="en-US" sz="2800" dirty="0" smtClean="0"/>
              <a:t>s</a:t>
            </a:r>
            <a:r>
              <a:rPr lang="uk-UA" sz="2800" dirty="0" smtClean="0"/>
              <a:t>+1 найбільших компонент серед усіх </a:t>
            </a:r>
            <a:r>
              <a:rPr lang="en-US" sz="2800" dirty="0" smtClean="0"/>
              <a:t>q,</a:t>
            </a:r>
            <a:endParaRPr lang="uk-UA" sz="2800" dirty="0" smtClean="0"/>
          </a:p>
          <a:p>
            <a:pPr algn="ctr"/>
            <a:r>
              <a:rPr lang="ru-RU" sz="2800" dirty="0"/>
              <a:t>я</a:t>
            </a:r>
            <a:r>
              <a:rPr lang="uk-UA" sz="2800" dirty="0" smtClean="0"/>
              <a:t>ких максимум </a:t>
            </a:r>
            <a:r>
              <a:rPr lang="en-US" sz="2800" dirty="0" smtClean="0"/>
              <a:t>min(</a:t>
            </a:r>
            <a:r>
              <a:rPr lang="en-US" sz="2800" dirty="0" err="1" smtClean="0"/>
              <a:t>n,m</a:t>
            </a:r>
            <a:r>
              <a:rPr lang="en-US" sz="2800" dirty="0" smtClean="0"/>
              <a:t>), </a:t>
            </a:r>
            <a:r>
              <a:rPr lang="ru-RU" sz="2800" dirty="0" smtClean="0"/>
              <a:t>що дасть нам складність О(</a:t>
            </a:r>
            <a:r>
              <a:rPr lang="en-US" sz="2800" dirty="0" smtClean="0"/>
              <a:t>min(</a:t>
            </a:r>
            <a:r>
              <a:rPr lang="en-US" sz="2800" dirty="0" err="1" smtClean="0"/>
              <a:t>n,m</a:t>
            </a:r>
            <a:r>
              <a:rPr lang="en-US" sz="2800" dirty="0" smtClean="0"/>
              <a:t>)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по часу і по пам’яті.</a:t>
            </a:r>
          </a:p>
          <a:p>
            <a:pPr algn="ctr"/>
            <a:r>
              <a:rPr lang="ru-RU" sz="2800" dirty="0" smtClean="0"/>
              <a:t>Таким чином, результуюча складність по часу </a:t>
            </a:r>
            <a:r>
              <a:rPr lang="uk-UA" sz="2800" dirty="0" smtClean="0"/>
              <a:t>і по пам’яті</a:t>
            </a:r>
            <a:endParaRPr lang="en-US" sz="2800" dirty="0" smtClean="0"/>
          </a:p>
          <a:p>
            <a:pPr algn="ctr"/>
            <a:r>
              <a:rPr lang="ru-RU" sz="2800" dirty="0" smtClean="0"/>
              <a:t> О(</a:t>
            </a:r>
            <a:r>
              <a:rPr lang="en-US" sz="2800" dirty="0" err="1" smtClean="0"/>
              <a:t>n+m+f+min</a:t>
            </a:r>
            <a:r>
              <a:rPr lang="en-US" sz="2800" dirty="0" smtClean="0"/>
              <a:t>(</a:t>
            </a:r>
            <a:r>
              <a:rPr lang="en-US" sz="2800" dirty="0" err="1" smtClean="0"/>
              <a:t>n,m</a:t>
            </a:r>
            <a:r>
              <a:rPr lang="en-US" sz="2800" dirty="0" smtClean="0"/>
              <a:t>)</a:t>
            </a:r>
            <a:r>
              <a:rPr lang="ru-RU" sz="2800" dirty="0" smtClean="0"/>
              <a:t>)</a:t>
            </a:r>
            <a:r>
              <a:rPr lang="en-US" sz="2800" dirty="0" smtClean="0"/>
              <a:t> = O(</a:t>
            </a:r>
            <a:r>
              <a:rPr lang="en-US" sz="2800" dirty="0" err="1" smtClean="0"/>
              <a:t>n+m+f</a:t>
            </a:r>
            <a:r>
              <a:rPr lang="en-US" sz="2800" dirty="0" smtClean="0"/>
              <a:t>)</a:t>
            </a:r>
          </a:p>
          <a:p>
            <a:pPr algn="ctr"/>
            <a:endParaRPr lang="uk-UA" sz="2800" dirty="0" smtClean="0"/>
          </a:p>
        </p:txBody>
      </p:sp>
    </p:spTree>
    <p:extLst>
      <p:ext uri="{BB962C8B-B14F-4D97-AF65-F5344CB8AC3E}">
        <p14:creationId xmlns:p14="http://schemas.microsoft.com/office/powerpoint/2010/main" val="4228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Ідея розв’язку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48195" y="1802673"/>
            <a:ext cx="8634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Cambria Math" panose="02040503050406030204" pitchFamily="18" charset="0"/>
              </a:rPr>
              <a:t>Використовуючи ту саму </a:t>
            </a:r>
            <a:r>
              <a:rPr lang="uk-UA" sz="2400" dirty="0" smtClean="0">
                <a:latin typeface="Cambria Math" panose="02040503050406030204" pitchFamily="18" charset="0"/>
              </a:rPr>
              <a:t>графову модель, спробуємо знайти інший спосіб шукати компоненти зв’язності. </a:t>
            </a:r>
          </a:p>
          <a:p>
            <a:pPr algn="ctr"/>
            <a:r>
              <a:rPr lang="uk-UA" sz="2400" dirty="0" smtClean="0">
                <a:latin typeface="Cambria Math" panose="02040503050406030204" pitchFamily="18" charset="0"/>
              </a:rPr>
              <a:t>Альтернативий розв’язок використовує с</a:t>
            </a:r>
            <a:r>
              <a:rPr lang="uk-UA" sz="2400" b="0" dirty="0" smtClean="0">
                <a:latin typeface="Cambria Math" panose="02040503050406030204" pitchFamily="18" charset="0"/>
              </a:rPr>
              <a:t>труктуру</a:t>
            </a:r>
          </a:p>
          <a:p>
            <a:pPr algn="ctr"/>
            <a:r>
              <a:rPr lang="uk-UA" sz="2400" b="0" dirty="0" smtClean="0">
                <a:latin typeface="Cambria Math" panose="02040503050406030204" pitchFamily="18" charset="0"/>
              </a:rPr>
              <a:t> «система неперетин</a:t>
            </a:r>
            <a:r>
              <a:rPr lang="ru-RU" sz="2400" b="0" dirty="0" smtClean="0">
                <a:latin typeface="Cambria Math" panose="02040503050406030204" pitchFamily="18" charset="0"/>
              </a:rPr>
              <a:t>них множин</a:t>
            </a:r>
            <a:r>
              <a:rPr lang="uk-UA" sz="2400" b="0" dirty="0" smtClean="0">
                <a:latin typeface="Cambria Math" panose="02040503050406030204" pitchFamily="18" charset="0"/>
              </a:rPr>
              <a:t>»(СНМ). </a:t>
            </a:r>
          </a:p>
          <a:p>
            <a:pPr algn="ctr"/>
            <a:endParaRPr lang="uk-UA" sz="2400" dirty="0">
              <a:latin typeface="Cambria Math" panose="02040503050406030204" pitchFamily="18" charset="0"/>
            </a:endParaRPr>
          </a:p>
          <a:p>
            <a:pPr algn="ctr"/>
            <a:r>
              <a:rPr lang="uk-UA" sz="2400" b="0" dirty="0" smtClean="0">
                <a:latin typeface="Cambria Math" panose="02040503050406030204" pitchFamily="18" charset="0"/>
              </a:rPr>
              <a:t>Кожна міна буде операцією об’єднання множин, до яких належать стовпчик і рядок, у якій ця міна знаходиться.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947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Асимптотика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8195" y="1802673"/>
                <a:ext cx="8634548" cy="273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2800" dirty="0" smtClean="0"/>
                  <a:t>Система неперетинних множин використовує додатково О(</a:t>
                </a:r>
                <a:r>
                  <a:rPr lang="en-US" sz="2800" dirty="0" err="1" smtClean="0"/>
                  <a:t>n+m</a:t>
                </a:r>
                <a:r>
                  <a:rPr lang="uk-UA" sz="2800" dirty="0" smtClean="0"/>
                  <a:t>)</a:t>
                </a:r>
                <a:r>
                  <a:rPr lang="ru-RU" sz="2800" dirty="0" smtClean="0"/>
                  <a:t> пам</a:t>
                </a:r>
                <a:r>
                  <a:rPr lang="uk-UA" sz="2800" dirty="0" smtClean="0"/>
                  <a:t>яті. В реалізації використовується евристика стиснення шляху, для якої доведена середня часова складність </a:t>
                </a:r>
                <a:endParaRPr lang="en-US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uk-U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ru-R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800" b="0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ru-RU" sz="2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" y="1802673"/>
                <a:ext cx="8634548" cy="2733121"/>
              </a:xfrm>
              <a:prstGeom prst="rect">
                <a:avLst/>
              </a:prstGeom>
              <a:blipFill>
                <a:blip r:embed="rId2"/>
                <a:stretch>
                  <a:fillRect l="-636" t="-2232" r="-148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0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Висновки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48195" y="1802673"/>
            <a:ext cx="86345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ea typeface="Cambria Math" panose="02040503050406030204" pitchFamily="18" charset="0"/>
              </a:rPr>
              <a:t>Перший розв’язок кращий за часовою асимптотикою, до того ж не залежить від порядку мін у вхідних данних. З іншого боку, розв’язок з СНМ має кращу асимптотику по пам’яті. </a:t>
            </a:r>
          </a:p>
          <a:p>
            <a:pPr algn="ctr"/>
            <a:r>
              <a:rPr lang="ru-RU" sz="2800" dirty="0" smtClean="0">
                <a:ea typeface="Cambria Math" panose="02040503050406030204" pitchFamily="18" charset="0"/>
              </a:rPr>
              <a:t>Однак, як показано далі, гірша асимптотика рішення з СНМ на даних обмеженнях дає кращі результати, ніж рішення з пошуком в глибину</a:t>
            </a:r>
          </a:p>
          <a:p>
            <a:pPr algn="ctr"/>
            <a:endParaRPr lang="ru-RU" sz="280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826</TotalTime>
  <Words>485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Cambria Math</vt:lpstr>
      <vt:lpstr>Retrospect</vt:lpstr>
      <vt:lpstr>Інформатика Задача E:  «Бомбочки»</vt:lpstr>
      <vt:lpstr>Умова задачі</vt:lpstr>
      <vt:lpstr>Ідея розв’язку</vt:lpstr>
      <vt:lpstr>Ідея розв’язку</vt:lpstr>
      <vt:lpstr>Ідея розв’язку</vt:lpstr>
      <vt:lpstr>Асимптотика</vt:lpstr>
      <vt:lpstr>Ідея розв’язку</vt:lpstr>
      <vt:lpstr>Асимптотика</vt:lpstr>
      <vt:lpstr>Висновки</vt:lpstr>
      <vt:lpstr>Тестування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Strechen</dc:creator>
  <cp:lastModifiedBy>Matthew Strechen</cp:lastModifiedBy>
  <cp:revision>39</cp:revision>
  <dcterms:created xsi:type="dcterms:W3CDTF">2016-08-15T11:04:12Z</dcterms:created>
  <dcterms:modified xsi:type="dcterms:W3CDTF">2016-08-17T04:45:14Z</dcterms:modified>
</cp:coreProperties>
</file>