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6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Інформатика</a:t>
            </a:r>
            <a:br>
              <a:rPr lang="ru-RU" sz="4800" dirty="0" smtClean="0"/>
            </a:br>
            <a:r>
              <a:rPr lang="ru-RU" dirty="0" smtClean="0"/>
              <a:t>Задача </a:t>
            </a:r>
            <a:r>
              <a:rPr lang="en-US" dirty="0"/>
              <a:t>H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«Нареш</a:t>
            </a:r>
            <a:r>
              <a:rPr lang="uk-UA" dirty="0" smtClean="0"/>
              <a:t>ті фізик</a:t>
            </a:r>
            <a:r>
              <a:rPr lang="ru-RU" dirty="0" smtClean="0"/>
              <a:t>»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/>
              <a:t>Команда «</a:t>
            </a:r>
            <a:r>
              <a:rPr lang="uk-UA" sz="3200" dirty="0" smtClean="0"/>
              <a:t>АМДЕВ</a:t>
            </a:r>
            <a:r>
              <a:rPr lang="en-US" sz="3200" dirty="0" smtClean="0"/>
              <a:t>C</a:t>
            </a:r>
            <a:r>
              <a:rPr lang="uk-UA" sz="3200" dirty="0" smtClean="0"/>
              <a:t>»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177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Умова задачі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5028" y="2168434"/>
                <a:ext cx="69363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 smtClean="0"/>
                  <a:t>У басейні є </a:t>
                </a:r>
                <a:r>
                  <a:rPr lang="en-US" sz="2400" dirty="0" smtClean="0"/>
                  <a:t>M </a:t>
                </a:r>
                <a:r>
                  <a:rPr lang="ru-RU" sz="2400" dirty="0" smtClean="0"/>
                  <a:t>фонтан</a:t>
                </a:r>
                <a:r>
                  <a:rPr lang="uk-UA" sz="2400" dirty="0" smtClean="0"/>
                  <a:t>ів(наповнювачів, </a:t>
                </a:r>
                <a14:m>
                  <m:oMath xmlns:m="http://schemas.openxmlformats.org/officeDocument/2006/math"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uk-U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uk-UA" sz="2400" dirty="0" smtClean="0"/>
                  <a:t>) і </a:t>
                </a:r>
                <a:r>
                  <a:rPr lang="en-US" sz="2400" dirty="0" smtClean="0"/>
                  <a:t>T </a:t>
                </a:r>
                <a:r>
                  <a:rPr lang="ru-RU" sz="2400" dirty="0" smtClean="0"/>
                  <a:t>злив</a:t>
                </a:r>
                <a:r>
                  <a:rPr lang="uk-UA" sz="2400" dirty="0" smtClean="0"/>
                  <a:t>ів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). </a:t>
                </a:r>
                <a:r>
                  <a:rPr lang="ru-RU" sz="2400" dirty="0" smtClean="0"/>
                  <a:t>Басейн заданий </a:t>
                </a:r>
                <a:r>
                  <a:rPr lang="uk-UA" sz="2400" dirty="0" smtClean="0"/>
                  <a:t>набором цілочисленних точок(«ціна» одиниці – 1 м), утворюючи опуклий багатокутник. </a:t>
                </a:r>
                <a:endParaRPr lang="ru-RU" sz="2400" dirty="0" smtClean="0"/>
              </a:p>
              <a:p>
                <a:pPr algn="ctr"/>
                <a:r>
                  <a:rPr lang="uk-UA" sz="2400" b="1" dirty="0" smtClean="0"/>
                  <a:t>Чи наповниться басейн на </a:t>
                </a:r>
                <a:r>
                  <a:rPr lang="en-US" sz="2400" b="1" dirty="0" smtClean="0"/>
                  <a:t>K </a:t>
                </a:r>
                <a:r>
                  <a:rPr lang="ru-RU" sz="2400" b="1" dirty="0" smtClean="0"/>
                  <a:t>метр</a:t>
                </a:r>
                <a:r>
                  <a:rPr lang="uk-UA" sz="2400" b="1" dirty="0" smtClean="0"/>
                  <a:t>ів, і якщо так, то за скільки секунд</a:t>
                </a:r>
                <a:r>
                  <a:rPr lang="uk-UA" sz="2400" b="1" dirty="0" smtClean="0"/>
                  <a:t>?</a:t>
                </a:r>
                <a:endParaRPr lang="ru-RU" sz="2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2168434"/>
                <a:ext cx="6936377" cy="2308324"/>
              </a:xfrm>
              <a:prstGeom prst="rect">
                <a:avLst/>
              </a:prstGeom>
              <a:blipFill>
                <a:blip r:embed="rId2"/>
                <a:stretch>
                  <a:fillRect t="-2116" r="-1054" b="-52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9270" y="1737361"/>
                <a:ext cx="819041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400" dirty="0" smtClean="0"/>
                  <a:t>Нехай </a:t>
                </a:r>
                <a:r>
                  <a:rPr lang="en-US" sz="2400" dirty="0" smtClean="0"/>
                  <a:t>S – </a:t>
                </a:r>
                <a:r>
                  <a:rPr lang="ru-RU" sz="2400" dirty="0" smtClean="0"/>
                  <a:t>площа дна басейну. Тоді об’єм, який необхідно заповнити, дорівнює </a:t>
                </a:r>
                <a:r>
                  <a:rPr lang="en-US" sz="2400" dirty="0" smtClean="0"/>
                  <a:t>S*K. </a:t>
                </a:r>
                <a:r>
                  <a:rPr lang="ru-RU" sz="2400" dirty="0" smtClean="0"/>
                  <a:t>Знайдемо, на ск</a:t>
                </a:r>
                <a:r>
                  <a:rPr lang="uk-UA" sz="2400" dirty="0" smtClean="0"/>
                  <a:t>ільки кубічних метрів заповнюється басейн за одну секунду</a:t>
                </a:r>
                <a:r>
                  <a:rPr lang="en-US" sz="2400" dirty="0" smtClean="0"/>
                  <a:t> (V)</a:t>
                </a:r>
                <a:r>
                  <a:rPr lang="uk-UA" sz="2400" dirty="0" smtClean="0"/>
                  <a:t>. Тоді можливі варіанти:</a:t>
                </a:r>
                <a:br>
                  <a:rPr lang="uk-UA" sz="2400" dirty="0" smtClean="0"/>
                </a:br>
                <a:r>
                  <a:rPr lang="uk-UA" sz="2400" dirty="0" smtClean="0"/>
                  <a:t>-басейн вже заповненийна необхідну величину,</a:t>
                </a:r>
                <a:r>
                  <a:rPr lang="uk-UA" sz="2400" dirty="0"/>
                  <a:t> тоді час заповнення дорівнює нулю</a:t>
                </a:r>
                <a:endParaRPr lang="uk-UA" sz="2400" dirty="0" smtClean="0"/>
              </a:p>
              <a:p>
                <a:r>
                  <a:rPr lang="uk-UA" sz="24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sz="2400" dirty="0" smtClean="0"/>
                  <a:t>)</a:t>
                </a:r>
              </a:p>
              <a:p>
                <a:r>
                  <a:rPr lang="uk-UA" sz="2400" dirty="0" smtClean="0"/>
                  <a:t>-басейн ніколи не заповниться</a:t>
                </a:r>
              </a:p>
              <a:p>
                <a:r>
                  <a:rPr lang="uk-UA" sz="24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 smtClean="0"/>
                  <a:t>швид</a:t>
                </a:r>
                <a:r>
                  <a:rPr lang="uk-UA" sz="2400" dirty="0" smtClean="0"/>
                  <a:t>кість заповнення не більше нуля)</a:t>
                </a:r>
              </a:p>
              <a:p>
                <a:r>
                  <a:rPr lang="uk-UA" sz="2400" dirty="0" smtClean="0"/>
                  <a:t>-басейн заповниться за час </a:t>
                </a:r>
                <a:r>
                  <a:rPr lang="en-US" sz="2400" dirty="0" smtClean="0"/>
                  <a:t>S*K/V</a:t>
                </a:r>
                <a:r>
                  <a:rPr lang="uk-UA" sz="2400" dirty="0" smtClean="0"/>
                  <a:t/>
                </a:r>
                <a:br>
                  <a:rPr lang="uk-UA" sz="2400" dirty="0" smtClean="0"/>
                </a:br>
                <a:r>
                  <a:rPr lang="uk-UA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uk-U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швид</m:t>
                    </m:r>
                    <m:r>
                      <a:rPr lang="uk-U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кість заповнення додатня</m:t>
                    </m:r>
                  </m:oMath>
                </a14:m>
                <a:r>
                  <a:rPr lang="uk-UA" sz="2400" dirty="0" smtClean="0"/>
                  <a:t>)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0" y="1737361"/>
                <a:ext cx="8190410" cy="4154984"/>
              </a:xfrm>
              <a:prstGeom prst="rect">
                <a:avLst/>
              </a:prstGeom>
              <a:blipFill>
                <a:blip r:embed="rId2"/>
                <a:stretch>
                  <a:fillRect l="-1116" t="-1173" b="-234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8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2960" y="1737361"/>
                <a:ext cx="7543800" cy="401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Площа решетчатого багатокутника (за теоремою </a:t>
                </a:r>
                <a:r>
                  <a:rPr lang="uk-UA" sz="2000" dirty="0" smtClean="0"/>
                  <a:t>Піка) може бути знайдена за формулою: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ru-RU" sz="2000" dirty="0" smtClean="0"/>
                  <a:t>Де </a:t>
                </a:r>
                <a:r>
                  <a:rPr lang="en-US" sz="2000" dirty="0" smtClean="0"/>
                  <a:t>I – </a:t>
                </a:r>
                <a:r>
                  <a:rPr lang="ru-RU" sz="2000" dirty="0" smtClean="0"/>
                  <a:t>кількість </a:t>
                </a:r>
                <a:r>
                  <a:rPr lang="uk-UA" sz="2000" dirty="0"/>
                  <a:t>цілочисельних точок </a:t>
                </a:r>
                <a:r>
                  <a:rPr lang="ru-RU" sz="2000" dirty="0" smtClean="0"/>
                  <a:t>всередині багатокутника, </a:t>
                </a:r>
                <a:r>
                  <a:rPr lang="en-US" sz="2000" dirty="0" smtClean="0"/>
                  <a:t>B – </a:t>
                </a:r>
                <a:r>
                  <a:rPr lang="ru-RU" sz="2000" dirty="0" smtClean="0"/>
                  <a:t>к</a:t>
                </a:r>
                <a:r>
                  <a:rPr lang="uk-UA" sz="2000" dirty="0" smtClean="0"/>
                  <a:t>ількість цілочисельних точок на сторонах багатокутника.</a:t>
                </a:r>
              </a:p>
              <a:p>
                <a:pPr algn="ctr"/>
                <a:r>
                  <a:rPr lang="uk-UA" sz="2000" dirty="0" smtClean="0"/>
                  <a:t>За умовою задачі,  </a:t>
                </a:r>
                <a:r>
                  <a:rPr lang="en-US" sz="2000" dirty="0" smtClean="0"/>
                  <a:t>M(</a:t>
                </a:r>
                <a:r>
                  <a:rPr lang="ru-RU" sz="2000" dirty="0" smtClean="0"/>
                  <a:t>кількість фонтанів всередині</a:t>
                </a:r>
                <a:r>
                  <a:rPr lang="en-US" sz="2000" dirty="0" smtClean="0"/>
                  <a:t> </a:t>
                </a:r>
                <a:r>
                  <a:rPr lang="uk-UA" sz="2000" dirty="0" smtClean="0"/>
                  <a:t>«басейну»</a:t>
                </a:r>
                <a:r>
                  <a:rPr lang="en-US" sz="2000" dirty="0" smtClean="0"/>
                  <a:t>)</a:t>
                </a:r>
                <a:r>
                  <a:rPr lang="uk-UA" sz="2000" dirty="0" smtClean="0"/>
                  <a:t> дорівнює</a:t>
                </a:r>
                <a:r>
                  <a:rPr lang="en-US" sz="2000" dirty="0" smtClean="0"/>
                  <a:t> I</a:t>
                </a:r>
                <a:r>
                  <a:rPr lang="uk-UA" sz="2000" dirty="0" smtClean="0"/>
                  <a:t>, </a:t>
                </a:r>
                <a:r>
                  <a:rPr lang="en-US" sz="2000" dirty="0" smtClean="0"/>
                  <a:t>T (</a:t>
                </a:r>
                <a:r>
                  <a:rPr lang="ru-RU" sz="2000" dirty="0" smtClean="0"/>
                  <a:t>к</a:t>
                </a:r>
                <a:r>
                  <a:rPr lang="uk-UA" sz="2000" dirty="0" smtClean="0"/>
                  <a:t>ількість зливів</a:t>
                </a:r>
                <a:r>
                  <a:rPr lang="en-US" sz="2000" dirty="0" smtClean="0"/>
                  <a:t>)</a:t>
                </a:r>
                <a:r>
                  <a:rPr lang="uk-UA" sz="2000" dirty="0" smtClean="0"/>
                  <a:t> дорівнює кількості цілочисельних точок на сторонах багатокутника, виключаючи точки в вершинах багатокутника (яких</a:t>
                </a:r>
                <a:r>
                  <a:rPr lang="ru-RU" sz="2000" dirty="0" smtClean="0"/>
                  <a:t> </a:t>
                </a:r>
                <a:r>
                  <a:rPr lang="uk-UA" sz="2000" dirty="0" smtClean="0"/>
                  <a:t>існує </a:t>
                </a:r>
                <a:r>
                  <a:rPr lang="en-US" sz="2000" dirty="0" smtClean="0"/>
                  <a:t>N</a:t>
                </a:r>
                <a:r>
                  <a:rPr lang="uk-UA" sz="2000" dirty="0" smtClean="0"/>
                  <a:t>), звідки </a:t>
                </a:r>
                <a:r>
                  <a:rPr lang="en-US" sz="2000" dirty="0" smtClean="0"/>
                  <a:t>B = T+N</a:t>
                </a:r>
              </a:p>
              <a:p>
                <a:pPr algn="ctr"/>
                <a:r>
                  <a:rPr lang="ru-RU" sz="2000" dirty="0" smtClean="0"/>
                  <a:t>Таким чином, м</a:t>
                </a:r>
                <a:r>
                  <a:rPr lang="en-US" sz="2000" dirty="0" smtClean="0"/>
                  <a:t>*</a:t>
                </a:r>
                <a:r>
                  <a:rPr lang="ru-RU" sz="2000" dirty="0" smtClean="0"/>
                  <a:t>а</a:t>
                </a:r>
                <a:r>
                  <a:rPr lang="uk-UA" sz="2000" dirty="0" smtClean="0"/>
                  <a:t>ємо: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737361"/>
                <a:ext cx="7543800" cy="4010713"/>
              </a:xfrm>
              <a:prstGeom prst="rect">
                <a:avLst/>
              </a:prstGeom>
              <a:blipFill>
                <a:blip r:embed="rId2"/>
                <a:stretch>
                  <a:fillRect t="-76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48195" y="1802673"/>
            <a:ext cx="8634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Компоненти </a:t>
            </a:r>
            <a:r>
              <a:rPr lang="uk-UA" sz="2400" dirty="0" smtClean="0"/>
              <a:t>зв’язності ми можемо знайти пошуком в ширину або в глибину, в обох випадках використаємо </a:t>
            </a:r>
            <a:r>
              <a:rPr lang="en-US" sz="2400" dirty="0" smtClean="0"/>
              <a:t>O(</a:t>
            </a:r>
            <a:r>
              <a:rPr lang="en-US" sz="2400" dirty="0" err="1" smtClean="0"/>
              <a:t>n+m</a:t>
            </a:r>
            <a:r>
              <a:rPr lang="en-US" sz="2400" dirty="0" smtClean="0"/>
              <a:t>) </a:t>
            </a:r>
            <a:r>
              <a:rPr lang="ru-RU" sz="2400" dirty="0" smtClean="0"/>
              <a:t>пам</a:t>
            </a:r>
            <a:r>
              <a:rPr lang="uk-UA" sz="2400" dirty="0" smtClean="0"/>
              <a:t>’яті з часом роботи </a:t>
            </a:r>
            <a:r>
              <a:rPr lang="en-US" sz="2400" dirty="0"/>
              <a:t>O(</a:t>
            </a:r>
            <a:r>
              <a:rPr lang="en-US" sz="2400" dirty="0" err="1"/>
              <a:t>n+m</a:t>
            </a:r>
            <a:r>
              <a:rPr lang="en-US" sz="2400" dirty="0" smtClean="0"/>
              <a:t>)</a:t>
            </a:r>
            <a:r>
              <a:rPr lang="uk-UA" sz="2400" dirty="0" smtClean="0"/>
              <a:t>.</a:t>
            </a:r>
            <a:endParaRPr lang="ru-RU" sz="2400" dirty="0" smtClean="0"/>
          </a:p>
          <a:p>
            <a:pPr algn="ctr"/>
            <a:r>
              <a:rPr lang="uk-UA" sz="2400" dirty="0" smtClean="0"/>
              <a:t>Далі необхідно знайти </a:t>
            </a:r>
            <a:r>
              <a:rPr lang="en-US" sz="2400" dirty="0" smtClean="0"/>
              <a:t>s</a:t>
            </a:r>
            <a:r>
              <a:rPr lang="uk-UA" sz="2400" dirty="0" smtClean="0"/>
              <a:t>+1 найбільших компонент серед усіх </a:t>
            </a:r>
            <a:r>
              <a:rPr lang="en-US" sz="2400" dirty="0" smtClean="0"/>
              <a:t>q,</a:t>
            </a:r>
            <a:endParaRPr lang="uk-UA" sz="2400" dirty="0" smtClean="0"/>
          </a:p>
          <a:p>
            <a:pPr algn="ctr"/>
            <a:r>
              <a:rPr lang="ru-RU" sz="2400" dirty="0"/>
              <a:t>я</a:t>
            </a:r>
            <a:r>
              <a:rPr lang="uk-UA" sz="2400" dirty="0" smtClean="0"/>
              <a:t>ких максимум </a:t>
            </a:r>
            <a:r>
              <a:rPr lang="en-US" sz="2400" dirty="0" smtClean="0"/>
              <a:t>min(</a:t>
            </a:r>
            <a:r>
              <a:rPr lang="en-US" sz="2400" dirty="0" err="1" smtClean="0"/>
              <a:t>n,m</a:t>
            </a:r>
            <a:r>
              <a:rPr lang="en-US" sz="2400" dirty="0" smtClean="0"/>
              <a:t>), </a:t>
            </a:r>
            <a:r>
              <a:rPr lang="ru-RU" sz="2400" dirty="0" smtClean="0"/>
              <a:t>що дасть нам складність О(</a:t>
            </a:r>
            <a:r>
              <a:rPr lang="en-US" sz="2400" dirty="0" smtClean="0"/>
              <a:t>min(</a:t>
            </a:r>
            <a:r>
              <a:rPr lang="en-US" sz="2400" dirty="0" err="1" smtClean="0"/>
              <a:t>n,m</a:t>
            </a:r>
            <a:r>
              <a:rPr lang="en-US" sz="2400" dirty="0" smtClean="0"/>
              <a:t>)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по часу і по пам’яті.</a:t>
            </a:r>
          </a:p>
          <a:p>
            <a:pPr algn="ctr"/>
            <a:r>
              <a:rPr lang="ru-RU" sz="2400" dirty="0" smtClean="0"/>
              <a:t>Таким чином, результуюча складність по часу </a:t>
            </a:r>
            <a:r>
              <a:rPr lang="uk-UA" sz="2400" dirty="0" smtClean="0"/>
              <a:t>і по пам’яті</a:t>
            </a:r>
            <a:endParaRPr lang="en-US" sz="2400" dirty="0" smtClean="0"/>
          </a:p>
          <a:p>
            <a:pPr algn="ctr"/>
            <a:r>
              <a:rPr lang="ru-RU" sz="2400" dirty="0" smtClean="0"/>
              <a:t> О(</a:t>
            </a:r>
            <a:r>
              <a:rPr lang="en-US" sz="2400" dirty="0" err="1" smtClean="0"/>
              <a:t>n+m+min</a:t>
            </a:r>
            <a:r>
              <a:rPr lang="en-US" sz="2400" dirty="0" smtClean="0"/>
              <a:t>(</a:t>
            </a:r>
            <a:r>
              <a:rPr lang="en-US" sz="2400" dirty="0" err="1" smtClean="0"/>
              <a:t>n,m</a:t>
            </a:r>
            <a:r>
              <a:rPr lang="en-US" sz="2400" dirty="0" smtClean="0"/>
              <a:t>)</a:t>
            </a:r>
            <a:r>
              <a:rPr lang="ru-RU" sz="2400" dirty="0" smtClean="0"/>
              <a:t>)</a:t>
            </a:r>
            <a:r>
              <a:rPr lang="en-US" sz="2400" dirty="0" smtClean="0"/>
              <a:t> = O(</a:t>
            </a:r>
            <a:r>
              <a:rPr lang="en-US" sz="2400" dirty="0" err="1" smtClean="0"/>
              <a:t>n+m</a:t>
            </a:r>
            <a:r>
              <a:rPr lang="en-US" sz="2400" dirty="0" smtClean="0"/>
              <a:t>)</a:t>
            </a:r>
          </a:p>
          <a:p>
            <a:pPr algn="ctr"/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1838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Теорема Піка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2960" y="1959429"/>
                <a:ext cx="7543800" cy="1440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Площа решетчатого  багатокутника (за теоремою </a:t>
                </a:r>
                <a:r>
                  <a:rPr lang="uk-UA" dirty="0" smtClean="0"/>
                  <a:t>Піка) дорівнює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dirty="0" smtClean="0"/>
              </a:p>
              <a:p>
                <a:r>
                  <a:rPr lang="ru-RU" dirty="0" smtClean="0"/>
                  <a:t>Доведення: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Для прямокутника. Нехай</a:t>
                </a:r>
                <a:endParaRPr lang="uk-U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959429"/>
                <a:ext cx="7543800" cy="1440074"/>
              </a:xfrm>
              <a:prstGeom prst="rect">
                <a:avLst/>
              </a:prstGeom>
              <a:blipFill>
                <a:blip r:embed="rId2"/>
                <a:stretch>
                  <a:fillRect l="-646" t="-2110" b="-548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3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834</TotalTime>
  <Words>169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Інформатика Задача H:  «Нарешті фізик»</vt:lpstr>
      <vt:lpstr>Умова задачі</vt:lpstr>
      <vt:lpstr>Ідея розв’язку</vt:lpstr>
      <vt:lpstr>Ідея розв’язку</vt:lpstr>
      <vt:lpstr>Асимптотика</vt:lpstr>
      <vt:lpstr>PowerPoint Presentation</vt:lpstr>
      <vt:lpstr>Теорема Піка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Strechen</dc:creator>
  <cp:lastModifiedBy>Matthew Strechen</cp:lastModifiedBy>
  <cp:revision>42</cp:revision>
  <dcterms:created xsi:type="dcterms:W3CDTF">2016-08-15T11:04:12Z</dcterms:created>
  <dcterms:modified xsi:type="dcterms:W3CDTF">2016-08-16T08:12:07Z</dcterms:modified>
</cp:coreProperties>
</file>