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16"/>
  </p:notesMasterIdLst>
  <p:handoutMasterIdLst>
    <p:handoutMasterId r:id="rId17"/>
  </p:handoutMasterIdLst>
  <p:sldIdLst>
    <p:sldId id="286" r:id="rId6"/>
    <p:sldId id="336" r:id="rId7"/>
    <p:sldId id="342" r:id="rId8"/>
    <p:sldId id="337" r:id="rId9"/>
    <p:sldId id="338" r:id="rId10"/>
    <p:sldId id="339" r:id="rId11"/>
    <p:sldId id="340" r:id="rId12"/>
    <p:sldId id="344" r:id="rId13"/>
    <p:sldId id="343" r:id="rId14"/>
    <p:sldId id="324" r:id="rId15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6" autoAdjust="0"/>
    <p:restoredTop sz="91864" autoAdjust="0"/>
  </p:normalViewPr>
  <p:slideViewPr>
    <p:cSldViewPr snapToGrid="0" snapToObjects="1">
      <p:cViewPr>
        <p:scale>
          <a:sx n="150" d="100"/>
          <a:sy n="150" d="100"/>
        </p:scale>
        <p:origin x="-72" y="-72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05.04.2016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05.04.2016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w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gray">
          <a:xfrm>
            <a:off x="7267291" y="269793"/>
            <a:ext cx="1433479" cy="2612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46708" y="4922468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pl-PL" sz="800" dirty="0" smtClean="0">
                <a:solidFill>
                  <a:srgbClr val="C8C8C8"/>
                </a:solidFill>
              </a:rPr>
              <a:t>16.12</a:t>
            </a:r>
            <a:r>
              <a:rPr lang="de-DE" sz="800" dirty="0" smtClean="0">
                <a:solidFill>
                  <a:srgbClr val="C8C8C8"/>
                </a:solidFill>
              </a:rPr>
              <a:t>.2015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rforge.net/Rserve/doc.html" TargetMode="External"/><Relationship Id="rId13" Type="http://schemas.openxmlformats.org/officeDocument/2006/relationships/hyperlink" Target="https://oss.oracle.com/ORD/" TargetMode="External"/><Relationship Id="rId3" Type="http://schemas.openxmlformats.org/officeDocument/2006/relationships/hyperlink" Target="https://cran.r-project.org/" TargetMode="External"/><Relationship Id="rId7" Type="http://schemas.openxmlformats.org/officeDocument/2006/relationships/hyperlink" Target="https://www.rforge.net/rJava/" TargetMode="External"/><Relationship Id="rId12" Type="http://schemas.openxmlformats.org/officeDocument/2006/relationships/hyperlink" Target="https://www.microsoft.com/en-us/server-cloud/products/r-serve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renjin.org/" TargetMode="External"/><Relationship Id="rId11" Type="http://schemas.openxmlformats.org/officeDocument/2006/relationships/hyperlink" Target="https://www.youtube.com/watch?v=EI8a6hFFRGQ" TargetMode="External"/><Relationship Id="rId5" Type="http://schemas.openxmlformats.org/officeDocument/2006/relationships/hyperlink" Target="http://www.r-bloggers.com/" TargetMode="External"/><Relationship Id="rId10" Type="http://schemas.openxmlformats.org/officeDocument/2006/relationships/hyperlink" Target="https://rdotnet.codeplex.com/" TargetMode="External"/><Relationship Id="rId4" Type="http://schemas.openxmlformats.org/officeDocument/2006/relationships/hyperlink" Target="https://mran.microsoft.com/" TargetMode="External"/><Relationship Id="rId9" Type="http://schemas.openxmlformats.org/officeDocument/2006/relationships/hyperlink" Target="http://homepage.univie.ac.at/erich.neuwirth/php/rcomwiki/doku.php?id=start" TargetMode="External"/><Relationship Id="rId14" Type="http://schemas.openxmlformats.org/officeDocument/2006/relationships/hyperlink" Target="http://www.oracle.com/technetwork/database/database-technologies/r/r-enterprise/overview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265737" cy="1205458"/>
          </a:xfrm>
        </p:spPr>
        <p:txBody>
          <a:bodyPr/>
          <a:lstStyle/>
          <a:p>
            <a:r>
              <a:rPr lang="pl-PL" dirty="0" err="1" smtClean="0"/>
              <a:t>Introduction</a:t>
            </a:r>
            <a:r>
              <a:rPr lang="pl-PL" dirty="0" smtClean="0"/>
              <a:t> to </a:t>
            </a:r>
            <a:br>
              <a:rPr lang="pl-PL" dirty="0" smtClean="0"/>
            </a:br>
            <a:r>
              <a:rPr lang="pl-PL" dirty="0" smtClean="0"/>
              <a:t>R Programming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178885"/>
            <a:ext cx="5232400" cy="507831"/>
          </a:xfrm>
        </p:spPr>
        <p:txBody>
          <a:bodyPr/>
          <a:lstStyle/>
          <a:p>
            <a:r>
              <a:rPr lang="pl-PL" dirty="0" smtClean="0"/>
              <a:t>Marek </a:t>
            </a:r>
            <a:r>
              <a:rPr lang="pl-PL" dirty="0" err="1" smtClean="0"/>
              <a:t>Strejczek</a:t>
            </a:r>
            <a:endParaRPr lang="pl-PL" dirty="0" smtClean="0"/>
          </a:p>
          <a:p>
            <a:r>
              <a:rPr lang="pl-PL" dirty="0" smtClean="0"/>
              <a:t>Version 1.1</a:t>
            </a:r>
            <a:endParaRPr lang="de-DE" dirty="0" smtClean="0"/>
          </a:p>
          <a:p>
            <a:r>
              <a:rPr lang="de-DE" dirty="0" smtClean="0"/>
              <a:t>201</a:t>
            </a:r>
            <a:r>
              <a:rPr lang="pl-PL" dirty="0" smtClean="0"/>
              <a:t>6-04-05</a:t>
            </a:r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1692771"/>
          </a:xfrm>
        </p:spPr>
        <p:txBody>
          <a:bodyPr/>
          <a:lstStyle/>
          <a:p>
            <a:r>
              <a:rPr lang="de-DE" dirty="0"/>
              <a:t>GFT </a:t>
            </a:r>
            <a:r>
              <a:rPr lang="pl-PL" dirty="0" smtClean="0"/>
              <a:t>Poland sp. z o.o.</a:t>
            </a:r>
            <a:endParaRPr lang="de-DE" dirty="0"/>
          </a:p>
          <a:p>
            <a:r>
              <a:rPr lang="pl-PL" dirty="0" smtClean="0"/>
              <a:t>Marek Strejczek</a:t>
            </a:r>
            <a:endParaRPr lang="de-DE" dirty="0"/>
          </a:p>
          <a:p>
            <a:r>
              <a:rPr lang="pl-PL" dirty="0" smtClean="0"/>
              <a:t>Technical Architect</a:t>
            </a:r>
            <a:endParaRPr lang="de-DE" dirty="0"/>
          </a:p>
          <a:p>
            <a:endParaRPr lang="de-DE" dirty="0"/>
          </a:p>
          <a:p>
            <a:r>
              <a:rPr lang="pl-PL" dirty="0" smtClean="0"/>
              <a:t>Sterlinga 8a</a:t>
            </a:r>
            <a:endParaRPr lang="de-DE" dirty="0"/>
          </a:p>
          <a:p>
            <a:r>
              <a:rPr lang="pl-PL" dirty="0" smtClean="0"/>
              <a:t>91-425 Łódź</a:t>
            </a:r>
          </a:p>
          <a:p>
            <a:r>
              <a:rPr lang="pl-PL" dirty="0" smtClean="0"/>
              <a:t>Poland</a:t>
            </a:r>
            <a:endParaRPr lang="de-DE" dirty="0"/>
          </a:p>
          <a:p>
            <a:endParaRPr lang="de-DE" dirty="0"/>
          </a:p>
          <a:p>
            <a:r>
              <a:rPr lang="de-DE" dirty="0"/>
              <a:t>T +</a:t>
            </a:r>
            <a:r>
              <a:rPr lang="de-DE" dirty="0" smtClean="0"/>
              <a:t>4</a:t>
            </a:r>
            <a:r>
              <a:rPr lang="pl-PL" dirty="0" smtClean="0"/>
              <a:t>8</a:t>
            </a:r>
            <a:r>
              <a:rPr lang="de-DE" dirty="0" smtClean="0"/>
              <a:t> </a:t>
            </a:r>
            <a:r>
              <a:rPr lang="pl-PL" dirty="0" smtClean="0"/>
              <a:t>606296955</a:t>
            </a:r>
            <a:endParaRPr lang="de-DE" dirty="0"/>
          </a:p>
          <a:p>
            <a:r>
              <a:rPr lang="pl-PL" dirty="0" smtClean="0"/>
              <a:t>marek.strejczek</a:t>
            </a:r>
            <a:r>
              <a:rPr lang="de-DE" dirty="0" smtClean="0"/>
              <a:t>@gft.com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About</a:t>
            </a:r>
            <a:r>
              <a:rPr lang="pl-PL" dirty="0" smtClean="0"/>
              <a:t> me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Chapter 1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903800" cy="3362325"/>
          </a:xfrm>
        </p:spPr>
        <p:txBody>
          <a:bodyPr/>
          <a:lstStyle/>
          <a:p>
            <a:r>
              <a:rPr lang="pl-PL" dirty="0" smtClean="0"/>
              <a:t>Technical Architect </a:t>
            </a:r>
            <a:r>
              <a:rPr lang="pl-PL" dirty="0" err="1" smtClean="0"/>
              <a:t>at</a:t>
            </a:r>
            <a:r>
              <a:rPr lang="pl-PL" dirty="0" smtClean="0"/>
              <a:t> GFT Poland</a:t>
            </a:r>
          </a:p>
          <a:p>
            <a:r>
              <a:rPr lang="pl-PL" dirty="0" smtClean="0"/>
              <a:t>12 </a:t>
            </a:r>
            <a:r>
              <a:rPr lang="pl-PL" dirty="0" err="1" smtClean="0"/>
              <a:t>years</a:t>
            </a:r>
            <a:r>
              <a:rPr lang="pl-PL" dirty="0" smtClean="0"/>
              <a:t> of </a:t>
            </a:r>
            <a:r>
              <a:rPr lang="pl-PL" dirty="0" err="1" smtClean="0"/>
              <a:t>experience</a:t>
            </a:r>
            <a:r>
              <a:rPr lang="pl-PL" dirty="0" smtClean="0"/>
              <a:t> in software design and development</a:t>
            </a:r>
          </a:p>
          <a:p>
            <a:pPr lvl="1"/>
            <a:r>
              <a:rPr lang="pl-PL" dirty="0" err="1" smtClean="0"/>
              <a:t>Telco</a:t>
            </a:r>
            <a:endParaRPr lang="pl-PL" dirty="0" smtClean="0"/>
          </a:p>
          <a:p>
            <a:pPr lvl="1"/>
            <a:r>
              <a:rPr lang="pl-PL" dirty="0" smtClean="0"/>
              <a:t>Finance</a:t>
            </a:r>
          </a:p>
          <a:p>
            <a:r>
              <a:rPr lang="pl-PL" dirty="0" err="1" smtClean="0"/>
              <a:t>Specialized</a:t>
            </a:r>
            <a:r>
              <a:rPr lang="pl-PL" dirty="0" smtClean="0"/>
              <a:t> in Java </a:t>
            </a:r>
            <a:r>
              <a:rPr lang="pl-PL" dirty="0" err="1" smtClean="0"/>
              <a:t>technologies</a:t>
            </a:r>
            <a:endParaRPr lang="pl-PL" dirty="0" smtClean="0"/>
          </a:p>
          <a:p>
            <a:r>
              <a:rPr lang="pl-PL" dirty="0" err="1" smtClean="0"/>
              <a:t>Exploring</a:t>
            </a:r>
            <a:r>
              <a:rPr lang="pl-PL" dirty="0" smtClean="0"/>
              <a:t> the </a:t>
            </a:r>
            <a:r>
              <a:rPr lang="pl-PL" dirty="0" err="1" smtClean="0"/>
              <a:t>world</a:t>
            </a:r>
            <a:r>
              <a:rPr lang="pl-PL" dirty="0" smtClean="0"/>
              <a:t> of data-</a:t>
            </a:r>
            <a:r>
              <a:rPr lang="pl-PL" dirty="0" err="1" smtClean="0"/>
              <a:t>related</a:t>
            </a:r>
            <a:r>
              <a:rPr lang="pl-PL" dirty="0" smtClean="0"/>
              <a:t> </a:t>
            </a:r>
            <a:r>
              <a:rPr lang="pl-PL" dirty="0" err="1" smtClean="0"/>
              <a:t>technologies</a:t>
            </a:r>
            <a:r>
              <a:rPr lang="pl-PL" dirty="0" smtClean="0"/>
              <a:t> – </a:t>
            </a:r>
            <a:r>
              <a:rPr lang="pl-PL" dirty="0" err="1" smtClean="0"/>
              <a:t>looking</a:t>
            </a:r>
            <a:r>
              <a:rPr lang="pl-PL" dirty="0" smtClean="0"/>
              <a:t> for </a:t>
            </a:r>
            <a:r>
              <a:rPr lang="pl-PL" dirty="0" err="1" smtClean="0"/>
              <a:t>innovative</a:t>
            </a:r>
            <a:r>
              <a:rPr lang="pl-PL" dirty="0" smtClean="0"/>
              <a:t> </a:t>
            </a:r>
            <a:r>
              <a:rPr lang="pl-PL" dirty="0" err="1" smtClean="0"/>
              <a:t>ways</a:t>
            </a:r>
            <a:r>
              <a:rPr lang="pl-PL" dirty="0" smtClean="0"/>
              <a:t> of </a:t>
            </a:r>
            <a:r>
              <a:rPr lang="pl-PL" dirty="0" err="1" smtClean="0"/>
              <a:t>tackling</a:t>
            </a:r>
            <a:r>
              <a:rPr lang="pl-PL" dirty="0" smtClean="0"/>
              <a:t> </a:t>
            </a:r>
            <a:r>
              <a:rPr lang="pl-PL" dirty="0" err="1" smtClean="0"/>
              <a:t>problems</a:t>
            </a:r>
            <a:r>
              <a:rPr lang="pl-PL" dirty="0" smtClean="0"/>
              <a:t>.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141" y="1119187"/>
            <a:ext cx="2891636" cy="272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17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R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pl-PL" sz="1600" b="0" dirty="0" smtClean="0"/>
              <a:t>Language and environment for </a:t>
            </a:r>
            <a:r>
              <a:rPr lang="pl-PL" sz="1600" b="0" dirty="0" err="1" smtClean="0"/>
              <a:t>statistical</a:t>
            </a:r>
            <a:r>
              <a:rPr lang="pl-PL" sz="1600" b="0" dirty="0" smtClean="0"/>
              <a:t> </a:t>
            </a:r>
            <a:r>
              <a:rPr lang="pl-PL" sz="1600" b="0" dirty="0" err="1" smtClean="0"/>
              <a:t>computing</a:t>
            </a:r>
            <a:r>
              <a:rPr lang="pl-PL" sz="1600" b="0" dirty="0" smtClean="0"/>
              <a:t> and </a:t>
            </a:r>
            <a:r>
              <a:rPr lang="pl-PL" sz="1600" b="0" dirty="0" err="1" smtClean="0"/>
              <a:t>graphics</a:t>
            </a:r>
            <a:r>
              <a:rPr lang="pl-PL" sz="1600" b="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pl-PL" b="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pl-PL" dirty="0" smtClean="0"/>
              <a:t>GNU </a:t>
            </a:r>
            <a:r>
              <a:rPr lang="pl-PL" dirty="0" err="1" smtClean="0"/>
              <a:t>project</a:t>
            </a:r>
            <a:endParaRPr lang="pl-PL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pl-PL" b="0" dirty="0" err="1" smtClean="0"/>
              <a:t>Started</a:t>
            </a:r>
            <a:r>
              <a:rPr lang="pl-PL" b="0" dirty="0" smtClean="0"/>
              <a:t> in </a:t>
            </a:r>
            <a:r>
              <a:rPr lang="pl-PL" b="0" dirty="0" err="1" smtClean="0"/>
              <a:t>early</a:t>
            </a:r>
            <a:r>
              <a:rPr lang="pl-PL" b="0" dirty="0" smtClean="0"/>
              <a:t> 90’s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pl-PL" dirty="0" err="1" smtClean="0"/>
              <a:t>Similar</a:t>
            </a:r>
            <a:r>
              <a:rPr lang="pl-PL" dirty="0" smtClean="0"/>
              <a:t> to S </a:t>
            </a:r>
            <a:r>
              <a:rPr lang="pl-PL" dirty="0" err="1" smtClean="0"/>
              <a:t>language</a:t>
            </a:r>
            <a:r>
              <a:rPr lang="pl-PL" dirty="0" smtClean="0"/>
              <a:t> </a:t>
            </a:r>
            <a:r>
              <a:rPr lang="pl-PL" dirty="0" err="1" smtClean="0"/>
              <a:t>developed</a:t>
            </a:r>
            <a:r>
              <a:rPr lang="pl-PL" dirty="0" smtClean="0"/>
              <a:t> in 70’s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pl-PL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pl-PL" altLang="de-DE" dirty="0" err="1"/>
              <a:t>Very</a:t>
            </a:r>
            <a:r>
              <a:rPr lang="pl-PL" altLang="de-DE" dirty="0"/>
              <a:t> popular for </a:t>
            </a:r>
            <a:r>
              <a:rPr lang="pl-PL" altLang="de-DE" dirty="0" err="1"/>
              <a:t>statistical</a:t>
            </a:r>
            <a:r>
              <a:rPr lang="pl-PL" altLang="de-DE" dirty="0"/>
              <a:t> </a:t>
            </a:r>
            <a:r>
              <a:rPr lang="pl-PL" altLang="de-DE" dirty="0" err="1" smtClean="0"/>
              <a:t>research</a:t>
            </a:r>
            <a:r>
              <a:rPr lang="pl-PL" altLang="de-DE" dirty="0" smtClean="0"/>
              <a:t>. </a:t>
            </a:r>
            <a:r>
              <a:rPr lang="pl-PL" altLang="de-DE" dirty="0" err="1" smtClean="0"/>
              <a:t>Provides</a:t>
            </a:r>
            <a:r>
              <a:rPr lang="pl-PL" altLang="de-DE" dirty="0" smtClean="0"/>
              <a:t> </a:t>
            </a:r>
            <a:r>
              <a:rPr lang="pl-PL" altLang="de-DE" dirty="0" err="1" smtClean="0"/>
              <a:t>packages</a:t>
            </a:r>
            <a:r>
              <a:rPr lang="pl-PL" altLang="de-DE" dirty="0" smtClean="0"/>
              <a:t> for: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pl-PL" altLang="de-DE" dirty="0" smtClean="0"/>
              <a:t>Data </a:t>
            </a:r>
            <a:r>
              <a:rPr lang="pl-PL" altLang="de-DE" dirty="0" err="1" smtClean="0"/>
              <a:t>access</a:t>
            </a:r>
            <a:endParaRPr lang="pl-PL" altLang="de-DE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pl-PL" altLang="de-DE" dirty="0" smtClean="0"/>
              <a:t>Data </a:t>
            </a:r>
            <a:r>
              <a:rPr lang="pl-PL" altLang="de-DE" dirty="0" err="1" smtClean="0"/>
              <a:t>cleaning</a:t>
            </a:r>
            <a:endParaRPr lang="pl-PL" altLang="de-DE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pl-PL" altLang="de-DE" dirty="0" smtClean="0"/>
              <a:t>Analysis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pl-PL" altLang="de-DE" dirty="0" smtClean="0"/>
              <a:t>Reporting</a:t>
            </a:r>
            <a:endParaRPr lang="pl-PL" altLang="de-DE" dirty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pl-PL" altLang="de-DE" dirty="0" err="1"/>
              <a:t>Excels</a:t>
            </a:r>
            <a:r>
              <a:rPr lang="pl-PL" altLang="de-DE" dirty="0"/>
              <a:t> </a:t>
            </a:r>
            <a:r>
              <a:rPr lang="pl-PL" altLang="de-DE" dirty="0" err="1"/>
              <a:t>at</a:t>
            </a:r>
            <a:r>
              <a:rPr lang="pl-PL" altLang="de-DE" dirty="0"/>
              <a:t> </a:t>
            </a:r>
            <a:r>
              <a:rPr lang="pl-PL" altLang="de-DE" dirty="0" err="1"/>
              <a:t>interactive</a:t>
            </a:r>
            <a:r>
              <a:rPr lang="pl-PL" altLang="de-DE" dirty="0"/>
              <a:t> data </a:t>
            </a:r>
            <a:r>
              <a:rPr lang="pl-PL" altLang="de-DE" dirty="0" err="1"/>
              <a:t>exploration</a:t>
            </a:r>
            <a:endParaRPr lang="en-GB" altLang="de-DE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pl-PL" b="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pl-PL" b="0" dirty="0" err="1" smtClean="0"/>
              <a:t>Very</a:t>
            </a:r>
            <a:r>
              <a:rPr lang="pl-PL" b="0" dirty="0" smtClean="0"/>
              <a:t> </a:t>
            </a:r>
            <a:r>
              <a:rPr lang="pl-PL" b="0" dirty="0" err="1" smtClean="0"/>
              <a:t>active</a:t>
            </a:r>
            <a:r>
              <a:rPr lang="pl-PL" b="0" dirty="0" smtClean="0"/>
              <a:t> </a:t>
            </a:r>
            <a:r>
              <a:rPr lang="pl-PL" b="0" dirty="0" err="1" smtClean="0"/>
              <a:t>community</a:t>
            </a:r>
            <a:endParaRPr lang="pl-PL" b="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pl-PL" altLang="de-DE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GB" altLang="de-DE" dirty="0" smtClean="0"/>
          </a:p>
          <a:p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Chapter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5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Statistical </a:t>
            </a:r>
            <a:r>
              <a:rPr lang="pl-PL" dirty="0" err="1" smtClean="0"/>
              <a:t>features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pl-PL" sz="1600" b="0" dirty="0" smtClean="0"/>
              <a:t>Many </a:t>
            </a:r>
            <a:r>
              <a:rPr lang="pl-PL" sz="1600" b="0" dirty="0" err="1" smtClean="0"/>
              <a:t>statistical</a:t>
            </a:r>
            <a:r>
              <a:rPr lang="pl-PL" sz="1600" b="0" dirty="0" smtClean="0"/>
              <a:t> and </a:t>
            </a:r>
            <a:r>
              <a:rPr lang="pl-PL" sz="1600" b="0" dirty="0" err="1" smtClean="0"/>
              <a:t>graphical</a:t>
            </a:r>
            <a:r>
              <a:rPr lang="pl-PL" sz="1600" b="0" dirty="0" smtClean="0"/>
              <a:t> </a:t>
            </a:r>
            <a:r>
              <a:rPr lang="pl-PL" sz="1600" b="0" dirty="0" err="1" smtClean="0"/>
              <a:t>techniques</a:t>
            </a:r>
            <a:r>
              <a:rPr lang="pl-PL" sz="1600" b="0" dirty="0" smtClean="0"/>
              <a:t> </a:t>
            </a:r>
            <a:r>
              <a:rPr lang="pl-PL" sz="1600" b="0" dirty="0" err="1" smtClean="0"/>
              <a:t>available</a:t>
            </a:r>
            <a:r>
              <a:rPr lang="pl-PL" sz="1600" b="0" dirty="0" smtClean="0"/>
              <a:t> out of the </a:t>
            </a:r>
            <a:r>
              <a:rPr lang="pl-PL" sz="1600" b="0" dirty="0" err="1" smtClean="0"/>
              <a:t>box</a:t>
            </a:r>
            <a:r>
              <a:rPr lang="pl-PL" sz="1600" b="0" dirty="0" smtClean="0"/>
              <a:t> </a:t>
            </a:r>
            <a:r>
              <a:rPr lang="pl-PL" sz="1600" b="0" dirty="0" err="1" smtClean="0"/>
              <a:t>or</a:t>
            </a:r>
            <a:r>
              <a:rPr lang="pl-PL" sz="1600" b="0" dirty="0" smtClean="0"/>
              <a:t> with </a:t>
            </a:r>
            <a:r>
              <a:rPr lang="pl-PL" sz="1600" b="0" dirty="0" err="1" smtClean="0"/>
              <a:t>additional</a:t>
            </a:r>
            <a:r>
              <a:rPr lang="pl-PL" sz="1600" b="0" dirty="0" smtClean="0"/>
              <a:t> </a:t>
            </a:r>
            <a:r>
              <a:rPr lang="pl-PL" sz="1600" b="0" dirty="0" err="1" smtClean="0"/>
              <a:t>packages</a:t>
            </a:r>
            <a:endParaRPr lang="pl-PL" sz="1600" b="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pl-PL" altLang="de-DE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pl-PL" altLang="de-DE" dirty="0" err="1" smtClean="0"/>
              <a:t>Linear</a:t>
            </a:r>
            <a:r>
              <a:rPr lang="pl-PL" altLang="de-DE" dirty="0" smtClean="0"/>
              <a:t> and non-</a:t>
            </a:r>
            <a:r>
              <a:rPr lang="pl-PL" altLang="de-DE" dirty="0" err="1" smtClean="0"/>
              <a:t>linear</a:t>
            </a:r>
            <a:r>
              <a:rPr lang="pl-PL" altLang="de-DE" dirty="0" smtClean="0"/>
              <a:t> modeling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pl-PL" altLang="de-DE" dirty="0" smtClean="0"/>
              <a:t>Statistical </a:t>
            </a:r>
            <a:r>
              <a:rPr lang="pl-PL" altLang="de-DE" dirty="0" err="1" smtClean="0"/>
              <a:t>tests</a:t>
            </a:r>
            <a:endParaRPr lang="pl-PL" altLang="de-DE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pl-PL" altLang="de-DE" dirty="0" smtClean="0"/>
              <a:t>Time-</a:t>
            </a:r>
            <a:r>
              <a:rPr lang="pl-PL" altLang="de-DE" dirty="0" err="1" smtClean="0"/>
              <a:t>series</a:t>
            </a:r>
            <a:r>
              <a:rPr lang="pl-PL" altLang="de-DE" dirty="0" smtClean="0"/>
              <a:t> </a:t>
            </a:r>
            <a:r>
              <a:rPr lang="pl-PL" altLang="de-DE" dirty="0" err="1" smtClean="0"/>
              <a:t>analysis</a:t>
            </a:r>
            <a:endParaRPr lang="pl-PL" altLang="de-DE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pl-PL" altLang="de-DE" dirty="0" err="1" smtClean="0"/>
              <a:t>Classification</a:t>
            </a:r>
            <a:endParaRPr lang="pl-PL" altLang="de-DE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pl-PL" altLang="de-DE" dirty="0" smtClean="0"/>
              <a:t>Clustering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pl-PL" altLang="de-DE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pl-PL" altLang="de-DE" dirty="0" smtClean="0"/>
              <a:t>Graphics (</a:t>
            </a:r>
            <a:r>
              <a:rPr lang="pl-PL" altLang="de-DE" dirty="0" err="1" smtClean="0"/>
              <a:t>static</a:t>
            </a:r>
            <a:r>
              <a:rPr lang="pl-PL" altLang="de-DE" dirty="0" smtClean="0"/>
              <a:t>, </a:t>
            </a:r>
            <a:r>
              <a:rPr lang="pl-PL" altLang="de-DE" dirty="0" err="1" smtClean="0"/>
              <a:t>dynamic</a:t>
            </a:r>
            <a:r>
              <a:rPr lang="pl-PL" altLang="de-DE" dirty="0" smtClean="0"/>
              <a:t>, </a:t>
            </a:r>
            <a:r>
              <a:rPr lang="pl-PL" altLang="de-DE" dirty="0" err="1" smtClean="0"/>
              <a:t>interactive</a:t>
            </a:r>
            <a:r>
              <a:rPr lang="pl-PL" altLang="de-DE" dirty="0" smtClean="0"/>
              <a:t>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pl-PL" altLang="de-DE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pl-PL" altLang="de-DE" dirty="0" err="1" smtClean="0"/>
              <a:t>Lots</a:t>
            </a:r>
            <a:r>
              <a:rPr lang="pl-PL" altLang="de-DE" dirty="0" smtClean="0"/>
              <a:t> </a:t>
            </a:r>
            <a:r>
              <a:rPr lang="pl-PL" altLang="de-DE" dirty="0"/>
              <a:t>of </a:t>
            </a:r>
            <a:r>
              <a:rPr lang="pl-PL" altLang="de-DE" dirty="0" err="1"/>
              <a:t>packages</a:t>
            </a:r>
            <a:r>
              <a:rPr lang="pl-PL" altLang="de-DE" dirty="0"/>
              <a:t> </a:t>
            </a:r>
            <a:r>
              <a:rPr lang="pl-PL" altLang="de-DE" dirty="0" err="1"/>
              <a:t>at</a:t>
            </a:r>
            <a:r>
              <a:rPr lang="pl-PL" altLang="de-DE" dirty="0"/>
              <a:t> Comprehensive R Archive Network (CRAN</a:t>
            </a:r>
            <a:r>
              <a:rPr lang="pl-PL" altLang="de-DE" dirty="0" smtClean="0"/>
              <a:t>)</a:t>
            </a:r>
            <a:endParaRPr lang="pl-PL" alt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Chapter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0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Showtime</a:t>
            </a:r>
            <a:r>
              <a:rPr lang="pl-PL" dirty="0" smtClean="0"/>
              <a:t>!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pl-PL" sz="1600" b="0" dirty="0" err="1" smtClean="0"/>
              <a:t>Vectors</a:t>
            </a:r>
            <a:endParaRPr lang="pl-PL" sz="1600" b="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pl-PL" altLang="de-DE" sz="1600" dirty="0" err="1" smtClean="0"/>
              <a:t>Matrices</a:t>
            </a:r>
            <a:endParaRPr lang="pl-PL" altLang="de-DE" sz="16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pl-PL" altLang="de-DE" sz="1600" dirty="0" err="1" smtClean="0"/>
              <a:t>Lists</a:t>
            </a:r>
            <a:endParaRPr lang="pl-PL" altLang="de-DE" sz="16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pl-PL" altLang="de-DE" sz="1600" dirty="0" err="1" smtClean="0"/>
              <a:t>Factors</a:t>
            </a:r>
            <a:endParaRPr lang="pl-PL" altLang="de-DE" sz="16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pl-PL" altLang="de-DE" sz="1600" dirty="0" smtClean="0"/>
              <a:t>NA, </a:t>
            </a:r>
            <a:r>
              <a:rPr lang="pl-PL" altLang="de-DE" sz="1600" dirty="0" err="1" smtClean="0"/>
              <a:t>NaN</a:t>
            </a:r>
            <a:endParaRPr lang="pl-PL" altLang="de-DE" sz="16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pl-PL" altLang="de-DE" sz="1600" dirty="0" err="1" smtClean="0"/>
              <a:t>Subsetting</a:t>
            </a:r>
            <a:endParaRPr lang="pl-PL" altLang="de-DE" sz="16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pl-PL" altLang="de-DE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pl-PL" altLang="de-DE" sz="1600" dirty="0" smtClean="0"/>
              <a:t>Control </a:t>
            </a:r>
            <a:r>
              <a:rPr lang="pl-PL" altLang="de-DE" sz="1600" dirty="0" err="1" smtClean="0"/>
              <a:t>structures</a:t>
            </a:r>
            <a:r>
              <a:rPr lang="pl-PL" altLang="de-DE" sz="1600" dirty="0" smtClean="0"/>
              <a:t>: </a:t>
            </a:r>
            <a:r>
              <a:rPr lang="pl-PL" altLang="de-DE" sz="1600" dirty="0" err="1" smtClean="0"/>
              <a:t>if</a:t>
            </a:r>
            <a:r>
              <a:rPr lang="pl-PL" altLang="de-DE" sz="1600" dirty="0" smtClean="0"/>
              <a:t>, for, </a:t>
            </a:r>
            <a:r>
              <a:rPr lang="pl-PL" altLang="de-DE" sz="1600" dirty="0" err="1" smtClean="0"/>
              <a:t>while</a:t>
            </a:r>
            <a:r>
              <a:rPr lang="pl-PL" altLang="de-DE" sz="1600" dirty="0" smtClean="0"/>
              <a:t>, </a:t>
            </a:r>
            <a:r>
              <a:rPr lang="pl-PL" altLang="de-DE" sz="1600" dirty="0" err="1" smtClean="0"/>
              <a:t>repeat</a:t>
            </a:r>
            <a:endParaRPr lang="pl-PL" altLang="de-DE" sz="16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pl-PL" altLang="de-DE" sz="1600" dirty="0" err="1" smtClean="0"/>
              <a:t>Functions</a:t>
            </a:r>
            <a:endParaRPr lang="pl-PL" altLang="de-DE" sz="16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pl-PL" altLang="de-DE" dirty="0" smtClean="0"/>
              <a:t>*</a:t>
            </a:r>
            <a:r>
              <a:rPr lang="pl-PL" altLang="de-DE" dirty="0" err="1" smtClean="0"/>
              <a:t>apply</a:t>
            </a:r>
            <a:r>
              <a:rPr lang="pl-PL" altLang="de-DE" dirty="0" smtClean="0"/>
              <a:t> (</a:t>
            </a:r>
            <a:r>
              <a:rPr lang="pl-PL" altLang="de-DE" dirty="0" err="1" smtClean="0"/>
              <a:t>apply</a:t>
            </a:r>
            <a:r>
              <a:rPr lang="pl-PL" altLang="de-DE" dirty="0" smtClean="0"/>
              <a:t>, </a:t>
            </a:r>
            <a:r>
              <a:rPr lang="pl-PL" altLang="de-DE" dirty="0" err="1" smtClean="0"/>
              <a:t>lapply</a:t>
            </a:r>
            <a:r>
              <a:rPr lang="pl-PL" altLang="de-DE" dirty="0" smtClean="0"/>
              <a:t>, </a:t>
            </a:r>
            <a:r>
              <a:rPr lang="pl-PL" altLang="de-DE" dirty="0" err="1" smtClean="0"/>
              <a:t>sapply</a:t>
            </a:r>
            <a:r>
              <a:rPr lang="pl-PL" altLang="de-DE" dirty="0" smtClean="0"/>
              <a:t>, </a:t>
            </a:r>
            <a:r>
              <a:rPr lang="pl-PL" altLang="de-DE" dirty="0" err="1" smtClean="0"/>
              <a:t>mapply</a:t>
            </a:r>
            <a:r>
              <a:rPr lang="pl-PL" altLang="de-DE" dirty="0" smtClean="0"/>
              <a:t>, </a:t>
            </a:r>
            <a:r>
              <a:rPr lang="pl-PL" altLang="de-DE" dirty="0" err="1" smtClean="0"/>
              <a:t>tapply</a:t>
            </a:r>
            <a:r>
              <a:rPr lang="pl-PL" altLang="de-DE" dirty="0" smtClean="0"/>
              <a:t>), </a:t>
            </a:r>
            <a:r>
              <a:rPr lang="pl-PL" altLang="de-DE" dirty="0" err="1" smtClean="0"/>
              <a:t>split</a:t>
            </a:r>
            <a:endParaRPr lang="pl-PL" altLang="de-DE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pl-PL" altLang="de-DE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pl-PL" altLang="de-DE" sz="1600" dirty="0" err="1" smtClean="0"/>
              <a:t>Statistics</a:t>
            </a:r>
            <a:endParaRPr lang="en-GB" altLang="de-DE" sz="1600" dirty="0" smtClean="0"/>
          </a:p>
          <a:p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Chapter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326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Showtime</a:t>
            </a:r>
            <a:r>
              <a:rPr lang="pl-PL" dirty="0" smtClean="0"/>
              <a:t>!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pl-PL" altLang="de-DE" sz="1600" dirty="0" err="1" smtClean="0"/>
              <a:t>Built</a:t>
            </a:r>
            <a:r>
              <a:rPr lang="pl-PL" altLang="de-DE" sz="1600" dirty="0" smtClean="0"/>
              <a:t>-in </a:t>
            </a:r>
            <a:r>
              <a:rPr lang="pl-PL" altLang="de-DE" sz="1600" dirty="0" err="1" smtClean="0"/>
              <a:t>datasets</a:t>
            </a:r>
            <a:endParaRPr lang="pl-PL" altLang="de-DE" sz="1600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pl-PL" altLang="de-DE" sz="1600" dirty="0" smtClean="0"/>
              <a:t>Apache </a:t>
            </a:r>
            <a:r>
              <a:rPr lang="pl-PL" altLang="de-DE" sz="1600" dirty="0"/>
              <a:t>log file </a:t>
            </a:r>
            <a:r>
              <a:rPr lang="pl-PL" altLang="de-DE" sz="1600" dirty="0" err="1"/>
              <a:t>analysis</a:t>
            </a:r>
            <a:endParaRPr lang="pl-PL" altLang="de-DE" sz="1600" dirty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pl-PL" altLang="de-DE" sz="1600" dirty="0" err="1" smtClean="0"/>
              <a:t>Hospital</a:t>
            </a:r>
            <a:r>
              <a:rPr lang="pl-PL" altLang="de-DE" sz="1600" dirty="0" smtClean="0"/>
              <a:t> </a:t>
            </a:r>
            <a:r>
              <a:rPr lang="pl-PL" altLang="de-DE" sz="1600" dirty="0"/>
              <a:t>data </a:t>
            </a:r>
            <a:r>
              <a:rPr lang="pl-PL" altLang="de-DE" sz="1600" dirty="0" err="1"/>
              <a:t>analysis</a:t>
            </a:r>
            <a:endParaRPr lang="pl-PL" altLang="de-DE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pl-PL" altLang="de-DE" sz="16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pl-PL" altLang="de-DE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pl-PL" altLang="de-DE" sz="16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pl-PL" altLang="de-DE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pl-PL" altLang="de-DE" sz="16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pl-PL" altLang="de-DE" sz="16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pl-PL" altLang="de-DE" sz="1600" dirty="0" err="1" smtClean="0"/>
              <a:t>Useful</a:t>
            </a:r>
            <a:r>
              <a:rPr lang="pl-PL" altLang="de-DE" sz="1600" dirty="0" smtClean="0"/>
              <a:t> </a:t>
            </a:r>
            <a:r>
              <a:rPr lang="pl-PL" altLang="de-DE" sz="1600" dirty="0" err="1" smtClean="0"/>
              <a:t>packages</a:t>
            </a:r>
            <a:r>
              <a:rPr lang="pl-PL" altLang="de-DE" sz="1600" dirty="0" smtClean="0"/>
              <a:t> not </a:t>
            </a:r>
            <a:r>
              <a:rPr lang="pl-PL" altLang="de-DE" sz="1600" dirty="0" err="1" smtClean="0"/>
              <a:t>explored</a:t>
            </a:r>
            <a:r>
              <a:rPr lang="pl-PL" altLang="de-DE" sz="1600" dirty="0" smtClean="0"/>
              <a:t> </a:t>
            </a:r>
            <a:r>
              <a:rPr lang="pl-PL" altLang="de-DE" sz="1600" dirty="0" err="1" smtClean="0"/>
              <a:t>during</a:t>
            </a:r>
            <a:r>
              <a:rPr lang="pl-PL" altLang="de-DE" sz="1600" dirty="0" smtClean="0"/>
              <a:t> </a:t>
            </a:r>
            <a:r>
              <a:rPr lang="pl-PL" altLang="de-DE" sz="1600" dirty="0" err="1" smtClean="0"/>
              <a:t>this</a:t>
            </a:r>
            <a:r>
              <a:rPr lang="pl-PL" altLang="de-DE" sz="1600" dirty="0" smtClean="0"/>
              <a:t> demo: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pl-PL" altLang="de-DE" dirty="0" smtClean="0"/>
              <a:t>ggplot2 – </a:t>
            </a:r>
            <a:r>
              <a:rPr lang="pl-PL" altLang="de-DE" dirty="0" err="1" smtClean="0"/>
              <a:t>plotting</a:t>
            </a:r>
            <a:r>
              <a:rPr lang="pl-PL" altLang="de-DE" dirty="0" smtClean="0"/>
              <a:t> </a:t>
            </a:r>
            <a:r>
              <a:rPr lang="pl-PL" altLang="de-DE" dirty="0" err="1" smtClean="0"/>
              <a:t>library</a:t>
            </a:r>
            <a:endParaRPr lang="pl-PL" altLang="de-DE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pl-PL" altLang="de-DE" dirty="0" err="1" smtClean="0"/>
              <a:t>data.table</a:t>
            </a:r>
            <a:r>
              <a:rPr lang="pl-PL" altLang="de-DE" dirty="0" smtClean="0"/>
              <a:t> – </a:t>
            </a:r>
            <a:r>
              <a:rPr lang="pl-PL" altLang="de-DE" dirty="0" err="1" smtClean="0"/>
              <a:t>extension</a:t>
            </a:r>
            <a:r>
              <a:rPr lang="pl-PL" altLang="de-DE" dirty="0" smtClean="0"/>
              <a:t> to </a:t>
            </a:r>
            <a:r>
              <a:rPr lang="pl-PL" altLang="de-DE" dirty="0" err="1" smtClean="0"/>
              <a:t>data.frame</a:t>
            </a:r>
            <a:r>
              <a:rPr lang="pl-PL" altLang="de-DE" dirty="0" smtClean="0"/>
              <a:t>, </a:t>
            </a:r>
            <a:r>
              <a:rPr lang="pl-PL" altLang="de-DE" dirty="0" err="1" smtClean="0"/>
              <a:t>supports</a:t>
            </a:r>
            <a:r>
              <a:rPr lang="pl-PL" altLang="de-DE" dirty="0" smtClean="0"/>
              <a:t> </a:t>
            </a:r>
            <a:r>
              <a:rPr lang="pl-PL" altLang="de-DE" dirty="0" err="1" smtClean="0"/>
              <a:t>large</a:t>
            </a:r>
            <a:r>
              <a:rPr lang="pl-PL" altLang="de-DE" dirty="0" smtClean="0"/>
              <a:t> data </a:t>
            </a:r>
            <a:r>
              <a:rPr lang="pl-PL" altLang="de-DE" dirty="0" err="1" smtClean="0"/>
              <a:t>sets</a:t>
            </a:r>
            <a:endParaRPr lang="pl-PL" altLang="de-DE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pl-PL" altLang="de-DE" sz="16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pl-PL" altLang="de-DE" sz="160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Chapter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Enterprisey</a:t>
            </a:r>
            <a:r>
              <a:rPr lang="pl-PL" dirty="0" smtClean="0"/>
              <a:t> </a:t>
            </a:r>
            <a:r>
              <a:rPr lang="pl-PL" dirty="0" err="1" smtClean="0"/>
              <a:t>solutions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1333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pl-PL" altLang="de-DE" sz="1600" dirty="0" smtClean="0"/>
              <a:t>Statistical </a:t>
            </a:r>
            <a:r>
              <a:rPr lang="pl-PL" altLang="de-DE" sz="1600" dirty="0" err="1" smtClean="0"/>
              <a:t>engine</a:t>
            </a:r>
            <a:endParaRPr lang="pl-PL" altLang="de-DE" sz="1600" dirty="0" smtClean="0"/>
          </a:p>
          <a:p>
            <a:pPr lvl="1" algn="just">
              <a:spcBef>
                <a:spcPts val="0"/>
              </a:spcBef>
              <a:spcAft>
                <a:spcPts val="300"/>
              </a:spcAft>
            </a:pPr>
            <a:r>
              <a:rPr lang="pl-PL" altLang="de-DE" dirty="0" err="1" smtClean="0"/>
              <a:t>rJava</a:t>
            </a:r>
            <a:endParaRPr lang="pl-PL" altLang="de-DE" dirty="0" smtClean="0"/>
          </a:p>
          <a:p>
            <a:pPr lvl="1" algn="just">
              <a:spcBef>
                <a:spcPts val="0"/>
              </a:spcBef>
              <a:spcAft>
                <a:spcPts val="300"/>
              </a:spcAft>
            </a:pPr>
            <a:r>
              <a:rPr lang="pl-PL" altLang="de-DE" dirty="0" err="1" smtClean="0"/>
              <a:t>Rserve</a:t>
            </a:r>
            <a:endParaRPr lang="pl-PL" altLang="de-DE" dirty="0" smtClean="0"/>
          </a:p>
          <a:p>
            <a:pPr lvl="1" algn="just">
              <a:spcBef>
                <a:spcPts val="0"/>
              </a:spcBef>
              <a:spcAft>
                <a:spcPts val="300"/>
              </a:spcAft>
            </a:pPr>
            <a:r>
              <a:rPr lang="pl-PL" altLang="de-DE" dirty="0" err="1" smtClean="0"/>
              <a:t>statConn</a:t>
            </a:r>
            <a:endParaRPr lang="pl-PL" altLang="de-DE" dirty="0" smtClean="0"/>
          </a:p>
          <a:p>
            <a:pPr lvl="1" algn="just">
              <a:spcBef>
                <a:spcPts val="0"/>
              </a:spcBef>
              <a:spcAft>
                <a:spcPts val="300"/>
              </a:spcAft>
            </a:pPr>
            <a:r>
              <a:rPr lang="pl-PL" altLang="de-DE" dirty="0" smtClean="0"/>
              <a:t>R.NET</a:t>
            </a:r>
          </a:p>
          <a:p>
            <a:pPr algn="just">
              <a:spcBef>
                <a:spcPts val="0"/>
              </a:spcBef>
              <a:spcAft>
                <a:spcPts val="300"/>
              </a:spcAft>
            </a:pPr>
            <a:r>
              <a:rPr lang="pl-PL" altLang="de-DE" dirty="0" err="1" smtClean="0"/>
              <a:t>Renjin</a:t>
            </a:r>
            <a:r>
              <a:rPr lang="pl-PL" altLang="de-DE" dirty="0" smtClean="0"/>
              <a:t> – JVM </a:t>
            </a:r>
            <a:r>
              <a:rPr lang="pl-PL" altLang="de-DE" dirty="0" err="1" smtClean="0"/>
              <a:t>based</a:t>
            </a:r>
            <a:r>
              <a:rPr lang="pl-PL" altLang="de-DE" dirty="0" smtClean="0"/>
              <a:t> R interpreter</a:t>
            </a:r>
            <a:endParaRPr lang="pl-PL" altLang="de-DE" dirty="0"/>
          </a:p>
          <a:p>
            <a:pPr algn="just">
              <a:spcBef>
                <a:spcPts val="0"/>
              </a:spcBef>
              <a:spcAft>
                <a:spcPts val="300"/>
              </a:spcAft>
            </a:pPr>
            <a:r>
              <a:rPr lang="pl-PL" altLang="de-DE" dirty="0" err="1" smtClean="0"/>
              <a:t>SparkR</a:t>
            </a:r>
            <a:r>
              <a:rPr lang="pl-PL" altLang="de-DE" dirty="0" smtClean="0"/>
              <a:t> – R </a:t>
            </a:r>
            <a:r>
              <a:rPr lang="pl-PL" altLang="de-DE" dirty="0" err="1" smtClean="0"/>
              <a:t>interface</a:t>
            </a:r>
            <a:r>
              <a:rPr lang="pl-PL" altLang="de-DE" dirty="0" smtClean="0"/>
              <a:t> for Apache Spark</a:t>
            </a:r>
          </a:p>
          <a:p>
            <a:pPr algn="just">
              <a:spcBef>
                <a:spcPts val="0"/>
              </a:spcBef>
              <a:spcAft>
                <a:spcPts val="300"/>
              </a:spcAft>
            </a:pPr>
            <a:r>
              <a:rPr lang="pl-PL" altLang="de-DE" dirty="0" smtClean="0"/>
              <a:t>Enterprise </a:t>
            </a:r>
            <a:r>
              <a:rPr lang="pl-PL" altLang="de-DE" dirty="0" err="1" smtClean="0"/>
              <a:t>solutions</a:t>
            </a:r>
            <a:r>
              <a:rPr lang="pl-PL" altLang="de-DE" dirty="0" smtClean="0"/>
              <a:t>:</a:t>
            </a:r>
          </a:p>
          <a:p>
            <a:pPr lvl="1" algn="just">
              <a:spcBef>
                <a:spcPts val="0"/>
              </a:spcBef>
              <a:spcAft>
                <a:spcPts val="300"/>
              </a:spcAft>
            </a:pPr>
            <a:r>
              <a:rPr lang="pl-PL" altLang="de-DE" dirty="0" smtClean="0"/>
              <a:t>Oracle Enterprise R – part of Oracle Advanced Analytics Option</a:t>
            </a:r>
          </a:p>
          <a:p>
            <a:pPr lvl="2" algn="just">
              <a:spcBef>
                <a:spcPts val="0"/>
              </a:spcBef>
              <a:spcAft>
                <a:spcPts val="300"/>
              </a:spcAft>
            </a:pPr>
            <a:r>
              <a:rPr lang="pl-PL" altLang="de-DE" dirty="0" err="1" smtClean="0"/>
              <a:t>Can</a:t>
            </a:r>
            <a:r>
              <a:rPr lang="pl-PL" altLang="de-DE" dirty="0" smtClean="0"/>
              <a:t> run R </a:t>
            </a:r>
            <a:r>
              <a:rPr lang="pl-PL" altLang="de-DE" dirty="0" err="1" smtClean="0"/>
              <a:t>against</a:t>
            </a:r>
            <a:r>
              <a:rPr lang="pl-PL" altLang="de-DE" dirty="0" smtClean="0"/>
              <a:t> data </a:t>
            </a:r>
            <a:r>
              <a:rPr lang="pl-PL" altLang="de-DE" dirty="0" err="1" smtClean="0"/>
              <a:t>managed</a:t>
            </a:r>
            <a:r>
              <a:rPr lang="pl-PL" altLang="de-DE" dirty="0" smtClean="0"/>
              <a:t> by Oracle </a:t>
            </a:r>
            <a:r>
              <a:rPr lang="pl-PL" altLang="de-DE" dirty="0" err="1" smtClean="0"/>
              <a:t>database</a:t>
            </a:r>
            <a:endParaRPr lang="pl-PL" altLang="de-DE" dirty="0" smtClean="0"/>
          </a:p>
          <a:p>
            <a:pPr lvl="1" algn="just">
              <a:spcBef>
                <a:spcPts val="0"/>
              </a:spcBef>
              <a:spcAft>
                <a:spcPts val="300"/>
              </a:spcAft>
            </a:pPr>
            <a:r>
              <a:rPr lang="pl-PL" altLang="de-DE" dirty="0" smtClean="0"/>
              <a:t>Microsoft R Server – </a:t>
            </a:r>
            <a:r>
              <a:rPr lang="pl-PL" altLang="de-DE" dirty="0" err="1" smtClean="0"/>
              <a:t>enterprise-class</a:t>
            </a:r>
            <a:r>
              <a:rPr lang="pl-PL" altLang="de-DE" dirty="0" smtClean="0"/>
              <a:t> </a:t>
            </a:r>
            <a:r>
              <a:rPr lang="pl-PL" altLang="de-DE" dirty="0" err="1" smtClean="0"/>
              <a:t>analytics</a:t>
            </a:r>
            <a:r>
              <a:rPr lang="pl-PL" altLang="de-DE" dirty="0" smtClean="0"/>
              <a:t> platform </a:t>
            </a:r>
            <a:r>
              <a:rPr lang="pl-PL" altLang="de-DE" dirty="0" err="1" smtClean="0"/>
              <a:t>based</a:t>
            </a:r>
            <a:r>
              <a:rPr lang="pl-PL" altLang="de-DE" dirty="0" smtClean="0"/>
              <a:t> on R.</a:t>
            </a:r>
          </a:p>
          <a:p>
            <a:pPr lvl="2" algn="just">
              <a:spcBef>
                <a:spcPts val="0"/>
              </a:spcBef>
              <a:spcAft>
                <a:spcPts val="300"/>
              </a:spcAft>
            </a:pPr>
            <a:r>
              <a:rPr lang="pl-PL" altLang="de-DE" dirty="0" err="1" smtClean="0"/>
              <a:t>Can</a:t>
            </a:r>
            <a:r>
              <a:rPr lang="pl-PL" altLang="de-DE" dirty="0" smtClean="0"/>
              <a:t> </a:t>
            </a:r>
            <a:r>
              <a:rPr lang="pl-PL" altLang="de-DE" dirty="0" err="1" smtClean="0"/>
              <a:t>integrate</a:t>
            </a:r>
            <a:r>
              <a:rPr lang="pl-PL" altLang="de-DE" dirty="0" smtClean="0"/>
              <a:t> with </a:t>
            </a:r>
            <a:r>
              <a:rPr lang="pl-PL" altLang="de-DE" dirty="0" err="1" smtClean="0"/>
              <a:t>Hadoop</a:t>
            </a:r>
            <a:r>
              <a:rPr lang="pl-PL" altLang="de-DE" dirty="0" smtClean="0"/>
              <a:t>, </a:t>
            </a:r>
            <a:r>
              <a:rPr lang="pl-PL" altLang="de-DE" dirty="0" err="1" smtClean="0"/>
              <a:t>Teradata</a:t>
            </a:r>
            <a:r>
              <a:rPr lang="pl-PL" altLang="de-DE" dirty="0" smtClean="0"/>
              <a:t>, SQL Server</a:t>
            </a:r>
          </a:p>
          <a:p>
            <a:pPr lvl="2" algn="just">
              <a:spcBef>
                <a:spcPts val="0"/>
              </a:spcBef>
              <a:spcAft>
                <a:spcPts val="300"/>
              </a:spcAft>
            </a:pPr>
            <a:r>
              <a:rPr lang="pl-PL" altLang="de-DE" dirty="0" err="1" smtClean="0"/>
              <a:t>Based</a:t>
            </a:r>
            <a:r>
              <a:rPr lang="pl-PL" altLang="de-DE" dirty="0" smtClean="0"/>
              <a:t> on </a:t>
            </a:r>
            <a:r>
              <a:rPr lang="pl-PL" altLang="de-DE" dirty="0" err="1" smtClean="0"/>
              <a:t>Revolution</a:t>
            </a:r>
            <a:r>
              <a:rPr lang="pl-PL" altLang="de-DE" dirty="0" smtClean="0"/>
              <a:t> Analytics – Big Data Analytics platform </a:t>
            </a:r>
            <a:r>
              <a:rPr lang="pl-PL" altLang="de-DE" dirty="0" err="1" smtClean="0"/>
              <a:t>acquired</a:t>
            </a:r>
            <a:r>
              <a:rPr lang="pl-PL" altLang="de-DE" dirty="0" smtClean="0"/>
              <a:t> in 2015 by Microsoft</a:t>
            </a:r>
            <a:r>
              <a:rPr lang="pl-PL" altLang="de-DE" dirty="0"/>
              <a:t>.</a:t>
            </a:r>
            <a:endParaRPr lang="pl-PL" altLang="de-DE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GB" altLang="de-DE" dirty="0" smtClean="0"/>
          </a:p>
          <a:p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Chapter 1</a:t>
            </a:r>
            <a:endParaRPr lang="de-DE" dirty="0"/>
          </a:p>
        </p:txBody>
      </p:sp>
      <p:pic>
        <p:nvPicPr>
          <p:cNvPr id="3074" name="Picture 2" descr="integration of R with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750" y="849226"/>
            <a:ext cx="3968315" cy="11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76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Example</a:t>
            </a:r>
            <a:r>
              <a:rPr lang="pl-PL" dirty="0" smtClean="0"/>
              <a:t> of </a:t>
            </a:r>
            <a:r>
              <a:rPr lang="pl-PL" dirty="0" err="1" smtClean="0"/>
              <a:t>use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603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pl-PL" altLang="de-DE" dirty="0" err="1" smtClean="0"/>
              <a:t>Credit</a:t>
            </a:r>
            <a:r>
              <a:rPr lang="pl-PL" altLang="de-DE" dirty="0" smtClean="0"/>
              <a:t> </a:t>
            </a:r>
            <a:r>
              <a:rPr lang="pl-PL" altLang="de-DE" dirty="0" err="1" smtClean="0"/>
              <a:t>risk</a:t>
            </a:r>
            <a:r>
              <a:rPr lang="pl-PL" altLang="de-DE" dirty="0" smtClean="0"/>
              <a:t> </a:t>
            </a:r>
            <a:r>
              <a:rPr lang="pl-PL" altLang="de-DE" dirty="0" err="1" smtClean="0"/>
              <a:t>analysis</a:t>
            </a:r>
            <a:endParaRPr lang="pl-PL" altLang="de-DE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pl-PL" altLang="de-DE" dirty="0" smtClean="0"/>
              <a:t>„</a:t>
            </a:r>
            <a:r>
              <a:rPr lang="pl-PL" altLang="de-DE" dirty="0" err="1" smtClean="0"/>
              <a:t>what</a:t>
            </a:r>
            <a:r>
              <a:rPr lang="pl-PL" altLang="de-DE" dirty="0" smtClean="0"/>
              <a:t> </a:t>
            </a:r>
            <a:r>
              <a:rPr lang="pl-PL" altLang="de-DE" dirty="0" err="1" smtClean="0"/>
              <a:t>if</a:t>
            </a:r>
            <a:r>
              <a:rPr lang="pl-PL" altLang="de-DE" dirty="0" smtClean="0"/>
              <a:t>” </a:t>
            </a:r>
            <a:r>
              <a:rPr lang="pl-PL" altLang="de-DE" dirty="0" err="1" smtClean="0"/>
              <a:t>scenario</a:t>
            </a:r>
            <a:r>
              <a:rPr lang="pl-PL" altLang="de-DE" dirty="0" smtClean="0"/>
              <a:t> </a:t>
            </a:r>
            <a:r>
              <a:rPr lang="pl-PL" altLang="de-DE" dirty="0" err="1" smtClean="0"/>
              <a:t>analysis</a:t>
            </a:r>
            <a:r>
              <a:rPr lang="pl-PL" altLang="de-DE" dirty="0" smtClean="0"/>
              <a:t> </a:t>
            </a:r>
            <a:r>
              <a:rPr lang="pl-PL" altLang="de-DE" dirty="0" err="1" smtClean="0"/>
              <a:t>at</a:t>
            </a:r>
            <a:r>
              <a:rPr lang="pl-PL" altLang="de-DE" dirty="0" smtClean="0"/>
              <a:t> a </a:t>
            </a:r>
            <a:r>
              <a:rPr lang="pl-PL" altLang="de-DE" dirty="0" err="1" smtClean="0"/>
              <a:t>large</a:t>
            </a:r>
            <a:r>
              <a:rPr lang="pl-PL" altLang="de-DE" dirty="0" smtClean="0"/>
              <a:t> investment bank</a:t>
            </a:r>
            <a:endParaRPr lang="en-GB" altLang="de-DE" dirty="0" smtClean="0"/>
          </a:p>
          <a:p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Chapter 1</a:t>
            </a:r>
            <a:endParaRPr lang="de-DE" dirty="0"/>
          </a:p>
        </p:txBody>
      </p:sp>
      <p:sp>
        <p:nvSpPr>
          <p:cNvPr id="2" name="Prostokąt zaokrąglony 1"/>
          <p:cNvSpPr/>
          <p:nvPr/>
        </p:nvSpPr>
        <p:spPr>
          <a:xfrm>
            <a:off x="793750" y="1657350"/>
            <a:ext cx="1231900" cy="2533650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.NET </a:t>
            </a:r>
            <a:r>
              <a:rPr lang="pl-PL" sz="1200" dirty="0" err="1" smtClean="0">
                <a:solidFill>
                  <a:schemeClr val="tx1"/>
                </a:solidFill>
              </a:rPr>
              <a:t>frontend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3" name="Prostokąt zaokrąglony 2"/>
          <p:cNvSpPr/>
          <p:nvPr/>
        </p:nvSpPr>
        <p:spPr>
          <a:xfrm>
            <a:off x="7200107" y="1835150"/>
            <a:ext cx="1200150" cy="2533650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Coherence</a:t>
            </a:r>
            <a:r>
              <a:rPr lang="pl-PL" sz="1200" dirty="0" smtClean="0">
                <a:solidFill>
                  <a:schemeClr val="tx1"/>
                </a:solidFill>
              </a:rPr>
              <a:t> </a:t>
            </a:r>
            <a:r>
              <a:rPr lang="pl-PL" sz="1200" dirty="0" err="1" smtClean="0">
                <a:solidFill>
                  <a:schemeClr val="tx1"/>
                </a:solidFill>
              </a:rPr>
              <a:t>cluster</a:t>
            </a:r>
            <a:endParaRPr lang="pl-PL" sz="1200" dirty="0">
              <a:solidFill>
                <a:schemeClr val="tx1"/>
              </a:solidFill>
            </a:endParaRP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~1.5 TB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3028950" y="2292350"/>
            <a:ext cx="2108200" cy="1263650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StatConnector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9" name="Prostokąt zaokrąglony 8"/>
          <p:cNvSpPr/>
          <p:nvPr/>
        </p:nvSpPr>
        <p:spPr>
          <a:xfrm>
            <a:off x="3149600" y="2406650"/>
            <a:ext cx="1854200" cy="1041400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R Interpreter</a:t>
            </a:r>
          </a:p>
        </p:txBody>
      </p:sp>
      <p:sp>
        <p:nvSpPr>
          <p:cNvPr id="10" name="Prostokąt zaokrąglony 9"/>
          <p:cNvSpPr/>
          <p:nvPr/>
        </p:nvSpPr>
        <p:spPr>
          <a:xfrm>
            <a:off x="4140200" y="2860675"/>
            <a:ext cx="730250" cy="476250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rJava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1" name="Prostokąt zaokrąglony 10"/>
          <p:cNvSpPr/>
          <p:nvPr/>
        </p:nvSpPr>
        <p:spPr>
          <a:xfrm>
            <a:off x="5467350" y="2736850"/>
            <a:ext cx="1231900" cy="723900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JVM</a:t>
            </a:r>
          </a:p>
        </p:txBody>
      </p:sp>
      <p:cxnSp>
        <p:nvCxnSpPr>
          <p:cNvPr id="12" name="Łącznik prosty ze strzałką 11"/>
          <p:cNvCxnSpPr>
            <a:stCxn id="2" idx="3"/>
            <a:endCxn id="8" idx="1"/>
          </p:cNvCxnSpPr>
          <p:nvPr/>
        </p:nvCxnSpPr>
        <p:spPr>
          <a:xfrm>
            <a:off x="2025650" y="2924175"/>
            <a:ext cx="1003300" cy="0"/>
          </a:xfrm>
          <a:prstGeom prst="straightConnector1">
            <a:avLst/>
          </a:prstGeom>
          <a:ln w="254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>
            <a:stCxn id="11" idx="3"/>
            <a:endCxn id="3" idx="1"/>
          </p:cNvCxnSpPr>
          <p:nvPr/>
        </p:nvCxnSpPr>
        <p:spPr>
          <a:xfrm>
            <a:off x="6699250" y="3098800"/>
            <a:ext cx="500857" cy="3175"/>
          </a:xfrm>
          <a:prstGeom prst="straightConnector1">
            <a:avLst/>
          </a:prstGeom>
          <a:ln w="254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ze strzałką 18"/>
          <p:cNvCxnSpPr>
            <a:stCxn id="10" idx="3"/>
            <a:endCxn id="11" idx="1"/>
          </p:cNvCxnSpPr>
          <p:nvPr/>
        </p:nvCxnSpPr>
        <p:spPr>
          <a:xfrm>
            <a:off x="4870450" y="3098800"/>
            <a:ext cx="596900" cy="0"/>
          </a:xfrm>
          <a:prstGeom prst="straightConnector1">
            <a:avLst/>
          </a:prstGeom>
          <a:ln w="254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6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Resources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890587"/>
            <a:ext cx="8243888" cy="3283712"/>
          </a:xfrm>
        </p:spPr>
        <p:txBody>
          <a:bodyPr>
            <a:noAutofit/>
          </a:bodyPr>
          <a:lstStyle/>
          <a:p>
            <a:pPr lvl="1"/>
            <a:r>
              <a:rPr lang="pl-PL" altLang="de-DE" dirty="0" smtClean="0">
                <a:hlinkClick r:id="rId3"/>
              </a:rPr>
              <a:t>https://cran.r-project.org</a:t>
            </a:r>
            <a:r>
              <a:rPr lang="pl-PL" altLang="de-DE" dirty="0"/>
              <a:t> </a:t>
            </a:r>
            <a:r>
              <a:rPr lang="pl-PL" altLang="de-DE" dirty="0" smtClean="0">
                <a:hlinkClick r:id="rId4"/>
              </a:rPr>
              <a:t>–</a:t>
            </a:r>
            <a:r>
              <a:rPr lang="pl-PL" altLang="de-DE" dirty="0" smtClean="0"/>
              <a:t> CRAN </a:t>
            </a:r>
            <a:r>
              <a:rPr lang="pl-PL" altLang="de-DE" dirty="0" err="1" smtClean="0"/>
              <a:t>home</a:t>
            </a:r>
            <a:endParaRPr lang="pl-PL" altLang="de-DE" dirty="0" smtClean="0"/>
          </a:p>
          <a:p>
            <a:pPr lvl="1"/>
            <a:r>
              <a:rPr lang="pl-PL" altLang="de-DE" dirty="0">
                <a:hlinkClick r:id="rId4"/>
              </a:rPr>
              <a:t>https://www.rstudio.com</a:t>
            </a:r>
            <a:r>
              <a:rPr lang="pl-PL" altLang="de-DE" dirty="0" smtClean="0">
                <a:hlinkClick r:id="rId4"/>
              </a:rPr>
              <a:t>/</a:t>
            </a:r>
            <a:r>
              <a:rPr lang="pl-PL" altLang="de-DE" dirty="0" smtClean="0"/>
              <a:t> - R Studio (IDE) </a:t>
            </a:r>
            <a:r>
              <a:rPr lang="pl-PL" altLang="de-DE" dirty="0" err="1" smtClean="0"/>
              <a:t>home</a:t>
            </a:r>
            <a:endParaRPr lang="pl-PL" altLang="de-DE" dirty="0" smtClean="0"/>
          </a:p>
          <a:p>
            <a:pPr lvl="1"/>
            <a:r>
              <a:rPr lang="pl-PL" altLang="de-DE" dirty="0">
                <a:hlinkClick r:id="rId5"/>
              </a:rPr>
              <a:t>http://www.r-bloggers.com/</a:t>
            </a:r>
            <a:r>
              <a:rPr lang="pl-PL" altLang="de-DE" dirty="0"/>
              <a:t> - R news and </a:t>
            </a:r>
            <a:r>
              <a:rPr lang="pl-PL" altLang="de-DE" dirty="0" err="1"/>
              <a:t>tutorials</a:t>
            </a:r>
            <a:endParaRPr lang="pl-PL" altLang="de-DE" dirty="0"/>
          </a:p>
          <a:p>
            <a:pPr lvl="1"/>
            <a:endParaRPr lang="pl-PL" altLang="de-DE" dirty="0" smtClean="0"/>
          </a:p>
          <a:p>
            <a:pPr lvl="1"/>
            <a:r>
              <a:rPr lang="pl-PL" altLang="de-DE" dirty="0">
                <a:hlinkClick r:id="rId6"/>
              </a:rPr>
              <a:t>https://</a:t>
            </a:r>
            <a:r>
              <a:rPr lang="pl-PL" altLang="de-DE" dirty="0" smtClean="0">
                <a:hlinkClick r:id="rId6"/>
              </a:rPr>
              <a:t>spark.apache.org/docs/latest/sparkr.html</a:t>
            </a:r>
            <a:r>
              <a:rPr lang="pl-PL" altLang="de-DE" dirty="0" smtClean="0"/>
              <a:t> – Spark on R</a:t>
            </a:r>
            <a:endParaRPr lang="pl-PL" altLang="de-DE" dirty="0">
              <a:hlinkClick r:id="rId6"/>
            </a:endParaRPr>
          </a:p>
          <a:p>
            <a:pPr lvl="1"/>
            <a:r>
              <a:rPr lang="pl-PL" altLang="de-DE" dirty="0" smtClean="0">
                <a:hlinkClick r:id="rId6"/>
              </a:rPr>
              <a:t>http</a:t>
            </a:r>
            <a:r>
              <a:rPr lang="pl-PL" altLang="de-DE" dirty="0">
                <a:hlinkClick r:id="rId6"/>
              </a:rPr>
              <a:t>://www.renjin.org</a:t>
            </a:r>
            <a:r>
              <a:rPr lang="pl-PL" altLang="de-DE" dirty="0" smtClean="0">
                <a:hlinkClick r:id="rId6"/>
              </a:rPr>
              <a:t>/</a:t>
            </a:r>
            <a:r>
              <a:rPr lang="pl-PL" altLang="de-DE" dirty="0" smtClean="0"/>
              <a:t> - JVM-</a:t>
            </a:r>
            <a:r>
              <a:rPr lang="pl-PL" altLang="de-DE" dirty="0" err="1" smtClean="0"/>
              <a:t>based</a:t>
            </a:r>
            <a:r>
              <a:rPr lang="pl-PL" altLang="de-DE" dirty="0" smtClean="0"/>
              <a:t> interpreter of R</a:t>
            </a:r>
          </a:p>
          <a:p>
            <a:pPr lvl="1"/>
            <a:r>
              <a:rPr lang="pl-PL" altLang="de-DE" dirty="0">
                <a:hlinkClick r:id="rId7"/>
              </a:rPr>
              <a:t>https://www.rforge.net/rJava</a:t>
            </a:r>
            <a:r>
              <a:rPr lang="pl-PL" altLang="de-DE" dirty="0" smtClean="0">
                <a:hlinkClick r:id="rId7"/>
              </a:rPr>
              <a:t>/</a:t>
            </a:r>
            <a:r>
              <a:rPr lang="pl-PL" altLang="de-DE" dirty="0" smtClean="0"/>
              <a:t> - R-to-Java </a:t>
            </a:r>
            <a:r>
              <a:rPr lang="pl-PL" altLang="de-DE" dirty="0" err="1" smtClean="0"/>
              <a:t>interface</a:t>
            </a:r>
            <a:endParaRPr lang="pl-PL" altLang="de-DE" dirty="0" smtClean="0"/>
          </a:p>
          <a:p>
            <a:pPr lvl="1"/>
            <a:r>
              <a:rPr lang="pl-PL" altLang="de-DE" dirty="0">
                <a:hlinkClick r:id="rId8"/>
              </a:rPr>
              <a:t>https://</a:t>
            </a:r>
            <a:r>
              <a:rPr lang="pl-PL" altLang="de-DE" dirty="0" smtClean="0">
                <a:hlinkClick r:id="rId8"/>
              </a:rPr>
              <a:t>rforge.net/Rserve/doc.html</a:t>
            </a:r>
            <a:r>
              <a:rPr lang="pl-PL" altLang="de-DE" dirty="0" smtClean="0"/>
              <a:t> - Server </a:t>
            </a:r>
            <a:r>
              <a:rPr lang="pl-PL" altLang="de-DE" dirty="0" err="1" smtClean="0"/>
              <a:t>that</a:t>
            </a:r>
            <a:r>
              <a:rPr lang="pl-PL" altLang="de-DE" dirty="0" smtClean="0"/>
              <a:t> </a:t>
            </a:r>
            <a:r>
              <a:rPr lang="pl-PL" altLang="de-DE" dirty="0" err="1" smtClean="0"/>
              <a:t>exposes</a:t>
            </a:r>
            <a:r>
              <a:rPr lang="pl-PL" altLang="de-DE" dirty="0" smtClean="0"/>
              <a:t> R </a:t>
            </a:r>
            <a:r>
              <a:rPr lang="pl-PL" altLang="de-DE" dirty="0" err="1" smtClean="0"/>
              <a:t>interface</a:t>
            </a:r>
            <a:endParaRPr lang="pl-PL" altLang="de-DE" dirty="0" smtClean="0"/>
          </a:p>
          <a:p>
            <a:pPr lvl="1"/>
            <a:r>
              <a:rPr lang="pl-PL" altLang="de-DE" dirty="0">
                <a:hlinkClick r:id="rId9"/>
              </a:rPr>
              <a:t>http://</a:t>
            </a:r>
            <a:r>
              <a:rPr lang="pl-PL" altLang="de-DE" dirty="0" smtClean="0">
                <a:hlinkClick r:id="rId9"/>
              </a:rPr>
              <a:t>homepage.univie.ac.at/erich.neuwirth/php/rcomwiki/doku.php?id=start</a:t>
            </a:r>
            <a:r>
              <a:rPr lang="pl-PL" altLang="de-DE" dirty="0" smtClean="0"/>
              <a:t> – </a:t>
            </a:r>
            <a:r>
              <a:rPr lang="pl-PL" altLang="de-DE" dirty="0" err="1" smtClean="0"/>
              <a:t>statConn</a:t>
            </a:r>
            <a:r>
              <a:rPr lang="pl-PL" altLang="de-DE" dirty="0" smtClean="0"/>
              <a:t> – </a:t>
            </a:r>
            <a:r>
              <a:rPr lang="pl-PL" altLang="de-DE" dirty="0" err="1" smtClean="0"/>
              <a:t>tools</a:t>
            </a:r>
            <a:r>
              <a:rPr lang="pl-PL" altLang="de-DE" dirty="0" smtClean="0"/>
              <a:t> </a:t>
            </a:r>
            <a:r>
              <a:rPr lang="pl-PL" altLang="de-DE" dirty="0" err="1" smtClean="0"/>
              <a:t>that</a:t>
            </a:r>
            <a:r>
              <a:rPr lang="pl-PL" altLang="de-DE" dirty="0" smtClean="0"/>
              <a:t> </a:t>
            </a:r>
            <a:r>
              <a:rPr lang="pl-PL" altLang="de-DE" dirty="0" err="1" smtClean="0"/>
              <a:t>allow</a:t>
            </a:r>
            <a:r>
              <a:rPr lang="pl-PL" altLang="de-DE" dirty="0" smtClean="0"/>
              <a:t> </a:t>
            </a:r>
            <a:r>
              <a:rPr lang="pl-PL" altLang="de-DE" dirty="0" err="1" smtClean="0"/>
              <a:t>embedding</a:t>
            </a:r>
            <a:r>
              <a:rPr lang="pl-PL" altLang="de-DE" dirty="0" smtClean="0"/>
              <a:t> R in Windows </a:t>
            </a:r>
            <a:r>
              <a:rPr lang="pl-PL" altLang="de-DE" dirty="0" err="1" smtClean="0"/>
              <a:t>applications</a:t>
            </a:r>
            <a:endParaRPr lang="pl-PL" altLang="de-DE" dirty="0" smtClean="0"/>
          </a:p>
          <a:p>
            <a:pPr lvl="1"/>
            <a:r>
              <a:rPr lang="pl-PL" altLang="de-DE" dirty="0">
                <a:hlinkClick r:id="rId10"/>
              </a:rPr>
              <a:t>https://rdotnet.codeplex.com</a:t>
            </a:r>
            <a:r>
              <a:rPr lang="pl-PL" altLang="de-DE" dirty="0" smtClean="0">
                <a:hlinkClick r:id="rId10"/>
              </a:rPr>
              <a:t>/</a:t>
            </a:r>
            <a:r>
              <a:rPr lang="pl-PL" altLang="de-DE" dirty="0" smtClean="0"/>
              <a:t> - R - .NET </a:t>
            </a:r>
            <a:r>
              <a:rPr lang="pl-PL" altLang="de-DE" dirty="0" err="1" smtClean="0"/>
              <a:t>integration</a:t>
            </a:r>
            <a:endParaRPr lang="pl-PL" altLang="de-DE" dirty="0" smtClean="0"/>
          </a:p>
          <a:p>
            <a:pPr lvl="1"/>
            <a:r>
              <a:rPr lang="pl-PL" altLang="de-DE" dirty="0">
                <a:hlinkClick r:id="rId11"/>
              </a:rPr>
              <a:t>https://</a:t>
            </a:r>
            <a:r>
              <a:rPr lang="pl-PL" altLang="de-DE" dirty="0" smtClean="0">
                <a:hlinkClick r:id="rId11"/>
              </a:rPr>
              <a:t>www.youtube.com/watch?v=EI8a6hFFRGQ</a:t>
            </a:r>
            <a:r>
              <a:rPr lang="pl-PL" altLang="de-DE" dirty="0" smtClean="0"/>
              <a:t> – The </a:t>
            </a:r>
            <a:r>
              <a:rPr lang="pl-PL" altLang="de-DE" dirty="0" err="1" smtClean="0"/>
              <a:t>F#orce</a:t>
            </a:r>
            <a:r>
              <a:rPr lang="pl-PL" altLang="de-DE" dirty="0" smtClean="0"/>
              <a:t> </a:t>
            </a:r>
            <a:r>
              <a:rPr lang="pl-PL" altLang="de-DE" dirty="0" err="1" smtClean="0"/>
              <a:t>Awakens</a:t>
            </a:r>
            <a:r>
              <a:rPr lang="pl-PL" altLang="de-DE" dirty="0" smtClean="0"/>
              <a:t> talk by </a:t>
            </a:r>
            <a:r>
              <a:rPr lang="pl-PL" altLang="de-DE" dirty="0" err="1" smtClean="0"/>
              <a:t>Evelina</a:t>
            </a:r>
            <a:r>
              <a:rPr lang="pl-PL" altLang="de-DE" dirty="0" smtClean="0"/>
              <a:t> </a:t>
            </a:r>
            <a:r>
              <a:rPr lang="pl-PL" altLang="de-DE" dirty="0" err="1" smtClean="0"/>
              <a:t>Gabasowa</a:t>
            </a:r>
            <a:r>
              <a:rPr lang="pl-PL" altLang="de-DE" dirty="0" smtClean="0"/>
              <a:t> </a:t>
            </a:r>
            <a:r>
              <a:rPr lang="pl-PL" altLang="de-DE" dirty="0" err="1" smtClean="0"/>
              <a:t>about</a:t>
            </a:r>
            <a:r>
              <a:rPr lang="pl-PL" altLang="de-DE" dirty="0" smtClean="0"/>
              <a:t> </a:t>
            </a:r>
            <a:r>
              <a:rPr lang="pl-PL" altLang="de-DE" dirty="0" err="1" smtClean="0"/>
              <a:t>using</a:t>
            </a:r>
            <a:r>
              <a:rPr lang="pl-PL" altLang="de-DE" dirty="0" smtClean="0"/>
              <a:t> R from F# (Lambda </a:t>
            </a:r>
            <a:r>
              <a:rPr lang="pl-PL" altLang="de-DE" dirty="0" err="1" smtClean="0"/>
              <a:t>Days</a:t>
            </a:r>
            <a:r>
              <a:rPr lang="pl-PL" altLang="de-DE" smtClean="0"/>
              <a:t> 2016)</a:t>
            </a:r>
            <a:endParaRPr lang="pl-PL" altLang="de-DE" dirty="0" smtClean="0"/>
          </a:p>
          <a:p>
            <a:pPr marL="179388" lvl="1" indent="0">
              <a:buNone/>
            </a:pPr>
            <a:endParaRPr lang="pl-PL" altLang="de-DE" dirty="0" smtClean="0"/>
          </a:p>
          <a:p>
            <a:pPr lvl="1"/>
            <a:r>
              <a:rPr lang="pl-PL" altLang="de-DE" dirty="0" smtClean="0"/>
              <a:t>https://mran.microsoft.com – Microsoft R Open – </a:t>
            </a:r>
            <a:r>
              <a:rPr lang="pl-PL" altLang="de-DE" dirty="0" err="1" smtClean="0"/>
              <a:t>enhanced</a:t>
            </a:r>
            <a:r>
              <a:rPr lang="pl-PL" altLang="de-DE" dirty="0" smtClean="0"/>
              <a:t> </a:t>
            </a:r>
            <a:r>
              <a:rPr lang="pl-PL" altLang="de-DE" dirty="0" err="1" smtClean="0"/>
              <a:t>distribution</a:t>
            </a:r>
            <a:r>
              <a:rPr lang="pl-PL" altLang="de-DE" dirty="0" smtClean="0"/>
              <a:t> of R.</a:t>
            </a:r>
          </a:p>
          <a:p>
            <a:pPr lvl="1"/>
            <a:r>
              <a:rPr lang="pl-PL" altLang="de-DE" dirty="0">
                <a:hlinkClick r:id="rId12"/>
              </a:rPr>
              <a:t>https://www.microsoft.com/en-us/server-cloud/products/r-server</a:t>
            </a:r>
            <a:r>
              <a:rPr lang="pl-PL" altLang="de-DE" dirty="0" smtClean="0">
                <a:hlinkClick r:id="rId12"/>
              </a:rPr>
              <a:t>/</a:t>
            </a:r>
            <a:r>
              <a:rPr lang="pl-PL" altLang="de-DE" dirty="0" smtClean="0"/>
              <a:t> - Microsoft R Server – </a:t>
            </a:r>
            <a:r>
              <a:rPr lang="pl-PL" altLang="de-DE" dirty="0" err="1" smtClean="0"/>
              <a:t>enterprise</a:t>
            </a:r>
            <a:r>
              <a:rPr lang="pl-PL" altLang="de-DE" dirty="0" smtClean="0"/>
              <a:t> </a:t>
            </a:r>
            <a:r>
              <a:rPr lang="pl-PL" altLang="de-DE" dirty="0" err="1" smtClean="0"/>
              <a:t>analytical</a:t>
            </a:r>
            <a:r>
              <a:rPr lang="pl-PL" altLang="de-DE" dirty="0" smtClean="0"/>
              <a:t> platform</a:t>
            </a:r>
          </a:p>
          <a:p>
            <a:pPr lvl="1"/>
            <a:r>
              <a:rPr lang="pl-PL" altLang="de-DE" dirty="0">
                <a:hlinkClick r:id="rId13"/>
              </a:rPr>
              <a:t>https://oss.oracle.com/ORD</a:t>
            </a:r>
            <a:r>
              <a:rPr lang="pl-PL" altLang="de-DE" dirty="0" smtClean="0">
                <a:hlinkClick r:id="rId13"/>
              </a:rPr>
              <a:t>/</a:t>
            </a:r>
            <a:r>
              <a:rPr lang="pl-PL" altLang="de-DE" dirty="0" smtClean="0"/>
              <a:t> - Oracle R </a:t>
            </a:r>
            <a:r>
              <a:rPr lang="pl-PL" altLang="de-DE" dirty="0"/>
              <a:t>D</a:t>
            </a:r>
            <a:r>
              <a:rPr lang="pl-PL" altLang="de-DE" dirty="0" smtClean="0"/>
              <a:t>istribution – </a:t>
            </a:r>
            <a:r>
              <a:rPr lang="pl-PL" altLang="de-DE" dirty="0" err="1" smtClean="0"/>
              <a:t>enhanced</a:t>
            </a:r>
            <a:r>
              <a:rPr lang="pl-PL" altLang="de-DE" dirty="0" smtClean="0"/>
              <a:t> </a:t>
            </a:r>
            <a:r>
              <a:rPr lang="pl-PL" altLang="de-DE" dirty="0" err="1" smtClean="0"/>
              <a:t>distribution</a:t>
            </a:r>
            <a:r>
              <a:rPr lang="pl-PL" altLang="de-DE" dirty="0" smtClean="0"/>
              <a:t> of R</a:t>
            </a:r>
          </a:p>
          <a:p>
            <a:pPr lvl="1"/>
            <a:r>
              <a:rPr lang="pl-PL" altLang="de-DE" dirty="0">
                <a:hlinkClick r:id="rId14"/>
              </a:rPr>
              <a:t>http://</a:t>
            </a:r>
            <a:r>
              <a:rPr lang="pl-PL" altLang="de-DE" dirty="0" smtClean="0">
                <a:hlinkClick r:id="rId14"/>
              </a:rPr>
              <a:t>www.oracle.com/technetwork/database/database-technologies/r/r-enterprise/overview/index.html</a:t>
            </a:r>
            <a:r>
              <a:rPr lang="pl-PL" altLang="de-DE" dirty="0" smtClean="0"/>
              <a:t> - component of Oracle </a:t>
            </a:r>
            <a:r>
              <a:rPr lang="pl-PL" altLang="de-DE" dirty="0" err="1" smtClean="0"/>
              <a:t>enterprise</a:t>
            </a:r>
            <a:r>
              <a:rPr lang="pl-PL" altLang="de-DE" dirty="0" smtClean="0"/>
              <a:t> </a:t>
            </a:r>
            <a:r>
              <a:rPr lang="pl-PL" altLang="de-DE" dirty="0" err="1" smtClean="0"/>
              <a:t>analytical</a:t>
            </a:r>
            <a:r>
              <a:rPr lang="pl-PL" altLang="de-DE" dirty="0" smtClean="0"/>
              <a:t> platform</a:t>
            </a:r>
          </a:p>
          <a:p>
            <a:pPr lvl="1"/>
            <a:endParaRPr lang="pl-PL" altLang="de-DE" dirty="0"/>
          </a:p>
          <a:p>
            <a:pPr lvl="1"/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Chapter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57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_Template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>Marek Strejczek</Responsible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445AAF4-B73F-4E3A-B9D2-4DDAE0F1BE8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727178e8-9586-4f49-8e7b-77af9c2fb085"/>
    <ds:schemaRef ds:uri="http://purl.org/dc/dcmitype/"/>
    <ds:schemaRef ds:uri="http://schemas.microsoft.com/office/infopath/2007/PartnerControls"/>
    <ds:schemaRef ds:uri="e44e039f-c551-4112-981c-456f1b630ef1"/>
    <ds:schemaRef ds:uri="http://www.w3.org/XML/1998/namespac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</Template>
  <TotalTime>2390</TotalTime>
  <Words>516</Words>
  <Application>Microsoft Office PowerPoint</Application>
  <PresentationFormat>Pokaz na ekranie (16:9)</PresentationFormat>
  <Paragraphs>132</Paragraphs>
  <Slides>10</Slides>
  <Notes>8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2" baseType="lpstr">
      <vt:lpstr>GFT_Master_Template</vt:lpstr>
      <vt:lpstr>think-cell Folie</vt:lpstr>
      <vt:lpstr>Introduction to  R Programming</vt:lpstr>
      <vt:lpstr>About me</vt:lpstr>
      <vt:lpstr>What is R</vt:lpstr>
      <vt:lpstr>Statistical features</vt:lpstr>
      <vt:lpstr>Showtime!</vt:lpstr>
      <vt:lpstr>Showtime!</vt:lpstr>
      <vt:lpstr>Enterprisey solutions</vt:lpstr>
      <vt:lpstr>Example of use</vt:lpstr>
      <vt:lpstr>Resources</vt:lpstr>
      <vt:lpstr>Prezentacja programu PowerPoint</vt:lpstr>
    </vt:vector>
  </TitlesOfParts>
  <Company>GFT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in Poland</dc:title>
  <dc:creator>Marek Strejczek</dc:creator>
  <cp:lastModifiedBy>Marek</cp:lastModifiedBy>
  <cp:revision>55</cp:revision>
  <dcterms:created xsi:type="dcterms:W3CDTF">2015-12-01T16:23:26Z</dcterms:created>
  <dcterms:modified xsi:type="dcterms:W3CDTF">2016-04-05T15:07:58Z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