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38" r:id="rId2"/>
    <p:sldId id="257" r:id="rId3"/>
    <p:sldId id="1059" r:id="rId4"/>
    <p:sldId id="258" r:id="rId5"/>
    <p:sldId id="260" r:id="rId6"/>
    <p:sldId id="1057" r:id="rId7"/>
    <p:sldId id="1058" r:id="rId8"/>
    <p:sldId id="671" r:id="rId9"/>
    <p:sldId id="261" r:id="rId10"/>
    <p:sldId id="10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01"/>
    <p:restoredTop sz="88569"/>
  </p:normalViewPr>
  <p:slideViewPr>
    <p:cSldViewPr snapToGrid="0" snapToObjects="1">
      <p:cViewPr varScale="1">
        <p:scale>
          <a:sx n="84" d="100"/>
          <a:sy n="84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2DB6C-4A38-6D4B-B33C-06A9525C60E0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E941B-46F7-7A4E-8D95-47CF642C9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6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E941B-46F7-7A4E-8D95-47CF642C9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8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Estimating Abundance is even </a:t>
            </a:r>
            <a:r>
              <a:rPr lang="en-US" sz="1200" i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difficult than estimating encounter rates because….</a:t>
            </a:r>
            <a:r>
              <a:rPr lang="en-US" u="none" dirty="0">
                <a:effectLst/>
              </a:rPr>
              <a:t> </a:t>
            </a:r>
          </a:p>
          <a:p>
            <a:endParaRPr lang="en-US" u="none" dirty="0">
              <a:effectLst/>
            </a:endParaRPr>
          </a:p>
          <a:p>
            <a:r>
              <a:rPr lang="en-US" u="none" dirty="0" err="1">
                <a:effectLst/>
              </a:rPr>
              <a:t>Paricipants</a:t>
            </a:r>
            <a:r>
              <a:rPr lang="en-US" u="none" dirty="0">
                <a:effectLst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>
                <a:effectLst/>
              </a:rPr>
              <a:t>Presence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>
                <a:effectLst/>
              </a:rPr>
              <a:t>Counting in many different ways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none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 dirty="0">
                <a:effectLst/>
              </a:rPr>
              <a:t>Ecological Variation </a:t>
            </a:r>
            <a:r>
              <a:rPr lang="en-US" u="none" dirty="0">
                <a:effectLst/>
                <a:sym typeface="Wingdings" pitchFamily="2" charset="2"/>
              </a:rPr>
              <a:t> some real but very large counts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u="none" dirty="0">
              <a:effectLst/>
              <a:sym typeface="Wingdings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 dirty="0">
                <a:effectLst/>
                <a:sym typeface="Wingdings" pitchFamily="2" charset="2"/>
              </a:rPr>
              <a:t>Together, these challenges result in data with many zeros and infrequent very large counts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u="none" dirty="0">
                <a:effectLst/>
                <a:sym typeface="Wingdings" pitchFamily="2" charset="2"/>
              </a:rPr>
              <a:t>Transition: This is a challenge for conventional statistical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E941B-46F7-7A4E-8D95-47CF642C97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p close to 0, variance basically the same as mean. So same as Poisson. </a:t>
            </a:r>
          </a:p>
          <a:p>
            <a:r>
              <a:rPr lang="en-US" dirty="0"/>
              <a:t>If p large, variance much greater than the mean. </a:t>
            </a:r>
          </a:p>
          <a:p>
            <a:endParaRPr lang="en-US" dirty="0"/>
          </a:p>
          <a:p>
            <a:r>
              <a:rPr lang="en-US" dirty="0"/>
              <a:t>NB includes Poisson, but also has greater flexibility. </a:t>
            </a:r>
          </a:p>
          <a:p>
            <a:endParaRPr lang="en-US" dirty="0"/>
          </a:p>
          <a:p>
            <a:r>
              <a:rPr lang="en-US" dirty="0"/>
              <a:t>Here is how our Northern Pintail fit in – </a:t>
            </a:r>
          </a:p>
          <a:p>
            <a:r>
              <a:rPr lang="en-US" dirty="0"/>
              <a:t>97% of the data are zeros</a:t>
            </a:r>
          </a:p>
          <a:p>
            <a:r>
              <a:rPr lang="en-US" dirty="0"/>
              <a:t>This histogram shows most of the positive counts. </a:t>
            </a:r>
          </a:p>
          <a:p>
            <a:r>
              <a:rPr lang="en-US" dirty="0"/>
              <a:t>You can see it has a long tail, but this plot excludes the largest 5% of the data!</a:t>
            </a:r>
          </a:p>
          <a:p>
            <a:r>
              <a:rPr lang="en-US" dirty="0"/>
              <a:t>The largest count is 50k!!!! </a:t>
            </a:r>
          </a:p>
          <a:p>
            <a:endParaRPr lang="en-US" dirty="0"/>
          </a:p>
          <a:p>
            <a:r>
              <a:rPr lang="en-US" dirty="0"/>
              <a:t>(Here are quantiles for the positive counts)</a:t>
            </a:r>
          </a:p>
          <a:p>
            <a:r>
              <a:rPr lang="en-US" dirty="0"/>
              <a:t> 90%      95%      98%      99%    99.5%     100% </a:t>
            </a:r>
          </a:p>
          <a:p>
            <a:r>
              <a:rPr lang="en-US" dirty="0"/>
              <a:t>  100.00   252.00   594.72  1000.00  1960.80 50000.00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E941B-46F7-7A4E-8D95-47CF642C97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2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to begin analysis by considering the following conceptual model </a:t>
            </a:r>
          </a:p>
          <a:p>
            <a:r>
              <a:rPr lang="en-US" dirty="0"/>
              <a:t>At a high level, the goal is to </a:t>
            </a:r>
            <a:r>
              <a:rPr lang="en-US" baseline="0" dirty="0"/>
              <a:t>separate signal from noise</a:t>
            </a:r>
          </a:p>
          <a:p>
            <a:endParaRPr lang="en-US" baseline="0" dirty="0"/>
          </a:p>
          <a:p>
            <a:r>
              <a:rPr lang="en-US" baseline="0" dirty="0"/>
              <a:t>Our responses (Y) can be thought of as the product of </a:t>
            </a:r>
          </a:p>
          <a:p>
            <a:r>
              <a:rPr lang="en-US" baseline="0" dirty="0"/>
              <a:t>Signal - Consistent predictable effects. </a:t>
            </a:r>
          </a:p>
          <a:p>
            <a:r>
              <a:rPr lang="en-US" baseline="0" dirty="0"/>
              <a:t>Here we think of two types of signals – ecological and observation process </a:t>
            </a:r>
          </a:p>
          <a:p>
            <a:r>
              <a:rPr lang="en-US" baseline="0" dirty="0"/>
              <a:t>In a little more detail we want to partition the variation in the observations into 3 pieces</a:t>
            </a:r>
          </a:p>
          <a:p>
            <a:r>
              <a:rPr lang="en-US" baseline="0" dirty="0"/>
              <a:t>Noise is composed of random errors…. and unexplained effects </a:t>
            </a:r>
          </a:p>
          <a:p>
            <a:endParaRPr lang="en-US" dirty="0"/>
          </a:p>
          <a:p>
            <a:r>
              <a:rPr lang="en-US" dirty="0"/>
              <a:t>Take home – to do a good job modeling abundance we want models that are good at capturing signal and representing noise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C462A-89F9-49FF-9AB2-AD80BCFCE3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going to begin by discussing Generalized Additive Models (GAMs)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are good at capture signal from predictors – powerful and highly automated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number of choices for error distributions – say Poisson, NB, QP, TW,  &amp; ZIP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E941B-46F7-7A4E-8D95-47CF642C97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54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E941B-46F7-7A4E-8D95-47CF642C97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4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BAF9-E1F4-B346-A781-AF83CE8F4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7441B-A263-324F-BAD7-CB1054A26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9714D-1962-9548-8073-78E086D2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F29EE-9EC2-FB43-8297-185FA5B6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A363-3EDF-7A4B-98EE-512F3923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9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B15E-E728-AA44-8788-7E41A012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36A18-F8E3-0241-898A-7C97BB73A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96C2-89AB-D74D-A266-69EF5CDA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B00A-9093-8B4A-80CE-3B075C81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AC2CA-E545-D64B-BC99-5B0A9C85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C885F-ADDE-FA40-8AFB-902E42CF6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3D140-2BFC-0E4D-8B1B-709023F6F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DA3A-B846-9743-B9B8-4CE1F1AF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191F1-E30B-1747-B46A-DD3AD7C4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08EA-F31A-C14F-B57D-4763A4C7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1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4DB-7982-8540-B23F-388234C4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28492"/>
            <a:ext cx="11711151" cy="452546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5324A-120C-4046-BC8F-36B1AFD5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8879"/>
            <a:ext cx="11711152" cy="49955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B0D0-7465-6640-BA25-6ED530B6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A53F-C1B0-C64B-A021-B7535223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B9ED5-2BEE-5D40-B24D-91B99CD0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5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5E7E-E687-F340-8D07-2A512A72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D4BE6-9E11-F24C-A728-2FD6F5F4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A3817-F381-3D4A-838A-D48FFE7D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A4423-725E-3147-B4C9-41C1D42E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790B-6BC1-BC44-86CA-E26FF38D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3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DCFA-7DFA-0247-BD18-23E035E8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CAE6-B669-5C45-A427-18B3FB1E3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BFA69-AB2B-FF43-9CDA-6F4360DA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ACCC3-329B-E744-9CE2-7B3AE66B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59FD9-2D78-624D-A0E9-ED321704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91844-81E1-384F-AB63-DA9731E8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4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DB6A-1C3D-AE40-8976-B0D3DC98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53D57-B95F-C043-8986-7B272C488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65A42-3BAF-754C-AF4D-E20519FFF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A0E8E-3FD0-F54A-9F62-24B1648C4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1337E-D8C3-0946-8F7E-71027708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4A08C-E812-3543-B55C-ED42918C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A5704-80D5-BF4A-835A-7AB5704E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DE0A8-6669-0E4C-9853-F627EDE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4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9E36-A05C-6444-85A2-092BDB42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29E7C-B83D-5348-9671-92210FE0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C5510-6315-A546-867F-D7638BD7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9E46D-F31E-FA4E-AB54-74DAEB57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9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E29D9-9942-B24A-8EA0-A68EAECB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6F306-B8A8-EA4E-B2C9-AD346AEC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DA02A-ECF2-6A43-A407-1E200EE9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BE18-58D6-B24E-B838-C4DDF5AD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263D-DF91-A447-BA5A-0220D14C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366DB-BE10-7445-9595-679221A00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130BF-619F-4840-A3AE-51BBDA42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1AC7E-4388-2B4E-9E7D-22C861F2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C60E6-E10C-2E44-8FCC-22678DDA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7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AAC-DBBC-7544-B738-83C310D7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BA9BF-A3F7-4B4A-82EC-7E5DAE2C0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E4E94-1369-9946-A190-FD3B52086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33012-FAB1-2A46-8683-EB16223A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31E3-3A1A-C941-835B-F95D9226826E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38576-E8C3-1E4E-8586-165D8944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4EA9E-2007-EB4F-8EF3-3EAA3F12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F34C3-7CA1-E747-9DFC-2C12262A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526"/>
            <a:ext cx="11711152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FB6F-9C77-964B-B355-84F66B60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79390"/>
            <a:ext cx="11711152" cy="5090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3656-ACA2-CE44-81B1-D0068B919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31E3-3A1A-C941-835B-F95D9226826E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EF8F-8CD8-4E40-98B3-AE770188B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46B6-30B4-E24F-9C38-E5B69B9C6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8DB6-4187-A04B-9C13-C67601BF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6" descr="CLO for PP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2" y="5486400"/>
            <a:ext cx="5832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6361112"/>
            <a:ext cx="12192000" cy="4968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  <a:latin typeface="Calibri Light" panose="020F0302020204030204" pitchFamily="34" charset="0"/>
              <a:ea typeface="ＭＳ Ｐゴシック" charset="0"/>
              <a:cs typeface="Calibri Light" panose="020F03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FF98C2-4955-9346-800E-5B1B1263E7E7}"/>
              </a:ext>
            </a:extLst>
          </p:cNvPr>
          <p:cNvGrpSpPr/>
          <p:nvPr/>
        </p:nvGrpSpPr>
        <p:grpSpPr>
          <a:xfrm>
            <a:off x="1371600" y="1341140"/>
            <a:ext cx="9331567" cy="2246769"/>
            <a:chOff x="1371600" y="1341140"/>
            <a:chExt cx="9331567" cy="224676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1578210"/>
              <a:ext cx="4693646" cy="18288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A1CA9B-FF78-D744-AE54-4C684EEEBB17}"/>
                </a:ext>
              </a:extLst>
            </p:cNvPr>
            <p:cNvSpPr txBox="1"/>
            <p:nvPr/>
          </p:nvSpPr>
          <p:spPr>
            <a:xfrm>
              <a:off x="6102023" y="1341140"/>
              <a:ext cx="460114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>
                  <a:solidFill>
                    <a:srgbClr val="4CA8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</a:t>
              </a:r>
            </a:p>
            <a:p>
              <a:r>
                <a:rPr lang="en-US" sz="7000" dirty="0">
                  <a:solidFill>
                    <a:srgbClr val="4CA8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Practices II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70A262-E61F-6D43-9ABC-0F5CB22A3698}"/>
              </a:ext>
            </a:extLst>
          </p:cNvPr>
          <p:cNvSpPr txBox="1"/>
          <p:nvPr/>
        </p:nvSpPr>
        <p:spPr>
          <a:xfrm>
            <a:off x="1488833" y="3462714"/>
            <a:ext cx="84875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Relative Abundance</a:t>
            </a:r>
          </a:p>
        </p:txBody>
      </p:sp>
    </p:spTree>
    <p:extLst>
      <p:ext uri="{BB962C8B-B14F-4D97-AF65-F5344CB8AC3E}">
        <p14:creationId xmlns:p14="http://schemas.microsoft.com/office/powerpoint/2010/main" val="360592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6" descr="CLO for PP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2" y="5486400"/>
            <a:ext cx="5832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6361112"/>
            <a:ext cx="12192000" cy="4968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  <a:latin typeface="Calibri Light" panose="020F0302020204030204" pitchFamily="34" charset="0"/>
              <a:ea typeface="ＭＳ Ｐゴシック" charset="0"/>
              <a:cs typeface="Calibri Light" panose="020F03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FF98C2-4955-9346-800E-5B1B1263E7E7}"/>
              </a:ext>
            </a:extLst>
          </p:cNvPr>
          <p:cNvGrpSpPr/>
          <p:nvPr/>
        </p:nvGrpSpPr>
        <p:grpSpPr>
          <a:xfrm>
            <a:off x="1371600" y="1341140"/>
            <a:ext cx="9331567" cy="2246769"/>
            <a:chOff x="1371600" y="1341140"/>
            <a:chExt cx="9331567" cy="224676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1578210"/>
              <a:ext cx="4693646" cy="18288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A1CA9B-FF78-D744-AE54-4C684EEEBB17}"/>
                </a:ext>
              </a:extLst>
            </p:cNvPr>
            <p:cNvSpPr txBox="1"/>
            <p:nvPr/>
          </p:nvSpPr>
          <p:spPr>
            <a:xfrm>
              <a:off x="6102023" y="1341140"/>
              <a:ext cx="460114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>
                  <a:solidFill>
                    <a:srgbClr val="4CA8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</a:t>
              </a:r>
            </a:p>
            <a:p>
              <a:r>
                <a:rPr lang="en-US" sz="7000" dirty="0">
                  <a:solidFill>
                    <a:srgbClr val="4CA8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Practices II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70A262-E61F-6D43-9ABC-0F5CB22A3698}"/>
              </a:ext>
            </a:extLst>
          </p:cNvPr>
          <p:cNvSpPr txBox="1"/>
          <p:nvPr/>
        </p:nvSpPr>
        <p:spPr>
          <a:xfrm>
            <a:off x="1488833" y="3462714"/>
            <a:ext cx="84875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Relative Abundance</a:t>
            </a:r>
          </a:p>
        </p:txBody>
      </p:sp>
    </p:spTree>
    <p:extLst>
      <p:ext uri="{BB962C8B-B14F-4D97-AF65-F5344CB8AC3E}">
        <p14:creationId xmlns:p14="http://schemas.microsoft.com/office/powerpoint/2010/main" val="64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1EFE26-7D8B-FC47-9D70-00A52481D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567"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FF00C1-2C26-9D45-8604-F3099DAED4CD}"/>
              </a:ext>
            </a:extLst>
          </p:cNvPr>
          <p:cNvSpPr txBox="1"/>
          <p:nvPr/>
        </p:nvSpPr>
        <p:spPr>
          <a:xfrm>
            <a:off x="8922964" y="0"/>
            <a:ext cx="326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© Matt Davis &amp; Macaulay library</a:t>
            </a:r>
          </a:p>
        </p:txBody>
      </p:sp>
    </p:spTree>
    <p:extLst>
      <p:ext uri="{BB962C8B-B14F-4D97-AF65-F5344CB8AC3E}">
        <p14:creationId xmlns:p14="http://schemas.microsoft.com/office/powerpoint/2010/main" val="190658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67A971-A2C3-4E40-912D-46739AAA3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910" y="0"/>
            <a:ext cx="10857090" cy="6277200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34B6197-FD6F-584D-956B-44C2182ACA97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24EAC6-3967-6E47-8EEF-029C2CFE16E6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6" name="Picture 21" descr="CL_logo_RGB_inv.emf">
              <a:extLst>
                <a:ext uri="{FF2B5EF4-FFF2-40B4-BE49-F238E27FC236}">
                  <a16:creationId xmlns:a16="http://schemas.microsoft.com/office/drawing/2014/main" id="{DC10D41D-9721-0449-BC31-553C60C4A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529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D593-44E0-9146-A0A8-5CE0ABAF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Helvetica" pitchFamily="2" charset="0"/>
              </a:rPr>
              <a:t>Challenges estimating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91AD-C408-744D-96CA-BF00711AD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23319"/>
            <a:ext cx="11711152" cy="48411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Helvetica" pitchFamily="2" charset="0"/>
              </a:rPr>
              <a:t>Presence-only checklists (X)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Helvetica" pitchFamily="2" charset="0"/>
              </a:rPr>
              <a:t>Bias in counts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Helvetica" pitchFamily="2" charset="0"/>
              </a:rPr>
              <a:t>Infrequent, large flocks of birds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Helvetica" pitchFamily="2" charset="0"/>
                <a:sym typeface="Wingdings" pitchFamily="2" charset="2"/>
              </a:rPr>
              <a:t>Data characterized by </a:t>
            </a:r>
            <a:r>
              <a:rPr lang="en-US" sz="3600" dirty="0">
                <a:latin typeface="Helvetica" pitchFamily="2" charset="0"/>
              </a:rPr>
              <a:t>many zeros, few high counts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1366CE-6767-E941-8394-1FCDEB5155E8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C7AF43-E661-1C46-8465-1F9732673EE9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6" name="Picture 21" descr="CL_logo_RGB_inv.emf">
              <a:extLst>
                <a:ext uri="{FF2B5EF4-FFF2-40B4-BE49-F238E27FC236}">
                  <a16:creationId xmlns:a16="http://schemas.microsoft.com/office/drawing/2014/main" id="{37A3581F-124F-064E-8F77-2404527FD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55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C95F4A-478B-4544-B3ED-DB4EC4CDF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804" y="781125"/>
            <a:ext cx="4933952" cy="328148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029F90-0DD3-6F4E-90A5-E95C7BB56A35}"/>
              </a:ext>
            </a:extLst>
          </p:cNvPr>
          <p:cNvGrpSpPr/>
          <p:nvPr/>
        </p:nvGrpSpPr>
        <p:grpSpPr>
          <a:xfrm>
            <a:off x="114903" y="881212"/>
            <a:ext cx="5636017" cy="2852894"/>
            <a:chOff x="228599" y="1858524"/>
            <a:chExt cx="4616450" cy="2336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601EBE-20FA-3247-8665-C6DA168C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228599" y="1858524"/>
              <a:ext cx="4616450" cy="23368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33B3AE-B18F-8444-A367-A5E2ACF13DC4}"/>
                </a:ext>
              </a:extLst>
            </p:cNvPr>
            <p:cNvSpPr/>
            <p:nvPr/>
          </p:nvSpPr>
          <p:spPr>
            <a:xfrm>
              <a:off x="3571876" y="1957387"/>
              <a:ext cx="1042987" cy="728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F92B-8D73-ED48-B1E7-B261FDFE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232" y="1109606"/>
            <a:ext cx="1843088" cy="6741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Poisson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C2A323-6F86-4D4D-82F3-27B823A828C9}"/>
              </a:ext>
            </a:extLst>
          </p:cNvPr>
          <p:cNvSpPr txBox="1">
            <a:spLocks/>
          </p:cNvSpPr>
          <p:nvPr/>
        </p:nvSpPr>
        <p:spPr>
          <a:xfrm>
            <a:off x="7419380" y="1057649"/>
            <a:ext cx="3005137" cy="67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Negative binomial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9CB35ED-F508-DD42-BAA5-DBDB4B82375B}"/>
              </a:ext>
            </a:extLst>
          </p:cNvPr>
          <p:cNvSpPr txBox="1">
            <a:spLocks/>
          </p:cNvSpPr>
          <p:nvPr/>
        </p:nvSpPr>
        <p:spPr>
          <a:xfrm>
            <a:off x="3592275" y="1057458"/>
            <a:ext cx="1843088" cy="1089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6"/>
                </a:solidFill>
              </a:rPr>
              <a:t>parameter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9275C7F-995D-C149-B548-4789D04AAE6B}"/>
              </a:ext>
            </a:extLst>
          </p:cNvPr>
          <p:cNvSpPr txBox="1">
            <a:spLocks/>
          </p:cNvSpPr>
          <p:nvPr/>
        </p:nvSpPr>
        <p:spPr>
          <a:xfrm>
            <a:off x="9151703" y="1061556"/>
            <a:ext cx="1843088" cy="1089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7E365B-5865-2540-A910-5A76B2A26F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883"/>
          <a:stretch/>
        </p:blipFill>
        <p:spPr>
          <a:xfrm>
            <a:off x="228599" y="3854803"/>
            <a:ext cx="5142897" cy="3003197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DE795CA-74DD-C24D-81B9-AE67FF1DEF04}"/>
              </a:ext>
            </a:extLst>
          </p:cNvPr>
          <p:cNvSpPr txBox="1">
            <a:spLocks/>
          </p:cNvSpPr>
          <p:nvPr/>
        </p:nvSpPr>
        <p:spPr>
          <a:xfrm>
            <a:off x="1088232" y="4213278"/>
            <a:ext cx="1843088" cy="67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Tweedie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39742E6-1951-3A4A-A0ED-0ECD8B50B225}"/>
              </a:ext>
            </a:extLst>
          </p:cNvPr>
          <p:cNvSpPr txBox="1">
            <a:spLocks/>
          </p:cNvSpPr>
          <p:nvPr/>
        </p:nvSpPr>
        <p:spPr>
          <a:xfrm>
            <a:off x="3401314" y="4110526"/>
            <a:ext cx="1843088" cy="1089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/>
                </a:solidFill>
              </a:rPr>
              <a:t>3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89297-8308-A44B-A208-9C186B2E21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85" t="19666" r="15082" b="13519"/>
          <a:stretch/>
        </p:blipFill>
        <p:spPr>
          <a:xfrm>
            <a:off x="6192357" y="3814174"/>
            <a:ext cx="4933952" cy="2936664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A2C138AE-7B45-FC4C-9B6E-5F9C0C0C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Abundance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041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815334" y="302971"/>
            <a:ext cx="8534400" cy="613259"/>
          </a:xfrm>
        </p:spPr>
        <p:txBody>
          <a:bodyPr/>
          <a:lstStyle/>
          <a:p>
            <a:pPr algn="ctr"/>
            <a:r>
              <a:rPr lang="en-US" b="1" dirty="0">
                <a:latin typeface="Helvetica" pitchFamily="2" charset="0"/>
              </a:rPr>
              <a:t>Separating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Signal</a:t>
            </a:r>
            <a:r>
              <a:rPr lang="en-US" b="1" dirty="0">
                <a:latin typeface="Helvetica" pitchFamily="2" charset="0"/>
              </a:rPr>
              <a:t> and </a:t>
            </a:r>
            <a:r>
              <a:rPr lang="en-US" b="1" dirty="0">
                <a:solidFill>
                  <a:schemeClr val="accent2"/>
                </a:solidFill>
                <a:latin typeface="Helvetica" pitchFamily="2" charset="0"/>
              </a:rPr>
              <a:t>Noise</a:t>
            </a:r>
            <a:endParaRPr lang="en-US" sz="6600" b="1" dirty="0">
              <a:solidFill>
                <a:schemeClr val="accent2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0212" y="2381912"/>
                <a:ext cx="1117862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  <m:r>
                      <a:rPr lang="en-GB" sz="4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b="0" i="0">
                        <a:solidFill>
                          <a:schemeClr val="tx1"/>
                        </a:solidFill>
                        <a:latin typeface="Cambria Math" charset="0"/>
                      </a:rPr>
                      <m:t>~ </m:t>
                    </m:r>
                    <m:r>
                      <a:rPr lang="en-US" sz="4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4400" dirty="0">
                    <a:solidFill>
                      <a:schemeClr val="accent5">
                        <a:lumMod val="75000"/>
                      </a:schemeClr>
                    </a:solidFill>
                    <a:latin typeface="Helvetica" pitchFamily="2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habitat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4400" b="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)+</m:t>
                    </m:r>
                    <m:r>
                      <a:rPr lang="en-US" sz="4400" b="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4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44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ob</m:t>
                            </m:r>
                            <m:r>
                              <a:rPr lang="en-GB" sz="4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GB" sz="44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ervation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400" b="0" i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4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44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12" y="2381912"/>
                <a:ext cx="11178624" cy="677108"/>
              </a:xfrm>
              <a:prstGeom prst="rect">
                <a:avLst/>
              </a:prstGeom>
              <a:blipFill>
                <a:blip r:embed="rId3"/>
                <a:stretch>
                  <a:fillRect t="-24074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7489075-B77E-A348-AB5D-E4DAC0EAD2A6}"/>
              </a:ext>
            </a:extLst>
          </p:cNvPr>
          <p:cNvSpPr txBox="1"/>
          <p:nvPr/>
        </p:nvSpPr>
        <p:spPr>
          <a:xfrm>
            <a:off x="4980123" y="3479518"/>
            <a:ext cx="203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</a:rPr>
              <a:t>Signals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BF49D-E605-5146-9515-76DC4699CAD2}"/>
              </a:ext>
            </a:extLst>
          </p:cNvPr>
          <p:cNvSpPr txBox="1"/>
          <p:nvPr/>
        </p:nvSpPr>
        <p:spPr>
          <a:xfrm>
            <a:off x="9745509" y="3529915"/>
            <a:ext cx="1627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Helvetica" pitchFamily="2" charset="0"/>
              </a:rPr>
              <a:t>Noise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95B258-73A5-524B-989E-EEB62EAB9203}"/>
              </a:ext>
            </a:extLst>
          </p:cNvPr>
          <p:cNvCxnSpPr>
            <a:cxnSpLocks/>
          </p:cNvCxnSpPr>
          <p:nvPr/>
        </p:nvCxnSpPr>
        <p:spPr>
          <a:xfrm>
            <a:off x="2565400" y="3330054"/>
            <a:ext cx="70739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E7C942-15FB-BD43-9C73-808D384C4E93}"/>
              </a:ext>
            </a:extLst>
          </p:cNvPr>
          <p:cNvCxnSpPr>
            <a:cxnSpLocks/>
          </p:cNvCxnSpPr>
          <p:nvPr/>
        </p:nvCxnSpPr>
        <p:spPr>
          <a:xfrm>
            <a:off x="10195163" y="3320008"/>
            <a:ext cx="72806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CCBAA35-C89A-E24F-BF36-DE4632E94ECA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016066-F90A-8343-B1D4-29C68E649454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2" name="Picture 21" descr="CL_logo_RGB_inv.emf">
              <a:extLst>
                <a:ext uri="{FF2B5EF4-FFF2-40B4-BE49-F238E27FC236}">
                  <a16:creationId xmlns:a16="http://schemas.microsoft.com/office/drawing/2014/main" id="{D8B2CB01-A2E9-F048-87C2-FC8BECD3C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666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C6CF64-4580-FF4D-B7D5-5E5BC1F32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56" r="22035"/>
          <a:stretch/>
        </p:blipFill>
        <p:spPr>
          <a:xfrm>
            <a:off x="0" y="2068331"/>
            <a:ext cx="6058341" cy="39233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FC57F2-116F-F449-A6CA-DEDC695D5C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3" t="14011" r="19776"/>
          <a:stretch/>
        </p:blipFill>
        <p:spPr>
          <a:xfrm>
            <a:off x="6058341" y="1892595"/>
            <a:ext cx="5926074" cy="4099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05DB92-A07D-7142-B6C8-FCFC018433E5}"/>
                  </a:ext>
                </a:extLst>
              </p:cNvPr>
              <p:cNvSpPr txBox="1"/>
              <p:nvPr/>
            </p:nvSpPr>
            <p:spPr>
              <a:xfrm>
                <a:off x="210812" y="362346"/>
                <a:ext cx="1117862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  <m:r>
                      <a:rPr lang="en-GB" sz="4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b="0" i="0">
                        <a:solidFill>
                          <a:schemeClr val="tx1"/>
                        </a:solidFill>
                        <a:latin typeface="Cambria Math" charset="0"/>
                      </a:rPr>
                      <m:t>~ </m:t>
                    </m:r>
                    <m:r>
                      <a:rPr lang="en-US" sz="4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4400" dirty="0">
                    <a:solidFill>
                      <a:schemeClr val="accent5">
                        <a:lumMod val="75000"/>
                      </a:schemeClr>
                    </a:solidFill>
                    <a:latin typeface="Helvetica" pitchFamily="2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habitat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4400" b="0" i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)+</m:t>
                    </m:r>
                    <m:r>
                      <a:rPr lang="en-US" sz="4400" b="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4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44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ob</m:t>
                            </m:r>
                            <m:r>
                              <a:rPr lang="en-GB" sz="4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m:rPr>
                                <m:sty m:val="p"/>
                              </m:rPr>
                              <a:rPr lang="en-GB" sz="44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ervation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400" b="0" i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4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44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05DB92-A07D-7142-B6C8-FCFC0184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12" y="362346"/>
                <a:ext cx="11178624" cy="677108"/>
              </a:xfrm>
              <a:prstGeom prst="rect">
                <a:avLst/>
              </a:prstGeom>
              <a:blipFill>
                <a:blip r:embed="rId5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671DA7-C6C8-1B45-92F4-B7FD6E2BD72D}"/>
              </a:ext>
            </a:extLst>
          </p:cNvPr>
          <p:cNvCxnSpPr/>
          <p:nvPr/>
        </p:nvCxnSpPr>
        <p:spPr>
          <a:xfrm>
            <a:off x="3671888" y="1039454"/>
            <a:ext cx="0" cy="111442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5D55DD-9272-C149-9D53-0571DF7C85A9}"/>
              </a:ext>
            </a:extLst>
          </p:cNvPr>
          <p:cNvCxnSpPr>
            <a:cxnSpLocks/>
          </p:cNvCxnSpPr>
          <p:nvPr/>
        </p:nvCxnSpPr>
        <p:spPr>
          <a:xfrm>
            <a:off x="7943850" y="1143000"/>
            <a:ext cx="614363" cy="101087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AF523A8-938B-7343-A6E5-73058EB9FD9E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AD805D-5B40-854B-9DE7-CB8EAFC7450F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2" name="Picture 21" descr="CL_logo_RGB_inv.emf">
              <a:extLst>
                <a:ext uri="{FF2B5EF4-FFF2-40B4-BE49-F238E27FC236}">
                  <a16:creationId xmlns:a16="http://schemas.microsoft.com/office/drawing/2014/main" id="{0C4E5FBE-4330-8040-A6C1-ACC288457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000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5DB295-1A40-AF4E-BF2C-EC8B9880EEE9}"/>
              </a:ext>
            </a:extLst>
          </p:cNvPr>
          <p:cNvCxnSpPr/>
          <p:nvPr/>
        </p:nvCxnSpPr>
        <p:spPr>
          <a:xfrm>
            <a:off x="1824037" y="2200275"/>
            <a:ext cx="85439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61D435-A9EE-E54B-B99F-5F149D5B98F0}"/>
              </a:ext>
            </a:extLst>
          </p:cNvPr>
          <p:cNvSpPr txBox="1"/>
          <p:nvPr/>
        </p:nvSpPr>
        <p:spPr>
          <a:xfrm>
            <a:off x="128586" y="985837"/>
            <a:ext cx="40862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Simpler model structure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Parametric relationships</a:t>
            </a:r>
          </a:p>
          <a:p>
            <a:pPr algn="ctr"/>
            <a:endParaRPr lang="en-US" sz="2800" dirty="0">
              <a:solidFill>
                <a:schemeClr val="accent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D4F52-917D-3F4F-89A5-C6560B047DE1}"/>
              </a:ext>
            </a:extLst>
          </p:cNvPr>
          <p:cNvSpPr txBox="1"/>
          <p:nvPr/>
        </p:nvSpPr>
        <p:spPr>
          <a:xfrm>
            <a:off x="8105775" y="985838"/>
            <a:ext cx="40862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Complex model structure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Black box</a:t>
            </a:r>
          </a:p>
          <a:p>
            <a:pPr algn="ctr"/>
            <a:endParaRPr lang="en-US" sz="2800" dirty="0">
              <a:solidFill>
                <a:schemeClr val="accent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36FC6-8CCB-7B4A-B819-8176669EAF2E}"/>
              </a:ext>
            </a:extLst>
          </p:cNvPr>
          <p:cNvSpPr txBox="1"/>
          <p:nvPr/>
        </p:nvSpPr>
        <p:spPr>
          <a:xfrm>
            <a:off x="128586" y="2548177"/>
            <a:ext cx="40862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Inference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Explanation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Process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BA95A-1357-C641-9610-9342CDF968B2}"/>
              </a:ext>
            </a:extLst>
          </p:cNvPr>
          <p:cNvSpPr txBox="1"/>
          <p:nvPr/>
        </p:nvSpPr>
        <p:spPr>
          <a:xfrm>
            <a:off x="4040979" y="3064078"/>
            <a:ext cx="408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FOR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0677D-E22F-664D-B445-28926FC056F0}"/>
              </a:ext>
            </a:extLst>
          </p:cNvPr>
          <p:cNvSpPr txBox="1"/>
          <p:nvPr/>
        </p:nvSpPr>
        <p:spPr>
          <a:xfrm>
            <a:off x="7953372" y="2548177"/>
            <a:ext cx="40862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6"/>
                </a:solidFill>
              </a:rPr>
              <a:t>Prediction</a:t>
            </a:r>
          </a:p>
          <a:p>
            <a:pPr algn="r"/>
            <a:r>
              <a:rPr lang="en-US" sz="2800" b="1" dirty="0">
                <a:solidFill>
                  <a:schemeClr val="accent6"/>
                </a:solidFill>
              </a:rPr>
              <a:t>Description</a:t>
            </a:r>
          </a:p>
          <a:p>
            <a:pPr algn="r"/>
            <a:r>
              <a:rPr lang="en-US" sz="2800" b="1" dirty="0">
                <a:solidFill>
                  <a:schemeClr val="accent6"/>
                </a:solidFill>
              </a:rPr>
              <a:t>Pattern</a:t>
            </a:r>
          </a:p>
          <a:p>
            <a:pPr algn="r"/>
            <a:endParaRPr lang="en-US" b="1" dirty="0">
              <a:solidFill>
                <a:schemeClr val="accent6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5B56BD-7557-0A4C-9993-BA9EA956DF6E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F9A7F2-407D-AF40-9BD5-DD971AC0E5D0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16" name="Picture 21" descr="CL_logo_RGB_inv.emf">
              <a:extLst>
                <a:ext uri="{FF2B5EF4-FFF2-40B4-BE49-F238E27FC236}">
                  <a16:creationId xmlns:a16="http://schemas.microsoft.com/office/drawing/2014/main" id="{A65CA6C1-05A7-AE46-9D00-B50F6312A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Title 5">
            <a:extLst>
              <a:ext uri="{FF2B5EF4-FFF2-40B4-BE49-F238E27FC236}">
                <a16:creationId xmlns:a16="http://schemas.microsoft.com/office/drawing/2014/main" id="{D40FBEE0-7A2A-4744-9B80-469670DC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28492"/>
            <a:ext cx="11711151" cy="452546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43754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1B447C-0FE7-3449-A696-E39CF00C6552}"/>
              </a:ext>
            </a:extLst>
          </p:cNvPr>
          <p:cNvSpPr txBox="1">
            <a:spLocks/>
          </p:cNvSpPr>
          <p:nvPr/>
        </p:nvSpPr>
        <p:spPr>
          <a:xfrm>
            <a:off x="228599" y="985839"/>
            <a:ext cx="5778501" cy="50704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Patterns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Where are species most or least concentrated?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Minimum estimates of Population Size</a:t>
            </a:r>
          </a:p>
          <a:p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Helvetica" pitchFamily="2" charset="0"/>
              </a:rPr>
              <a:t>Process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Habitat use / avoidance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Helvetica" pitchFamily="2" charset="0"/>
              </a:rPr>
              <a:t>Climatic effects</a:t>
            </a:r>
          </a:p>
          <a:p>
            <a:pPr lvl="1"/>
            <a:endParaRPr lang="en-US" sz="2800" dirty="0">
              <a:latin typeface="Helvetica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513AB8-0E67-3B41-B69C-1981FBBB284A}"/>
              </a:ext>
            </a:extLst>
          </p:cNvPr>
          <p:cNvSpPr txBox="1">
            <a:spLocks/>
          </p:cNvSpPr>
          <p:nvPr/>
        </p:nvSpPr>
        <p:spPr>
          <a:xfrm>
            <a:off x="6286500" y="985839"/>
            <a:ext cx="5486399" cy="507047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Helvetica" pitchFamily="2" charset="0"/>
              </a:rPr>
              <a:t>Align validation &amp; applications</a:t>
            </a:r>
          </a:p>
          <a:p>
            <a:pPr marL="0" indent="0">
              <a:buNone/>
            </a:pPr>
            <a:endParaRPr lang="en-US" sz="2400" b="1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400" b="1" dirty="0">
                <a:latin typeface="Helvetica" pitchFamily="2" charset="0"/>
              </a:rPr>
              <a:t>Spatial &amp; Temporal Scale </a:t>
            </a:r>
          </a:p>
          <a:p>
            <a:pPr lvl="1"/>
            <a:r>
              <a:rPr lang="en-US" dirty="0">
                <a:latin typeface="Helvetica" pitchFamily="2" charset="0"/>
              </a:rPr>
              <a:t>Mean abundance 1km, 10km</a:t>
            </a:r>
          </a:p>
          <a:p>
            <a:pPr lvl="1"/>
            <a:r>
              <a:rPr lang="en-US" dirty="0">
                <a:latin typeface="Helvetica" pitchFamily="2" charset="0"/>
              </a:rPr>
              <a:t>Mean abundance 1day, across season</a:t>
            </a:r>
          </a:p>
          <a:p>
            <a:pPr marL="0" indent="0">
              <a:buNone/>
            </a:pPr>
            <a:endParaRPr lang="en-US" sz="2400" b="1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400" b="1" dirty="0">
                <a:latin typeface="Helvetica" pitchFamily="2" charset="0"/>
              </a:rPr>
              <a:t>What kinds of errors are most important? </a:t>
            </a:r>
          </a:p>
          <a:p>
            <a:pPr lvl="1"/>
            <a:r>
              <a:rPr lang="en-US" dirty="0">
                <a:latin typeface="Helvetica" pitchFamily="2" charset="0"/>
              </a:rPr>
              <a:t>Missed high counts</a:t>
            </a:r>
          </a:p>
          <a:p>
            <a:pPr lvl="1"/>
            <a:r>
              <a:rPr lang="en-US" dirty="0">
                <a:latin typeface="Helvetica" pitchFamily="2" charset="0"/>
              </a:rPr>
              <a:t>Overestimated counts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26A9D0-EA1D-6245-BAB8-E453A082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Applications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EBA5B-005D-164C-AA8A-EB5F9DC1679D}"/>
              </a:ext>
            </a:extLst>
          </p:cNvPr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5673C5-3C5C-1844-BD56-528BDCFB0BDF}"/>
                </a:ext>
              </a:extLst>
            </p:cNvPr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pic>
          <p:nvPicPr>
            <p:cNvPr id="9" name="Picture 21" descr="CL_logo_RGB_inv.emf">
              <a:extLst>
                <a:ext uri="{FF2B5EF4-FFF2-40B4-BE49-F238E27FC236}">
                  <a16:creationId xmlns:a16="http://schemas.microsoft.com/office/drawing/2014/main" id="{8E97A7D7-FE17-DA48-94AC-B476C929D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710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4652</TotalTime>
  <Words>487</Words>
  <Application>Microsoft Macintosh PowerPoint</Application>
  <PresentationFormat>Widescreen</PresentationFormat>
  <Paragraphs>101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Helvetica</vt:lpstr>
      <vt:lpstr>Helvetica Neue Light</vt:lpstr>
      <vt:lpstr>Tahoma</vt:lpstr>
      <vt:lpstr>Office Theme</vt:lpstr>
      <vt:lpstr>PowerPoint Presentation</vt:lpstr>
      <vt:lpstr>PowerPoint Presentation</vt:lpstr>
      <vt:lpstr>PowerPoint Presentation</vt:lpstr>
      <vt:lpstr>Challenges estimating abundance</vt:lpstr>
      <vt:lpstr>Abundance distributions</vt:lpstr>
      <vt:lpstr>Separating Signal and Noise</vt:lpstr>
      <vt:lpstr>PowerPoint Presentation</vt:lpstr>
      <vt:lpstr>Objectives</vt:lpstr>
      <vt:lpstr>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 Relative Abundance</dc:title>
  <dc:creator>Alison Johnston</dc:creator>
  <cp:lastModifiedBy>Alison Johnston</cp:lastModifiedBy>
  <cp:revision>126</cp:revision>
  <dcterms:created xsi:type="dcterms:W3CDTF">2019-06-19T15:59:01Z</dcterms:created>
  <dcterms:modified xsi:type="dcterms:W3CDTF">2019-11-19T11:42:03Z</dcterms:modified>
</cp:coreProperties>
</file>