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14"/>
  </p:notesMasterIdLst>
  <p:sldIdLst>
    <p:sldId id="338" r:id="rId4"/>
    <p:sldId id="339" r:id="rId5"/>
    <p:sldId id="277" r:id="rId6"/>
    <p:sldId id="340" r:id="rId7"/>
    <p:sldId id="341" r:id="rId8"/>
    <p:sldId id="346" r:id="rId9"/>
    <p:sldId id="348" r:id="rId10"/>
    <p:sldId id="342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2" autoAdjust="0"/>
    <p:restoredTop sz="92637" autoAdjust="0"/>
  </p:normalViewPr>
  <p:slideViewPr>
    <p:cSldViewPr snapToGrid="0">
      <p:cViewPr>
        <p:scale>
          <a:sx n="94" d="100"/>
          <a:sy n="94" d="100"/>
        </p:scale>
        <p:origin x="144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9BDC-05BE-4055-A75E-892A091DAB9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D10F-B4B1-4A77-9581-ED6B76C4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F9418-5B83-A746-9E86-DED2E993E05E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60E9-B352-2C49-8B51-58F755E589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06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DB05-A92A-4D49-8595-8879094720BB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EC55-19E8-1043-8825-D5580696F6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239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B7B07B-1D52-1E4A-B611-9C1440D28BF6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9CC74-C201-BB44-88B7-E16AA6D9FF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92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4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7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1711A-BC47-CA44-9877-92D3003F2A98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FBEC-5E7E-9844-A3F6-A5F4051BD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2429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9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60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0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1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3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23B52-357B-1441-9B62-0D8AC9B72289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9F0D-AD16-504D-BC90-12586264C6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1546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0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BE31D-36C7-2548-8724-72332A0B5030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DD2EE-C84C-D943-B4EE-A3265224EE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413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4DE35-7F18-034A-91D3-9AA0A58229FE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41FD8-634F-8048-AB75-E14FE421C6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61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3120A-9A6F-3B49-8306-483CA126BCFB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99B5-064B-A341-A5DE-726BF570EC1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63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738BA-2629-934E-94BF-F5CC72E7235A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0184-B35E-8147-A90A-80908BB8027E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33824-095F-8049-B7EC-4F3C119FC052}"/>
              </a:ext>
            </a:extLst>
          </p:cNvPr>
          <p:cNvSpPr/>
          <p:nvPr userDrawn="1"/>
        </p:nvSpPr>
        <p:spPr>
          <a:xfrm>
            <a:off x="0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1" descr="CL_logo_RGB_inv.emf">
            <a:extLst>
              <a:ext uri="{FF2B5EF4-FFF2-40B4-BE49-F238E27FC236}">
                <a16:creationId xmlns:a16="http://schemas.microsoft.com/office/drawing/2014/main" id="{B6D4B2F4-F984-5141-AFD8-4574126E9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467476"/>
            <a:ext cx="243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5450E-D87A-F045-B427-882C6DA9EF88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3FF63-CC7D-7A4C-8F5D-299DC77FBD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59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9A7E9-E02C-F542-90BF-60410FC3BD97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4C7CE-5D6B-9843-8356-E9E1C2B5358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984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737452DA-0FC7-9749-AC95-456D3A080DD9}" type="datetime1">
              <a:rPr lang="en-US" altLang="ja-JP"/>
              <a:pPr/>
              <a:t>11/20/19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C594E6CF-1C2C-C34F-9CEA-5AA39B3BE6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32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E60000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27E4-3F14-4EB0-A0B7-52A5040CC8C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9B5B-FF36-4D59-B3D9-55EADB77558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.emf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F98C2-4955-9346-800E-5B1B1263E7E7}"/>
              </a:ext>
            </a:extLst>
          </p:cNvPr>
          <p:cNvGrpSpPr/>
          <p:nvPr/>
        </p:nvGrpSpPr>
        <p:grpSpPr>
          <a:xfrm>
            <a:off x="1371600" y="1341140"/>
            <a:ext cx="9331567" cy="2246769"/>
            <a:chOff x="1371600" y="1341140"/>
            <a:chExt cx="9331567" cy="22467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578210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3" y="1341140"/>
              <a:ext cx="46011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 II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Occupancy Modeling</a:t>
            </a:r>
          </a:p>
        </p:txBody>
      </p:sp>
    </p:spTree>
    <p:extLst>
      <p:ext uri="{BB962C8B-B14F-4D97-AF65-F5344CB8AC3E}">
        <p14:creationId xmlns:p14="http://schemas.microsoft.com/office/powerpoint/2010/main" val="274908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68429"/>
            <a:ext cx="112122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latin typeface="Helvetica" pitchFamily="2" charset="0"/>
              </a:rPr>
              <a:t>Assumptions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Repeated surveys occur during a period of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closure</a:t>
            </a: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, when there is no change in occupancy state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There are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no false detections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Sites are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independent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relationship between occupancy and detection probabilities and the covariates is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stationary</a:t>
            </a:r>
            <a:r>
              <a:rPr lang="en-US" sz="4000" dirty="0">
                <a:latin typeface="Helvetica" pitchFamily="2" charset="0"/>
              </a:rPr>
              <a:t>, i.e. constant across sites and visits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67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2296214"/>
            <a:ext cx="1121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Helvetica" pitchFamily="2" charset="0"/>
              </a:rPr>
              <a:t>Occupancy models </a:t>
            </a:r>
            <a:r>
              <a:rPr lang="en-US" sz="4000" dirty="0">
                <a:latin typeface="Helvetica" pitchFamily="2" charset="0"/>
              </a:rPr>
              <a:t>are used to estimate the true </a:t>
            </a: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probability of a species</a:t>
            </a:r>
            <a:r>
              <a:rPr lang="en-US" sz="4000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occurring</a:t>
            </a:r>
            <a:r>
              <a:rPr lang="en-US" sz="4000">
                <a:latin typeface="Helvetica" pitchFamily="2" charset="0"/>
              </a:rPr>
              <a:t> at a </a:t>
            </a:r>
            <a:r>
              <a:rPr lang="en-US" sz="4000" dirty="0">
                <a:latin typeface="Helvetica" pitchFamily="2" charset="0"/>
              </a:rPr>
              <a:t>site while accounting for imperfect </a:t>
            </a:r>
            <a:r>
              <a:rPr lang="en-US" sz="4000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endParaRPr lang="en-US" sz="4000" b="1" dirty="0"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4B8585-8629-D446-8AC8-695613B47835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9A8F4-F30B-8444-AB43-E67AA3A77EA9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7" name="Picture 21" descr="CL_logo_RGB_inv.emf">
              <a:extLst>
                <a:ext uri="{FF2B5EF4-FFF2-40B4-BE49-F238E27FC236}">
                  <a16:creationId xmlns:a16="http://schemas.microsoft.com/office/drawing/2014/main" id="{582DC723-3B7F-5F4B-8C8E-34066CE8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4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412982"/>
            <a:ext cx="1121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Helvetica" pitchFamily="2" charset="0"/>
              </a:rPr>
              <a:t>An observer recording a species at a site results from two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8D65-5295-4745-B1EC-EFA12C698FAF}"/>
                  </a:ext>
                </a:extLst>
              </p:cNvPr>
              <p:cNvSpPr txBox="1"/>
              <p:nvPr/>
            </p:nvSpPr>
            <p:spPr>
              <a:xfrm>
                <a:off x="424541" y="2169360"/>
                <a:ext cx="5606143" cy="3328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US" sz="3000" b="1" dirty="0">
                    <a:solidFill>
                      <a:srgbClr val="4CA800"/>
                    </a:solidFill>
                    <a:latin typeface="Helvetica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Ecological</a:t>
                </a:r>
                <a:r>
                  <a:rPr lang="en-US" sz="3000" dirty="0">
                    <a:latin typeface="Helvetica" pitchFamily="2" charset="0"/>
                  </a:rPr>
                  <a:t> the species is present at that site</a:t>
                </a: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>
                    <a:latin typeface="Helvetica" pitchFamily="2" charset="0"/>
                  </a:rPr>
                  <a:t> probability that the site is occupied</a:t>
                </a:r>
              </a:p>
              <a:p>
                <a:pPr algn="ctr"/>
                <a:endParaRPr lang="en-US" sz="3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8D65-5295-4745-B1EC-EFA12C69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1" y="2169360"/>
                <a:ext cx="5606143" cy="3328416"/>
              </a:xfrm>
              <a:prstGeom prst="rect">
                <a:avLst/>
              </a:prstGeom>
              <a:blipFill>
                <a:blip r:embed="rId4"/>
                <a:stretch>
                  <a:fillRect l="-2252" t="-1894" r="-20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7E7E30-20D5-2A4E-8937-B2C92C842AC0}"/>
                  </a:ext>
                </a:extLst>
              </p:cNvPr>
              <p:cNvSpPr txBox="1"/>
              <p:nvPr/>
            </p:nvSpPr>
            <p:spPr>
              <a:xfrm>
                <a:off x="6188528" y="2169360"/>
                <a:ext cx="5606143" cy="3328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US" sz="3000" b="1" dirty="0">
                    <a:solidFill>
                      <a:srgbClr val="4CA800"/>
                    </a:solidFill>
                    <a:latin typeface="Helvetica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Observational</a:t>
                </a:r>
                <a:r>
                  <a:rPr lang="en-US" sz="3000" dirty="0">
                    <a:latin typeface="Helvetica" pitchFamily="2" charset="0"/>
                  </a:rPr>
                  <a:t> the observer detected the species</a:t>
                </a: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>
                    <a:latin typeface="Helvetica" pitchFamily="2" charset="0"/>
                  </a:rPr>
                  <a:t> probability of detection, given that the site is occupied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7E7E30-20D5-2A4E-8937-B2C92C84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8" y="2169360"/>
                <a:ext cx="5606143" cy="3328416"/>
              </a:xfrm>
              <a:prstGeom prst="rect">
                <a:avLst/>
              </a:prstGeom>
              <a:blipFill>
                <a:blip r:embed="rId5"/>
                <a:stretch>
                  <a:fillRect l="-2252" t="-1894" r="-20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89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81569DE-543F-8D48-9C31-8CF21C40E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" y="1042079"/>
            <a:ext cx="4800600" cy="4800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/>
              <p:nvPr/>
            </p:nvSpPr>
            <p:spPr>
              <a:xfrm>
                <a:off x="6107430" y="991997"/>
                <a:ext cx="5985510" cy="4942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Occupancy </a:t>
                </a:r>
                <a:r>
                  <a:rPr lang="en-US" sz="4000" dirty="0">
                    <a:latin typeface="Helvetica" pitchFamily="2" charset="0"/>
                  </a:rPr>
                  <a:t>for</a:t>
                </a: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sites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30" y="991997"/>
                <a:ext cx="5985510" cy="4942122"/>
              </a:xfrm>
              <a:prstGeom prst="rect">
                <a:avLst/>
              </a:prstGeom>
              <a:blipFill>
                <a:blip r:embed="rId6"/>
                <a:stretch>
                  <a:fillRect l="-36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8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28E35BF-5AD2-E74C-8901-8ED2A386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" y="1042079"/>
            <a:ext cx="4800600" cy="4800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56B8A4-CABE-A745-8E84-91CEAEA17A6E}"/>
              </a:ext>
            </a:extLst>
          </p:cNvPr>
          <p:cNvSpPr txBox="1"/>
          <p:nvPr/>
        </p:nvSpPr>
        <p:spPr>
          <a:xfrm>
            <a:off x="6107430" y="991997"/>
            <a:ext cx="5985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Helvetica" pitchFamily="2" charset="0"/>
              </a:rPr>
              <a:t>25 sites surveyed, non-detection can be due to:</a:t>
            </a:r>
          </a:p>
          <a:p>
            <a:pPr algn="just"/>
            <a:endParaRPr lang="en-US" sz="4000" dirty="0">
              <a:latin typeface="Helvetica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itchFamily="2" charset="0"/>
              </a:rPr>
              <a:t>Species not present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itchFamily="2" charset="0"/>
              </a:rPr>
              <a:t>Species not detected</a:t>
            </a:r>
          </a:p>
        </p:txBody>
      </p:sp>
    </p:spTree>
    <p:extLst>
      <p:ext uri="{BB962C8B-B14F-4D97-AF65-F5344CB8AC3E}">
        <p14:creationId xmlns:p14="http://schemas.microsoft.com/office/powerpoint/2010/main" val="27092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7F4DB53-2D4C-004A-9AB6-B3879C27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" y="1042080"/>
            <a:ext cx="4800600" cy="4800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56B8A4-CABE-A745-8E84-91CEAEA17A6E}"/>
              </a:ext>
            </a:extLst>
          </p:cNvPr>
          <p:cNvSpPr txBox="1"/>
          <p:nvPr/>
        </p:nvSpPr>
        <p:spPr>
          <a:xfrm>
            <a:off x="6107430" y="991997"/>
            <a:ext cx="5985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Helvetica" pitchFamily="2" charset="0"/>
              </a:rPr>
              <a:t>25 sites surveyed, non-detection can be due to:</a:t>
            </a:r>
          </a:p>
          <a:p>
            <a:pPr algn="just"/>
            <a:endParaRPr lang="en-US" sz="4000" dirty="0">
              <a:latin typeface="Helvetica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itchFamily="2" charset="0"/>
              </a:rPr>
              <a:t>Species not present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itchFamily="2" charset="0"/>
              </a:rPr>
              <a:t>Species not detected</a:t>
            </a:r>
          </a:p>
        </p:txBody>
      </p:sp>
    </p:spTree>
    <p:extLst>
      <p:ext uri="{BB962C8B-B14F-4D97-AF65-F5344CB8AC3E}">
        <p14:creationId xmlns:p14="http://schemas.microsoft.com/office/powerpoint/2010/main" val="308382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6FE3A82-3738-1A43-B8B9-989AF9F5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906224"/>
            <a:ext cx="12192000" cy="4064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/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Repeat sampling</a:t>
                </a:r>
                <a:r>
                  <a:rPr lang="en-US" sz="4000" dirty="0">
                    <a:latin typeface="Helvetica" pitchFamily="2" charset="0"/>
                  </a:rPr>
                  <a:t> can be used to estimate the detection probability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blipFill>
                <a:blip r:embed="rId6"/>
                <a:stretch>
                  <a:fillRect l="-1842" t="-7619" r="-173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168A86-A9FA-7046-97C1-0909841831BC}"/>
              </a:ext>
            </a:extLst>
          </p:cNvPr>
          <p:cNvSpPr/>
          <p:nvPr/>
        </p:nvSpPr>
        <p:spPr>
          <a:xfrm>
            <a:off x="2442523" y="3186113"/>
            <a:ext cx="328613" cy="371475"/>
          </a:xfrm>
          <a:prstGeom prst="rect">
            <a:avLst/>
          </a:prstGeom>
          <a:solidFill>
            <a:schemeClr val="accent6"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96F94-D40D-6046-80AC-2CFD38A758D8}"/>
              </a:ext>
            </a:extLst>
          </p:cNvPr>
          <p:cNvSpPr/>
          <p:nvPr/>
        </p:nvSpPr>
        <p:spPr>
          <a:xfrm>
            <a:off x="6467475" y="3186112"/>
            <a:ext cx="363872" cy="371475"/>
          </a:xfrm>
          <a:prstGeom prst="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CC25F-9E61-534D-8FA2-5E806B0DA952}"/>
              </a:ext>
            </a:extLst>
          </p:cNvPr>
          <p:cNvSpPr/>
          <p:nvPr/>
        </p:nvSpPr>
        <p:spPr>
          <a:xfrm>
            <a:off x="10501313" y="3186111"/>
            <a:ext cx="363872" cy="371475"/>
          </a:xfrm>
          <a:prstGeom prst="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314AA-4758-DC4E-96B1-01B429FF1C42}"/>
              </a:ext>
            </a:extLst>
          </p:cNvPr>
          <p:cNvSpPr/>
          <p:nvPr/>
        </p:nvSpPr>
        <p:spPr>
          <a:xfrm>
            <a:off x="1352977" y="2082552"/>
            <a:ext cx="328613" cy="37147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C781A-DBBD-2246-B0B8-F3FF234FE96C}"/>
              </a:ext>
            </a:extLst>
          </p:cNvPr>
          <p:cNvSpPr/>
          <p:nvPr/>
        </p:nvSpPr>
        <p:spPr>
          <a:xfrm>
            <a:off x="5377929" y="2082551"/>
            <a:ext cx="363872" cy="37147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4E63A-3823-9D44-B8AF-1DF2FF15B91E}"/>
              </a:ext>
            </a:extLst>
          </p:cNvPr>
          <p:cNvSpPr/>
          <p:nvPr/>
        </p:nvSpPr>
        <p:spPr>
          <a:xfrm>
            <a:off x="9411767" y="2082550"/>
            <a:ext cx="363872" cy="37147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B0157-2A25-104D-B37F-4176D48A245A}"/>
              </a:ext>
            </a:extLst>
          </p:cNvPr>
          <p:cNvSpPr txBox="1"/>
          <p:nvPr/>
        </p:nvSpPr>
        <p:spPr>
          <a:xfrm>
            <a:off x="6649411" y="94726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67546-A282-9844-83DD-4399BDC4D29F}"/>
              </a:ext>
            </a:extLst>
          </p:cNvPr>
          <p:cNvSpPr txBox="1"/>
          <p:nvPr/>
        </p:nvSpPr>
        <p:spPr>
          <a:xfrm>
            <a:off x="8791822" y="930561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9926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/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Repeat sampling</a:t>
                </a:r>
                <a:r>
                  <a:rPr lang="en-US" sz="4000" dirty="0">
                    <a:latin typeface="Helvetica" pitchFamily="2" charset="0"/>
                  </a:rPr>
                  <a:t> can be used to estimate the detection probability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blipFill>
                <a:blip r:embed="rId6"/>
                <a:stretch>
                  <a:fillRect l="-1842" t="-7619" r="-173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217006E-5583-4240-84AA-F4778AE24436}"/>
              </a:ext>
            </a:extLst>
          </p:cNvPr>
          <p:cNvSpPr txBox="1"/>
          <p:nvPr/>
        </p:nvSpPr>
        <p:spPr>
          <a:xfrm>
            <a:off x="2746875" y="2406913"/>
            <a:ext cx="3627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0 1 1 1 1 1 1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1 1 1 0 1 1 0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 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1 0 1 1 1 1 1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1 1 1 1 0 1 1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948DF-F0B8-3D4F-B409-A4C7BCB30D4C}"/>
              </a:ext>
            </a:extLst>
          </p:cNvPr>
          <p:cNvSpPr txBox="1"/>
          <p:nvPr/>
        </p:nvSpPr>
        <p:spPr>
          <a:xfrm>
            <a:off x="2746875" y="552602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0 0 0 0 0 0 0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E4686-8882-A645-B193-A91E442739C2}"/>
              </a:ext>
            </a:extLst>
          </p:cNvPr>
          <p:cNvSpPr txBox="1"/>
          <p:nvPr/>
        </p:nvSpPr>
        <p:spPr>
          <a:xfrm>
            <a:off x="7657805" y="2405416"/>
            <a:ext cx="3627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0 0 1 0 0 0 0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1 0 0 0 0 0 1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0 0 0 0 1 0 0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0 0 0 1 0 0 0 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0 0 0 0 0 0 1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0 0 0 1 0 0 0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CFC1C-1230-2644-BEE9-1B6F3C0A1439}"/>
              </a:ext>
            </a:extLst>
          </p:cNvPr>
          <p:cNvSpPr txBox="1"/>
          <p:nvPr/>
        </p:nvSpPr>
        <p:spPr>
          <a:xfrm>
            <a:off x="7657805" y="554766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0 0 0 0 0 0 0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C1C06-6B18-F94F-AC02-9BA77E3995A0}"/>
              </a:ext>
            </a:extLst>
          </p:cNvPr>
          <p:cNvSpPr txBox="1"/>
          <p:nvPr/>
        </p:nvSpPr>
        <p:spPr>
          <a:xfrm>
            <a:off x="604986" y="5544854"/>
            <a:ext cx="362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BD428-FD97-FD45-B17A-85581CB233A3}"/>
              </a:ext>
            </a:extLst>
          </p:cNvPr>
          <p:cNvSpPr txBox="1"/>
          <p:nvPr/>
        </p:nvSpPr>
        <p:spPr>
          <a:xfrm>
            <a:off x="604986" y="2406913"/>
            <a:ext cx="1908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1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2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3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4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5</a:t>
            </a:r>
          </a:p>
          <a:p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21376-09F6-944A-ABD4-EB0722103170}"/>
              </a:ext>
            </a:extLst>
          </p:cNvPr>
          <p:cNvSpPr txBox="1"/>
          <p:nvPr/>
        </p:nvSpPr>
        <p:spPr>
          <a:xfrm>
            <a:off x="2996360" y="1746818"/>
            <a:ext cx="362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Sampling occasion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16E60-072B-5D40-ADE3-40954051C9EF}"/>
              </a:ext>
            </a:extLst>
          </p:cNvPr>
          <p:cNvSpPr txBox="1"/>
          <p:nvPr/>
        </p:nvSpPr>
        <p:spPr>
          <a:xfrm>
            <a:off x="7802647" y="1817135"/>
            <a:ext cx="362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Sampling occasion</a:t>
            </a:r>
          </a:p>
        </p:txBody>
      </p:sp>
    </p:spTree>
    <p:extLst>
      <p:ext uri="{BB962C8B-B14F-4D97-AF65-F5344CB8AC3E}">
        <p14:creationId xmlns:p14="http://schemas.microsoft.com/office/powerpoint/2010/main" val="33650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E4D43E6-78EC-3341-A4F0-98BBF23CE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780" y="3320730"/>
            <a:ext cx="3040381" cy="30403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56B8A4-CABE-A745-8E84-91CEAEA17A6E}"/>
              </a:ext>
            </a:extLst>
          </p:cNvPr>
          <p:cNvSpPr txBox="1"/>
          <p:nvPr/>
        </p:nvSpPr>
        <p:spPr>
          <a:xfrm>
            <a:off x="6096000" y="601979"/>
            <a:ext cx="598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Helvetica" pitchFamily="2" charset="0"/>
              </a:rPr>
              <a:t>Ecological process</a:t>
            </a:r>
            <a:endParaRPr lang="en-US" sz="4000" dirty="0">
              <a:latin typeface="Helvetica" pitchFamily="2" charset="0"/>
            </a:endParaRPr>
          </a:p>
          <a:p>
            <a:pPr algn="just"/>
            <a:endParaRPr lang="en-US" sz="40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1FB48-D22D-2049-A0F7-9ACC76664400}"/>
              </a:ext>
            </a:extLst>
          </p:cNvPr>
          <p:cNvSpPr txBox="1"/>
          <p:nvPr/>
        </p:nvSpPr>
        <p:spPr>
          <a:xfrm>
            <a:off x="6206490" y="3642359"/>
            <a:ext cx="598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Helvetica" pitchFamily="2" charset="0"/>
              </a:rPr>
              <a:t>Observation 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1F759-AF08-394E-A6F8-B69301BE59CF}"/>
              </a:ext>
            </a:extLst>
          </p:cNvPr>
          <p:cNvSpPr/>
          <p:nvPr/>
        </p:nvSpPr>
        <p:spPr>
          <a:xfrm>
            <a:off x="7346467" y="1347610"/>
            <a:ext cx="39437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  <a:latin typeface="Helvetica" pitchFamily="2" charset="0"/>
              </a:rPr>
              <a:t>what we want to know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1982441-F412-9648-86C4-FD0384AAD0A5}"/>
              </a:ext>
            </a:extLst>
          </p:cNvPr>
          <p:cNvSpPr/>
          <p:nvPr/>
        </p:nvSpPr>
        <p:spPr>
          <a:xfrm>
            <a:off x="6580559" y="1511797"/>
            <a:ext cx="765908" cy="22664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9D58D-6DAE-BA48-BED5-0516B3283CC2}"/>
              </a:ext>
            </a:extLst>
          </p:cNvPr>
          <p:cNvSpPr/>
          <p:nvPr/>
        </p:nvSpPr>
        <p:spPr>
          <a:xfrm>
            <a:off x="7207482" y="4456609"/>
            <a:ext cx="4604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  <a:latin typeface="Helvetica" pitchFamily="2" charset="0"/>
              </a:rPr>
              <a:t>what we actually measure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6E9E855-E910-EF46-8E0E-558C102E90FC}"/>
              </a:ext>
            </a:extLst>
          </p:cNvPr>
          <p:cNvSpPr/>
          <p:nvPr/>
        </p:nvSpPr>
        <p:spPr>
          <a:xfrm>
            <a:off x="6491248" y="4644095"/>
            <a:ext cx="765908" cy="22664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0C4886-4532-E34D-9F3C-686757ECE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780" y="104419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LO Identity Guidelin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E60000"/>
      </a:accent1>
      <a:accent2>
        <a:srgbClr val="000000"/>
      </a:accent2>
      <a:accent3>
        <a:srgbClr val="F5E614"/>
      </a:accent3>
      <a:accent4>
        <a:srgbClr val="CCD733"/>
      </a:accent4>
      <a:accent5>
        <a:srgbClr val="A09696"/>
      </a:accent5>
      <a:accent6>
        <a:srgbClr val="F08B1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16365</TotalTime>
  <Words>330</Words>
  <Application>Microsoft Macintosh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Helvetica</vt:lpstr>
      <vt:lpstr>Helvetica Neue Light</vt:lpstr>
      <vt:lpstr>Tahoma</vt:lpstr>
      <vt:lpstr>Times New Roman</vt:lpstr>
      <vt:lpstr>1_Office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Orin Joseph Robinson</dc:creator>
  <cp:lastModifiedBy>Alison Johnston</cp:lastModifiedBy>
  <cp:revision>257</cp:revision>
  <dcterms:created xsi:type="dcterms:W3CDTF">2019-06-07T16:58:08Z</dcterms:created>
  <dcterms:modified xsi:type="dcterms:W3CDTF">2019-11-20T10:52:55Z</dcterms:modified>
</cp:coreProperties>
</file>