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8" r:id="rId2"/>
    <p:sldId id="954" r:id="rId3"/>
    <p:sldId id="961" r:id="rId4"/>
    <p:sldId id="960" r:id="rId5"/>
    <p:sldId id="955" r:id="rId6"/>
    <p:sldId id="957" r:id="rId7"/>
    <p:sldId id="958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CCCC"/>
    <a:srgbClr val="1F8B21"/>
    <a:srgbClr val="4CA800"/>
    <a:srgbClr val="D12329"/>
    <a:srgbClr val="F2E622"/>
    <a:srgbClr val="184172"/>
    <a:srgbClr val="885024"/>
    <a:srgbClr val="E6F2F9"/>
    <a:srgbClr val="B3CC95"/>
    <a:srgbClr val="E7A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1"/>
    <p:restoredTop sz="86122"/>
  </p:normalViewPr>
  <p:slideViewPr>
    <p:cSldViewPr snapToGrid="0" snapToObjects="1" showGuides="1">
      <p:cViewPr>
        <p:scale>
          <a:sx n="111" d="100"/>
          <a:sy n="111" d="100"/>
        </p:scale>
        <p:origin x="144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69E1E5-FD0E-9C46-B149-99DF743CACEE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077900-D9D2-7647-B9A0-91F3BAA0ED3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CFDDA-E9AE-3E42-B931-18A066F01C97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33488-A115-A44B-AD30-AEC6ACF5D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3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instructors</a:t>
            </a:r>
          </a:p>
          <a:p>
            <a:r>
              <a:rPr lang="en-US" dirty="0"/>
              <a:t>Introduce participants: who you are, how you’re hoping to use </a:t>
            </a:r>
            <a:r>
              <a:rPr lang="en-US" dirty="0" err="1"/>
              <a:t>eBird</a:t>
            </a:r>
            <a:r>
              <a:rPr lang="en-US" dirty="0"/>
              <a:t> data (ok, if you’re just curious and don’t have any specific project in mind)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3488-A115-A44B-AD30-AEC6ACF5D6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0F9418-5B83-A746-9E86-DED2E993E05E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160E9-B352-2C49-8B51-58F755E589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01DB05-A92A-4D49-8595-8879094720BB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EC55-19E8-1043-8825-D5580696F6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B7B07B-1D52-1E4A-B611-9C1440D28BF6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9CC74-C201-BB44-88B7-E16AA6D9FFC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71711A-BC47-CA44-9877-92D3003F2A98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2FBEC-5E7E-9844-A3F6-A5F4051BD0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423B52-357B-1441-9B62-0D8AC9B72289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79F0D-AD16-504D-BC90-12586264C6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BE31D-36C7-2548-8724-72332A0B5030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DD2EE-C84C-D943-B4EE-A3265224EE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4DE35-7F18-034A-91D3-9AA0A58229FE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41FD8-634F-8048-AB75-E14FE421C6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53120A-9A6F-3B49-8306-483CA126BCFB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299B5-064B-A341-A5DE-726BF570EC1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738BA-2629-934E-94BF-F5CC72E7235A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80184-B35E-8147-A90A-80908BB8027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5450E-D87A-F045-B427-882C6DA9EF88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3FF63-CC7D-7A4C-8F5D-299DC77FBD3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9A7E9-E02C-F542-90BF-60410FC3BD97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4C7CE-5D6B-9843-8356-E9E1C2B5358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109728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charset="0"/>
              </a:defRPr>
            </a:lvl1pPr>
          </a:lstStyle>
          <a:p>
            <a:fld id="{737452DA-0FC7-9749-AC95-456D3A080DD9}" type="datetime1">
              <a:rPr lang="en-US" altLang="ja-JP"/>
              <a:pPr/>
              <a:t>6/19/19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imes New Roman" charset="0"/>
              </a:defRPr>
            </a:lvl1pPr>
          </a:lstStyle>
          <a:p>
            <a:fld id="{C594E6CF-1C2C-C34F-9CEA-5AA39B3BE6D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E60000"/>
          </a:solidFill>
          <a:latin typeface="+mj-lt"/>
          <a:ea typeface="ＭＳ Ｐゴシック" pitchFamily="24" charset="-128"/>
          <a:cs typeface="ＭＳ Ｐゴシック" pitchFamily="2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60000"/>
          </a:solidFill>
          <a:latin typeface="Arial" pitchFamily="24" charset="0"/>
          <a:ea typeface="ＭＳ Ｐゴシック" pitchFamily="24" charset="-128"/>
          <a:cs typeface="ＭＳ Ｐゴシック" pitchFamily="2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4" charset="0"/>
          <a:ea typeface="ＭＳ Ｐゴシック" pitchFamily="24" charset="-128"/>
          <a:cs typeface="ＭＳ Ｐゴシック" pitchFamily="2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pitchFamily="24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6" descr="CLO for PP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5486400"/>
            <a:ext cx="5832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6361112"/>
            <a:ext cx="12192000" cy="4968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rgbClr val="FFFFFF"/>
              </a:solidFill>
              <a:latin typeface="Calibri Light" panose="020F0302020204030204" pitchFamily="34" charset="0"/>
              <a:ea typeface="ＭＳ Ｐゴシック" charset="0"/>
              <a:cs typeface="Calibri Light" panose="020F03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2AF18B-665E-384E-BD32-D93961BE6BD6}"/>
              </a:ext>
            </a:extLst>
          </p:cNvPr>
          <p:cNvGrpSpPr/>
          <p:nvPr/>
        </p:nvGrpSpPr>
        <p:grpSpPr>
          <a:xfrm>
            <a:off x="1371600" y="1302012"/>
            <a:ext cx="8963202" cy="2400657"/>
            <a:chOff x="1371600" y="1759209"/>
            <a:chExt cx="8963202" cy="240065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2035407"/>
              <a:ext cx="4693646" cy="1828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A1CA9B-FF78-D744-AE54-4C684EEEBB17}"/>
                </a:ext>
              </a:extLst>
            </p:cNvPr>
            <p:cNvSpPr txBox="1"/>
            <p:nvPr/>
          </p:nvSpPr>
          <p:spPr>
            <a:xfrm>
              <a:off x="6102024" y="1759209"/>
              <a:ext cx="423277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3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Best</a:t>
              </a:r>
            </a:p>
            <a:p>
              <a:r>
                <a:rPr lang="en-US" sz="7300" dirty="0">
                  <a:solidFill>
                    <a:srgbClr val="4CA8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Practices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70A262-E61F-6D43-9ABC-0F5CB22A3698}"/>
              </a:ext>
            </a:extLst>
          </p:cNvPr>
          <p:cNvSpPr txBox="1"/>
          <p:nvPr/>
        </p:nvSpPr>
        <p:spPr>
          <a:xfrm>
            <a:off x="1488833" y="3462714"/>
            <a:ext cx="84875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429191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" name="Straight Connector 18"/>
          <p:cNvCxnSpPr/>
          <p:nvPr/>
        </p:nvCxnSpPr>
        <p:spPr>
          <a:xfrm>
            <a:off x="6265393" y="3130063"/>
            <a:ext cx="20400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7E268295-E69D-9E42-9819-5CFF7F2F5E39}"/>
              </a:ext>
            </a:extLst>
          </p:cNvPr>
          <p:cNvSpPr txBox="1">
            <a:spLocks/>
          </p:cNvSpPr>
          <p:nvPr/>
        </p:nvSpPr>
        <p:spPr bwMode="auto">
          <a:xfrm>
            <a:off x="1832071" y="2558790"/>
            <a:ext cx="8527858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Land Cover Covariates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6E0DB1-F280-E04D-889F-F4D3B5BBB11E}"/>
              </a:ext>
            </a:extLst>
          </p:cNvPr>
          <p:cNvCxnSpPr/>
          <p:nvPr/>
        </p:nvCxnSpPr>
        <p:spPr>
          <a:xfrm>
            <a:off x="4261104" y="3479657"/>
            <a:ext cx="3669792" cy="0"/>
          </a:xfrm>
          <a:prstGeom prst="line">
            <a:avLst/>
          </a:prstGeom>
          <a:ln>
            <a:solidFill>
              <a:srgbClr val="4CA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" name="Straight Connector 18"/>
          <p:cNvCxnSpPr/>
          <p:nvPr/>
        </p:nvCxnSpPr>
        <p:spPr>
          <a:xfrm>
            <a:off x="6265393" y="3130063"/>
            <a:ext cx="20400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7E268295-E69D-9E42-9819-5CFF7F2F5E39}"/>
              </a:ext>
            </a:extLst>
          </p:cNvPr>
          <p:cNvSpPr txBox="1">
            <a:spLocks/>
          </p:cNvSpPr>
          <p:nvPr/>
        </p:nvSpPr>
        <p:spPr bwMode="auto">
          <a:xfrm>
            <a:off x="1832071" y="44173"/>
            <a:ext cx="8527858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MODIS MCD12Q1 v006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6E0DB1-F280-E04D-889F-F4D3B5BBB11E}"/>
              </a:ext>
            </a:extLst>
          </p:cNvPr>
          <p:cNvCxnSpPr/>
          <p:nvPr/>
        </p:nvCxnSpPr>
        <p:spPr>
          <a:xfrm>
            <a:off x="4261104" y="965040"/>
            <a:ext cx="3669792" cy="0"/>
          </a:xfrm>
          <a:prstGeom prst="line">
            <a:avLst/>
          </a:prstGeom>
          <a:ln>
            <a:solidFill>
              <a:srgbClr val="4CA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1797AA-6FA6-BE40-B1D7-837BBFA764F3}"/>
              </a:ext>
            </a:extLst>
          </p:cNvPr>
          <p:cNvSpPr txBox="1"/>
          <p:nvPr/>
        </p:nvSpPr>
        <p:spPr>
          <a:xfrm>
            <a:off x="1832071" y="1253625"/>
            <a:ext cx="92407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Supervised land cover classification of MODIS reflectance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Global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500 m spatial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Annual temporal resolution (2001-2017)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AE145-10F0-0A4F-BDBA-6FD568BFD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6" y="3573440"/>
            <a:ext cx="542924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7FADC76-6CE2-6847-9023-E4C09D3C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3" y="1191"/>
            <a:ext cx="6379528" cy="6350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087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3F6CBB6-9F98-2D42-8802-AF2D89D2A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2" y="1395412"/>
            <a:ext cx="3810000" cy="38100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DB3FF0B8-8D3F-CF42-AE51-7D9FB8F2E8CC}"/>
              </a:ext>
            </a:extLst>
          </p:cNvPr>
          <p:cNvSpPr/>
          <p:nvPr/>
        </p:nvSpPr>
        <p:spPr>
          <a:xfrm>
            <a:off x="5374480" y="3121840"/>
            <a:ext cx="1443039" cy="6143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object, first-aid kit, clock&#10;&#10;Description automatically generated">
            <a:extLst>
              <a:ext uri="{FF2B5EF4-FFF2-40B4-BE49-F238E27FC236}">
                <a16:creationId xmlns:a16="http://schemas.microsoft.com/office/drawing/2014/main" id="{47075638-BBFD-9D49-A29F-2E607201D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98" y="1395412"/>
            <a:ext cx="3810000" cy="3810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564CFBF-CB43-6B4C-AE9B-A005FF9AE14D}"/>
              </a:ext>
            </a:extLst>
          </p:cNvPr>
          <p:cNvSpPr txBox="1">
            <a:spLocks/>
          </p:cNvSpPr>
          <p:nvPr/>
        </p:nvSpPr>
        <p:spPr bwMode="auto">
          <a:xfrm>
            <a:off x="1832071" y="372789"/>
            <a:ext cx="8527858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MODIS data are downloaded as tiles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8017CE1-5CFC-774D-AFC9-3FDC9A8588F8}"/>
              </a:ext>
            </a:extLst>
          </p:cNvPr>
          <p:cNvSpPr txBox="1">
            <a:spLocks/>
          </p:cNvSpPr>
          <p:nvPr/>
        </p:nvSpPr>
        <p:spPr bwMode="auto">
          <a:xfrm>
            <a:off x="4708504" y="2940176"/>
            <a:ext cx="2546158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800" b="0" dirty="0">
                <a:solidFill>
                  <a:schemeClr val="bg1"/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mosaic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879C9041-68AA-114B-8789-05385A73D64A}"/>
              </a:ext>
            </a:extLst>
          </p:cNvPr>
          <p:cNvSpPr txBox="1">
            <a:spLocks/>
          </p:cNvSpPr>
          <p:nvPr/>
        </p:nvSpPr>
        <p:spPr bwMode="auto">
          <a:xfrm>
            <a:off x="4548769" y="2428643"/>
            <a:ext cx="3094463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400" b="0" dirty="0">
                <a:solidFill>
                  <a:schemeClr val="accent6"/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MODIS R package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1F3680B-8A7A-8247-A2FB-CBD15A852BDE}"/>
              </a:ext>
            </a:extLst>
          </p:cNvPr>
          <p:cNvSpPr txBox="1">
            <a:spLocks/>
          </p:cNvSpPr>
          <p:nvPr/>
        </p:nvSpPr>
        <p:spPr bwMode="auto">
          <a:xfrm>
            <a:off x="4548769" y="3518025"/>
            <a:ext cx="3094463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400" b="0" dirty="0">
                <a:solidFill>
                  <a:schemeClr val="accent6"/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GDAL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65AC29-A9D2-DC4D-ABA8-80924351C459}"/>
              </a:ext>
            </a:extLst>
          </p:cNvPr>
          <p:cNvGrpSpPr/>
          <p:nvPr/>
        </p:nvGrpSpPr>
        <p:grpSpPr>
          <a:xfrm>
            <a:off x="4162674" y="5614919"/>
            <a:ext cx="1504447" cy="398265"/>
            <a:chOff x="3344449" y="5683649"/>
            <a:chExt cx="1504447" cy="3982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CB541B-3078-A941-B031-63BE92B779EE}"/>
                </a:ext>
              </a:extLst>
            </p:cNvPr>
            <p:cNvSpPr/>
            <p:nvPr/>
          </p:nvSpPr>
          <p:spPr>
            <a:xfrm>
              <a:off x="3344449" y="5724395"/>
              <a:ext cx="338202" cy="338202"/>
            </a:xfrm>
            <a:prstGeom prst="rect">
              <a:avLst/>
            </a:prstGeom>
            <a:solidFill>
              <a:srgbClr val="1F8B2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57BA882C-C2DD-1D4E-8D81-98F003677C7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18964" y="5683649"/>
              <a:ext cx="1229932" cy="398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rgbClr val="E60000"/>
                  </a:solidFill>
                  <a:latin typeface="+mj-lt"/>
                  <a:ea typeface="ＭＳ Ｐゴシック" pitchFamily="24" charset="-128"/>
                  <a:cs typeface="ＭＳ Ｐゴシック" pitchFamily="24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9pPr>
            </a:lstStyle>
            <a:p>
              <a:r>
                <a:rPr lang="en-US" sz="2800" b="0" dirty="0">
                  <a:solidFill>
                    <a:schemeClr val="tx1"/>
                  </a:solidFill>
                  <a:latin typeface="Calibri Light" panose="020F0302020204030204" pitchFamily="34" charset="0"/>
                  <a:ea typeface="Helvetica Neue Light" charset="0"/>
                  <a:cs typeface="Calibri Light" panose="020F0302020204030204" pitchFamily="34" charset="0"/>
                </a:rPr>
                <a:t>forest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B9D25-88D5-A040-9F66-417FBBE5E636}"/>
              </a:ext>
            </a:extLst>
          </p:cNvPr>
          <p:cNvGrpSpPr/>
          <p:nvPr/>
        </p:nvGrpSpPr>
        <p:grpSpPr>
          <a:xfrm>
            <a:off x="6096000" y="5614920"/>
            <a:ext cx="1890767" cy="398265"/>
            <a:chOff x="5044505" y="5525262"/>
            <a:chExt cx="1890767" cy="3982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B22221-0380-D54A-8B0C-84EC6C32B42B}"/>
                </a:ext>
              </a:extLst>
            </p:cNvPr>
            <p:cNvSpPr/>
            <p:nvPr/>
          </p:nvSpPr>
          <p:spPr>
            <a:xfrm>
              <a:off x="5044505" y="5566008"/>
              <a:ext cx="338202" cy="338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52FA5664-2590-7048-B361-88D488CD1A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19" y="5525262"/>
              <a:ext cx="1616253" cy="398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 kern="1200">
                  <a:solidFill>
                    <a:srgbClr val="E60000"/>
                  </a:solidFill>
                  <a:latin typeface="+mj-lt"/>
                  <a:ea typeface="ＭＳ Ｐゴシック" pitchFamily="24" charset="-128"/>
                  <a:cs typeface="ＭＳ Ｐゴシック" pitchFamily="24" charset="-128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E60000"/>
                  </a:solidFill>
                  <a:latin typeface="Arial" pitchFamily="24" charset="0"/>
                  <a:ea typeface="ＭＳ Ｐゴシック" pitchFamily="24" charset="-128"/>
                  <a:cs typeface="ＭＳ Ｐゴシック" pitchFamily="24" charset="-128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24" charset="0"/>
                  <a:ea typeface="ＭＳ Ｐゴシック" pitchFamily="24" charset="-128"/>
                  <a:cs typeface="ＭＳ Ｐゴシック" pitchFamily="24" charset="-128"/>
                </a:defRPr>
              </a:lvl9pPr>
            </a:lstStyle>
            <a:p>
              <a:r>
                <a:rPr lang="en-US" sz="2800" b="0" dirty="0">
                  <a:solidFill>
                    <a:schemeClr val="tx1"/>
                  </a:solidFill>
                  <a:latin typeface="Calibri Light" panose="020F0302020204030204" pitchFamily="34" charset="0"/>
                  <a:ea typeface="Helvetica Neue Light" charset="0"/>
                  <a:cs typeface="Calibri Light" panose="020F0302020204030204" pitchFamily="34" charset="0"/>
                </a:rPr>
                <a:t>croplands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43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D3037DC-A674-EA43-BE08-67FAB3433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1227202"/>
            <a:ext cx="5080000" cy="508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9C4A515-1F79-904E-8FA8-1D96CDE8BFAF}"/>
              </a:ext>
            </a:extLst>
          </p:cNvPr>
          <p:cNvSpPr txBox="1">
            <a:spLocks/>
          </p:cNvSpPr>
          <p:nvPr/>
        </p:nvSpPr>
        <p:spPr bwMode="auto">
          <a:xfrm>
            <a:off x="1297036" y="372789"/>
            <a:ext cx="9597929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Summarize within checklist neighborhood</a:t>
            </a:r>
          </a:p>
        </p:txBody>
      </p:sp>
    </p:spTree>
    <p:extLst>
      <p:ext uri="{BB962C8B-B14F-4D97-AF65-F5344CB8AC3E}">
        <p14:creationId xmlns:p14="http://schemas.microsoft.com/office/powerpoint/2010/main" val="39038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6361112"/>
            <a:ext cx="12192000" cy="496888"/>
            <a:chOff x="0" y="6361112"/>
            <a:chExt cx="12192000" cy="496888"/>
          </a:xfrm>
        </p:grpSpPr>
        <p:sp>
          <p:nvSpPr>
            <p:cNvPr id="42" name="Rectangle 41"/>
            <p:cNvSpPr/>
            <p:nvPr/>
          </p:nvSpPr>
          <p:spPr>
            <a:xfrm>
              <a:off x="0" y="6361112"/>
              <a:ext cx="12192000" cy="4968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rgbClr val="FFFFFF"/>
                </a:solidFill>
                <a:latin typeface="Helvetica Neue Light" charset="0"/>
                <a:ea typeface="Helvetica Neue Light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Picture 21" descr="CL_logo_RGB_inv.em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1600" y="6467476"/>
              <a:ext cx="2438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0D94648-CB7C-8747-A18B-32A13703D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373688"/>
            <a:ext cx="3810000" cy="3810000"/>
          </a:xfrm>
          <a:prstGeom prst="rect">
            <a:avLst/>
          </a:prstGeom>
        </p:spPr>
      </p:pic>
      <p:pic>
        <p:nvPicPr>
          <p:cNvPr id="17" name="Picture 16" descr="A picture containing green&#10;&#10;Description automatically generated">
            <a:extLst>
              <a:ext uri="{FF2B5EF4-FFF2-40B4-BE49-F238E27FC236}">
                <a16:creationId xmlns:a16="http://schemas.microsoft.com/office/drawing/2014/main" id="{E3B89F4F-6725-C649-A97D-850D7C744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72" y="1373688"/>
            <a:ext cx="3810000" cy="3810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BFD69A3-9DE8-754A-995A-F1C0FF71FE83}"/>
              </a:ext>
            </a:extLst>
          </p:cNvPr>
          <p:cNvSpPr txBox="1">
            <a:spLocks/>
          </p:cNvSpPr>
          <p:nvPr/>
        </p:nvSpPr>
        <p:spPr bwMode="auto">
          <a:xfrm>
            <a:off x="1297036" y="372789"/>
            <a:ext cx="9597929" cy="9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Generate a prediction surface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8E39091-230E-3447-88E4-BF1B4A995F78}"/>
              </a:ext>
            </a:extLst>
          </p:cNvPr>
          <p:cNvSpPr txBox="1">
            <a:spLocks/>
          </p:cNvSpPr>
          <p:nvPr/>
        </p:nvSpPr>
        <p:spPr bwMode="auto">
          <a:xfrm>
            <a:off x="1297036" y="5263720"/>
            <a:ext cx="2439658" cy="61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% forest cover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08FF8B1-0FE1-B74E-8F7D-3D87B2D59F99}"/>
              </a:ext>
            </a:extLst>
          </p:cNvPr>
          <p:cNvSpPr txBox="1">
            <a:spLocks/>
          </p:cNvSpPr>
          <p:nvPr/>
        </p:nvSpPr>
        <p:spPr bwMode="auto">
          <a:xfrm>
            <a:off x="7529981" y="5263720"/>
            <a:ext cx="2923237" cy="61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E60000"/>
                </a:solidFill>
                <a:latin typeface="+mj-lt"/>
                <a:ea typeface="ＭＳ Ｐゴシック" pitchFamily="24" charset="-128"/>
                <a:cs typeface="ＭＳ Ｐゴシック" pitchFamily="2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E60000"/>
                </a:solidFill>
                <a:latin typeface="Arial" pitchFamily="24" charset="0"/>
                <a:ea typeface="ＭＳ Ｐゴシック" pitchFamily="24" charset="-128"/>
                <a:cs typeface="ＭＳ Ｐゴシック" pitchFamily="2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24" charset="0"/>
                <a:ea typeface="ＭＳ Ｐゴシック" pitchFamily="24" charset="-128"/>
                <a:cs typeface="ＭＳ Ｐゴシック" pitchFamily="24" charset="-128"/>
              </a:defRPr>
            </a:lvl9pPr>
          </a:lstStyle>
          <a:p>
            <a:r>
              <a:rPr lang="en-US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Helvetica Neue Light" charset="0"/>
                <a:cs typeface="Calibri Light" panose="020F0302020204030204" pitchFamily="34" charset="0"/>
              </a:rPr>
              <a:t>% croplands cover</a:t>
            </a:r>
          </a:p>
        </p:txBody>
      </p:sp>
    </p:spTree>
    <p:extLst>
      <p:ext uri="{BB962C8B-B14F-4D97-AF65-F5344CB8AC3E}">
        <p14:creationId xmlns:p14="http://schemas.microsoft.com/office/powerpoint/2010/main" val="18386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 Identity Guidelin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E60000"/>
      </a:accent1>
      <a:accent2>
        <a:srgbClr val="000000"/>
      </a:accent2>
      <a:accent3>
        <a:srgbClr val="F5E614"/>
      </a:accent3>
      <a:accent4>
        <a:srgbClr val="CCD733"/>
      </a:accent4>
      <a:accent5>
        <a:srgbClr val="A09696"/>
      </a:accent5>
      <a:accent6>
        <a:srgbClr val="F08B1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15066</TotalTime>
  <Words>95</Words>
  <Application>Microsoft Macintosh PowerPoint</Application>
  <PresentationFormat>Widescreen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 Neue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Lab of Ornithology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 Spear</dc:creator>
  <cp:lastModifiedBy>Matt Strimas-Mackey</cp:lastModifiedBy>
  <cp:revision>827</cp:revision>
  <cp:lastPrinted>2019-06-14T04:08:37Z</cp:lastPrinted>
  <dcterms:created xsi:type="dcterms:W3CDTF">2009-09-29T19:43:16Z</dcterms:created>
  <dcterms:modified xsi:type="dcterms:W3CDTF">2019-06-20T15:59:47Z</dcterms:modified>
</cp:coreProperties>
</file>