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72" r:id="rId3"/>
  </p:sldMasterIdLst>
  <p:notesMasterIdLst>
    <p:notesMasterId r:id="rId13"/>
  </p:notesMasterIdLst>
  <p:sldIdLst>
    <p:sldId id="338" r:id="rId4"/>
    <p:sldId id="339" r:id="rId5"/>
    <p:sldId id="277" r:id="rId6"/>
    <p:sldId id="340" r:id="rId7"/>
    <p:sldId id="341" r:id="rId8"/>
    <p:sldId id="342" r:id="rId9"/>
    <p:sldId id="343" r:id="rId10"/>
    <p:sldId id="344" r:id="rId11"/>
    <p:sldId id="34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0" autoAdjust="0"/>
    <p:restoredTop sz="92653" autoAdjust="0"/>
  </p:normalViewPr>
  <p:slideViewPr>
    <p:cSldViewPr snapToGrid="0">
      <p:cViewPr>
        <p:scale>
          <a:sx n="97" d="100"/>
          <a:sy n="97" d="100"/>
        </p:scale>
        <p:origin x="1672" y="6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29BDC-05BE-4055-A75E-892A091DAB95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8D10F-B4B1-4A77-9581-ED6B76C4F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2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33488-A115-A44B-AD30-AEC6ACF5D6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1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8D10F-B4B1-4A77-9581-ED6B76C4FC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35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8D10F-B4B1-4A77-9581-ED6B76C4FC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67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8D10F-B4B1-4A77-9581-ED6B76C4FC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92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8D10F-B4B1-4A77-9581-ED6B76C4FC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19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8D10F-B4B1-4A77-9581-ED6B76C4FC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8D10F-B4B1-4A77-9581-ED6B76C4FC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00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8D10F-B4B1-4A77-9581-ED6B76C4FC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26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8D10F-B4B1-4A77-9581-ED6B76C4FC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28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0F9418-5B83-A746-9E86-DED2E993E05E}" type="datetime1">
              <a:rPr lang="en-US" altLang="ja-JP"/>
              <a:pPr/>
              <a:t>11/5/19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160E9-B352-2C49-8B51-58F755E589B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5066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01DB05-A92A-4D49-8595-8879094720BB}" type="datetime1">
              <a:rPr lang="en-US" altLang="ja-JP"/>
              <a:pPr/>
              <a:t>11/5/19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EC55-19E8-1043-8825-D5580696F6A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9239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B7B07B-1D52-1E4A-B611-9C1440D28BF6}" type="datetime1">
              <a:rPr lang="en-US" altLang="ja-JP"/>
              <a:pPr/>
              <a:t>11/5/19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9CC74-C201-BB44-88B7-E16AA6D9FFC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6921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27E4-3F14-4EB0-A0B7-52A5040CC8C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816-F6B0-4BD0-87A5-78A29A89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27E4-3F14-4EB0-A0B7-52A5040CC8C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816-F6B0-4BD0-87A5-78A29A89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23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27E4-3F14-4EB0-A0B7-52A5040CC8C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816-F6B0-4BD0-87A5-78A29A89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67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27E4-3F14-4EB0-A0B7-52A5040CC8C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816-F6B0-4BD0-87A5-78A29A89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50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27E4-3F14-4EB0-A0B7-52A5040CC8C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816-F6B0-4BD0-87A5-78A29A89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14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27E4-3F14-4EB0-A0B7-52A5040CC8C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816-F6B0-4BD0-87A5-78A29A89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3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27E4-3F14-4EB0-A0B7-52A5040CC8C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816-F6B0-4BD0-87A5-78A29A89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37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27E4-3F14-4EB0-A0B7-52A5040CC8C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816-F6B0-4BD0-87A5-78A29A89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6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71711A-BC47-CA44-9877-92D3003F2A98}" type="datetime1">
              <a:rPr lang="en-US" altLang="ja-JP"/>
              <a:pPr/>
              <a:t>11/5/19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2FBEC-5E7E-9844-A3F6-A5F4051BD01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2429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27E4-3F14-4EB0-A0B7-52A5040CC8C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816-F6B0-4BD0-87A5-78A29A89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99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27E4-3F14-4EB0-A0B7-52A5040CC8C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816-F6B0-4BD0-87A5-78A29A89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11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27E4-3F14-4EB0-A0B7-52A5040CC8C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F816-F6B0-4BD0-87A5-78A29A89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603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9B5B-FF36-4D59-B3D9-55EADB775587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7304-69D5-4C48-8BE9-681F60E9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595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9B5B-FF36-4D59-B3D9-55EADB775587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7304-69D5-4C48-8BE9-681F60E9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47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9B5B-FF36-4D59-B3D9-55EADB775587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7304-69D5-4C48-8BE9-681F60E9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306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9B5B-FF36-4D59-B3D9-55EADB775587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7304-69D5-4C48-8BE9-681F60E9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1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9B5B-FF36-4D59-B3D9-55EADB775587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7304-69D5-4C48-8BE9-681F60E9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934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9B5B-FF36-4D59-B3D9-55EADB775587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7304-69D5-4C48-8BE9-681F60E9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005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9B5B-FF36-4D59-B3D9-55EADB775587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7304-69D5-4C48-8BE9-681F60E9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423B52-357B-1441-9B62-0D8AC9B72289}" type="datetime1">
              <a:rPr lang="en-US" altLang="ja-JP"/>
              <a:pPr/>
              <a:t>11/5/19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79F0D-AD16-504D-BC90-12586264C6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615463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9B5B-FF36-4D59-B3D9-55EADB775587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7304-69D5-4C48-8BE9-681F60E9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997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9B5B-FF36-4D59-B3D9-55EADB775587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7304-69D5-4C48-8BE9-681F60E9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808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9B5B-FF36-4D59-B3D9-55EADB775587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7304-69D5-4C48-8BE9-681F60E9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88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9B5B-FF36-4D59-B3D9-55EADB775587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7304-69D5-4C48-8BE9-681F60E9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9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CBE31D-36C7-2548-8724-72332A0B5030}" type="datetime1">
              <a:rPr lang="en-US" altLang="ja-JP"/>
              <a:pPr/>
              <a:t>11/5/19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DD2EE-C84C-D943-B4EE-A3265224EE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0413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34DE35-7F18-034A-91D3-9AA0A58229FE}" type="datetime1">
              <a:rPr lang="en-US" altLang="ja-JP"/>
              <a:pPr/>
              <a:t>11/5/19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41FD8-634F-8048-AB75-E14FE421C63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461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53120A-9A6F-3B49-8306-483CA126BCFB}" type="datetime1">
              <a:rPr lang="en-US" altLang="ja-JP"/>
              <a:pPr/>
              <a:t>11/5/19</a:t>
            </a:fld>
            <a:endParaRPr lang="en-US" altLang="ja-JP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299B5-064B-A341-A5DE-726BF570EC1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7639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B738BA-2629-934E-94BF-F5CC72E7235A}" type="datetime1">
              <a:rPr lang="en-US" altLang="ja-JP"/>
              <a:pPr/>
              <a:t>11/5/19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80184-B35E-8147-A90A-80908BB8027E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833824-095F-8049-B7EC-4F3C119FC052}"/>
              </a:ext>
            </a:extLst>
          </p:cNvPr>
          <p:cNvSpPr/>
          <p:nvPr userDrawn="1"/>
        </p:nvSpPr>
        <p:spPr>
          <a:xfrm>
            <a:off x="0" y="6361112"/>
            <a:ext cx="12192000" cy="4968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rgbClr val="FFFFFF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6" name="Picture 21" descr="CL_logo_RGB_inv.emf">
            <a:extLst>
              <a:ext uri="{FF2B5EF4-FFF2-40B4-BE49-F238E27FC236}">
                <a16:creationId xmlns:a16="http://schemas.microsoft.com/office/drawing/2014/main" id="{B6D4B2F4-F984-5141-AFD8-4574126E98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6467476"/>
            <a:ext cx="2438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05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15450E-D87A-F045-B427-882C6DA9EF88}" type="datetime1">
              <a:rPr lang="en-US" altLang="ja-JP"/>
              <a:pPr/>
              <a:t>11/5/19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3FF63-CC7D-7A4C-8F5D-299DC77FBD3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9595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39A7E9-E02C-F542-90BF-60410FC3BD97}" type="datetime1">
              <a:rPr lang="en-US" altLang="ja-JP"/>
              <a:pPr/>
              <a:t>11/5/19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4C7CE-5D6B-9843-8356-E9E1C2B5358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2984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109728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imes New Roman" charset="0"/>
              </a:defRPr>
            </a:lvl1pPr>
          </a:lstStyle>
          <a:p>
            <a:fld id="{737452DA-0FC7-9749-AC95-456D3A080DD9}" type="datetime1">
              <a:rPr lang="en-US" altLang="ja-JP"/>
              <a:pPr/>
              <a:t>11/5/19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imes New Roman" charset="0"/>
              </a:defRPr>
            </a:lvl1pPr>
          </a:lstStyle>
          <a:p>
            <a:fld id="{C594E6CF-1C2C-C34F-9CEA-5AA39B3BE6D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1324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E60000"/>
          </a:solidFill>
          <a:latin typeface="+mj-lt"/>
          <a:ea typeface="ＭＳ Ｐゴシック" pitchFamily="24" charset="-128"/>
          <a:cs typeface="ＭＳ Ｐゴシック" pitchFamily="2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60000"/>
          </a:solidFill>
          <a:latin typeface="Arial" pitchFamily="24" charset="0"/>
          <a:ea typeface="ＭＳ Ｐゴシック" pitchFamily="24" charset="-128"/>
          <a:cs typeface="ＭＳ Ｐゴシック" pitchFamily="2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60000"/>
          </a:solidFill>
          <a:latin typeface="Arial" pitchFamily="24" charset="0"/>
          <a:ea typeface="ＭＳ Ｐゴシック" pitchFamily="24" charset="-128"/>
          <a:cs typeface="ＭＳ Ｐゴシック" pitchFamily="2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60000"/>
          </a:solidFill>
          <a:latin typeface="Arial" pitchFamily="24" charset="0"/>
          <a:ea typeface="ＭＳ Ｐゴシック" pitchFamily="24" charset="-128"/>
          <a:cs typeface="ＭＳ Ｐゴシック" pitchFamily="2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60000"/>
          </a:solidFill>
          <a:latin typeface="Arial" pitchFamily="24" charset="0"/>
          <a:ea typeface="ＭＳ Ｐゴシック" pitchFamily="24" charset="-128"/>
          <a:cs typeface="ＭＳ Ｐゴシック" pitchFamily="2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pitchFamily="24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pitchFamily="24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pitchFamily="24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pitchFamily="24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pitchFamily="24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27E4-3F14-4EB0-A0B7-52A5040CC8C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BF816-F6B0-4BD0-87A5-78A29A89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1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59B5B-FF36-4D59-B3D9-55EADB775587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97304-69D5-4C48-8BE9-681F60E9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1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.emf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6" descr="CLO for PP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2" y="5486400"/>
            <a:ext cx="58324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" y="6361112"/>
            <a:ext cx="12192000" cy="4968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rgbClr val="FFFFFF"/>
              </a:solidFill>
              <a:latin typeface="Calibri Light" panose="020F0302020204030204" pitchFamily="34" charset="0"/>
              <a:ea typeface="ＭＳ Ｐゴシック" charset="0"/>
              <a:cs typeface="Calibri Light" panose="020F03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FF98C2-4955-9346-800E-5B1B1263E7E7}"/>
              </a:ext>
            </a:extLst>
          </p:cNvPr>
          <p:cNvGrpSpPr/>
          <p:nvPr/>
        </p:nvGrpSpPr>
        <p:grpSpPr>
          <a:xfrm>
            <a:off x="1371600" y="1341140"/>
            <a:ext cx="9331567" cy="2246769"/>
            <a:chOff x="1371600" y="1341140"/>
            <a:chExt cx="9331567" cy="224676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1578210"/>
              <a:ext cx="4693646" cy="18288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A1CA9B-FF78-D744-AE54-4C684EEEBB17}"/>
                </a:ext>
              </a:extLst>
            </p:cNvPr>
            <p:cNvSpPr txBox="1"/>
            <p:nvPr/>
          </p:nvSpPr>
          <p:spPr>
            <a:xfrm>
              <a:off x="6102023" y="1341140"/>
              <a:ext cx="460114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0" dirty="0">
                  <a:solidFill>
                    <a:srgbClr val="4CA8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Best</a:t>
              </a:r>
            </a:p>
            <a:p>
              <a:r>
                <a:rPr lang="en-US" sz="7000" dirty="0">
                  <a:solidFill>
                    <a:srgbClr val="4CA8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Practices II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70A262-E61F-6D43-9ABC-0F5CB22A3698}"/>
              </a:ext>
            </a:extLst>
          </p:cNvPr>
          <p:cNvSpPr txBox="1"/>
          <p:nvPr/>
        </p:nvSpPr>
        <p:spPr>
          <a:xfrm>
            <a:off x="1488833" y="3462714"/>
            <a:ext cx="84875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Occupancy Modeling</a:t>
            </a:r>
          </a:p>
        </p:txBody>
      </p:sp>
    </p:spTree>
    <p:extLst>
      <p:ext uri="{BB962C8B-B14F-4D97-AF65-F5344CB8AC3E}">
        <p14:creationId xmlns:p14="http://schemas.microsoft.com/office/powerpoint/2010/main" val="274908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49F462-104B-B34E-9C49-834508971279}"/>
              </a:ext>
            </a:extLst>
          </p:cNvPr>
          <p:cNvSpPr txBox="1"/>
          <p:nvPr/>
        </p:nvSpPr>
        <p:spPr>
          <a:xfrm>
            <a:off x="489857" y="2296214"/>
            <a:ext cx="11212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latin typeface="Helvetica" pitchFamily="2" charset="0"/>
              </a:rPr>
              <a:t>Occupancy models </a:t>
            </a:r>
            <a:r>
              <a:rPr lang="en-US" sz="4000" dirty="0">
                <a:latin typeface="Helvetica" pitchFamily="2" charset="0"/>
              </a:rPr>
              <a:t>are used to estimate the true </a:t>
            </a:r>
            <a:r>
              <a:rPr lang="en-US" sz="4000" dirty="0"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probability of a species</a:t>
            </a:r>
            <a:r>
              <a:rPr lang="en-US" sz="4000" dirty="0">
                <a:solidFill>
                  <a:srgbClr val="4CA800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 occurring</a:t>
            </a:r>
            <a:r>
              <a:rPr lang="en-US" sz="4000" dirty="0">
                <a:latin typeface="Helvetica" pitchFamily="2" charset="0"/>
              </a:rPr>
              <a:t> a site while accounting for imperfect </a:t>
            </a:r>
            <a:r>
              <a:rPr lang="en-US" sz="4000" dirty="0">
                <a:solidFill>
                  <a:srgbClr val="4CA800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detection</a:t>
            </a:r>
            <a:endParaRPr lang="en-US" sz="4000" b="1" dirty="0">
              <a:latin typeface="Helvetica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4B8585-8629-D446-8AC8-695613B47835}"/>
              </a:ext>
            </a:extLst>
          </p:cNvPr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49A8F4-F30B-8444-AB43-E67AA3A77EA9}"/>
                </a:ext>
              </a:extLst>
            </p:cNvPr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pic>
          <p:nvPicPr>
            <p:cNvPr id="7" name="Picture 21" descr="CL_logo_RGB_inv.emf">
              <a:extLst>
                <a:ext uri="{FF2B5EF4-FFF2-40B4-BE49-F238E27FC236}">
                  <a16:creationId xmlns:a16="http://schemas.microsoft.com/office/drawing/2014/main" id="{582DC723-3B7F-5F4B-8C8E-34066CE80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646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49F462-104B-B34E-9C49-834508971279}"/>
              </a:ext>
            </a:extLst>
          </p:cNvPr>
          <p:cNvSpPr txBox="1"/>
          <p:nvPr/>
        </p:nvSpPr>
        <p:spPr>
          <a:xfrm>
            <a:off x="489857" y="412982"/>
            <a:ext cx="11212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latin typeface="Helvetica" pitchFamily="2" charset="0"/>
              </a:rPr>
              <a:t>An observer recording a species at a site results from two processes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D260C6-7809-9546-A8D4-9970E01143C8}"/>
              </a:ext>
            </a:extLst>
          </p:cNvPr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E905AA-DA22-A849-83D7-EC9224556376}"/>
                </a:ext>
              </a:extLst>
            </p:cNvPr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pic>
          <p:nvPicPr>
            <p:cNvPr id="11" name="Picture 21" descr="CL_logo_RGB_inv.emf">
              <a:extLst>
                <a:ext uri="{FF2B5EF4-FFF2-40B4-BE49-F238E27FC236}">
                  <a16:creationId xmlns:a16="http://schemas.microsoft.com/office/drawing/2014/main" id="{96E8E1D4-24E4-F044-B430-5B4930A42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AF8D65-5295-4745-B1EC-EFA12C698FAF}"/>
                  </a:ext>
                </a:extLst>
              </p:cNvPr>
              <p:cNvSpPr txBox="1"/>
              <p:nvPr/>
            </p:nvSpPr>
            <p:spPr>
              <a:xfrm>
                <a:off x="424541" y="2169360"/>
                <a:ext cx="5606143" cy="33284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just"/>
                <a:r>
                  <a:rPr lang="en-US" sz="3000" b="1" dirty="0">
                    <a:solidFill>
                      <a:srgbClr val="4CA800"/>
                    </a:solidFill>
                    <a:latin typeface="Helvetica" pitchFamily="2" charset="0"/>
                    <a:ea typeface="Tahoma" panose="020B0604030504040204" pitchFamily="34" charset="0"/>
                    <a:cs typeface="Tahoma" panose="020B0604030504040204" pitchFamily="34" charset="0"/>
                  </a:rPr>
                  <a:t>Ecological</a:t>
                </a:r>
                <a:r>
                  <a:rPr lang="en-US" sz="3000" dirty="0">
                    <a:latin typeface="Helvetica" pitchFamily="2" charset="0"/>
                  </a:rPr>
                  <a:t> the species is present at that site</a:t>
                </a:r>
              </a:p>
              <a:p>
                <a:pPr algn="just"/>
                <a:endParaRPr lang="en-US" sz="3000" dirty="0">
                  <a:latin typeface="Helvetica" pitchFamily="2" charset="0"/>
                </a:endParaRPr>
              </a:p>
              <a:p>
                <a:pPr algn="just"/>
                <a:endParaRPr lang="en-US" sz="3000" dirty="0">
                  <a:latin typeface="Helvetica" pitchFamily="2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000" dirty="0">
                    <a:latin typeface="Helvetica" pitchFamily="2" charset="0"/>
                  </a:rPr>
                  <a:t> probability that the site is occupied</a:t>
                </a:r>
              </a:p>
              <a:p>
                <a:pPr algn="ctr"/>
                <a:endParaRPr lang="en-US" sz="30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AF8D65-5295-4745-B1EC-EFA12C698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1" y="2169360"/>
                <a:ext cx="5606143" cy="3328416"/>
              </a:xfrm>
              <a:prstGeom prst="rect">
                <a:avLst/>
              </a:prstGeom>
              <a:blipFill>
                <a:blip r:embed="rId4"/>
                <a:stretch>
                  <a:fillRect l="-2252" t="-1894" r="-20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7E7E30-20D5-2A4E-8937-B2C92C842AC0}"/>
                  </a:ext>
                </a:extLst>
              </p:cNvPr>
              <p:cNvSpPr txBox="1"/>
              <p:nvPr/>
            </p:nvSpPr>
            <p:spPr>
              <a:xfrm>
                <a:off x="6188528" y="2169360"/>
                <a:ext cx="5606143" cy="33284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just"/>
                <a:r>
                  <a:rPr lang="en-US" sz="3000" b="1" dirty="0">
                    <a:solidFill>
                      <a:srgbClr val="4CA800"/>
                    </a:solidFill>
                    <a:latin typeface="Helvetica" pitchFamily="2" charset="0"/>
                    <a:ea typeface="Tahoma" panose="020B0604030504040204" pitchFamily="34" charset="0"/>
                    <a:cs typeface="Tahoma" panose="020B0604030504040204" pitchFamily="34" charset="0"/>
                  </a:rPr>
                  <a:t>Observational</a:t>
                </a:r>
                <a:r>
                  <a:rPr lang="en-US" sz="3000" dirty="0">
                    <a:latin typeface="Helvetica" pitchFamily="2" charset="0"/>
                  </a:rPr>
                  <a:t> the observer detected the species</a:t>
                </a:r>
              </a:p>
              <a:p>
                <a:pPr algn="just"/>
                <a:endParaRPr lang="en-US" sz="3000" dirty="0">
                  <a:latin typeface="Helvetica" pitchFamily="2" charset="0"/>
                </a:endParaRPr>
              </a:p>
              <a:p>
                <a:pPr algn="just"/>
                <a:endParaRPr lang="en-US" sz="3000" dirty="0">
                  <a:latin typeface="Helvetica" pitchFamily="2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000" dirty="0">
                    <a:latin typeface="Helvetica" pitchFamily="2" charset="0"/>
                  </a:rPr>
                  <a:t> probability of detection, given that the site is occupied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7E7E30-20D5-2A4E-8937-B2C92C842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528" y="2169360"/>
                <a:ext cx="5606143" cy="3328416"/>
              </a:xfrm>
              <a:prstGeom prst="rect">
                <a:avLst/>
              </a:prstGeom>
              <a:blipFill>
                <a:blip r:embed="rId5"/>
                <a:stretch>
                  <a:fillRect l="-2252" t="-1894" r="-20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89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1D260C6-7809-9546-A8D4-9970E01143C8}"/>
              </a:ext>
            </a:extLst>
          </p:cNvPr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E905AA-DA22-A849-83D7-EC9224556376}"/>
                </a:ext>
              </a:extLst>
            </p:cNvPr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pic>
          <p:nvPicPr>
            <p:cNvPr id="11" name="Picture 21" descr="CL_logo_RGB_inv.emf">
              <a:extLst>
                <a:ext uri="{FF2B5EF4-FFF2-40B4-BE49-F238E27FC236}">
                  <a16:creationId xmlns:a16="http://schemas.microsoft.com/office/drawing/2014/main" id="{96E8E1D4-24E4-F044-B430-5B4930A42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56B8A4-CABE-A745-8E84-91CEAEA17A6E}"/>
                  </a:ext>
                </a:extLst>
              </p:cNvPr>
              <p:cNvSpPr txBox="1"/>
              <p:nvPr/>
            </p:nvSpPr>
            <p:spPr>
              <a:xfrm>
                <a:off x="6107430" y="991997"/>
                <a:ext cx="5985510" cy="4942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000" b="1" dirty="0">
                    <a:latin typeface="Helvetica" pitchFamily="2" charset="0"/>
                  </a:rPr>
                  <a:t>Occupancy </a:t>
                </a:r>
                <a:r>
                  <a:rPr lang="en-US" sz="4000" dirty="0">
                    <a:latin typeface="Helvetica" pitchFamily="2" charset="0"/>
                  </a:rPr>
                  <a:t>for</a:t>
                </a:r>
              </a:p>
              <a:p>
                <a:pPr algn="just"/>
                <a:endParaRPr lang="en-US" sz="4000" dirty="0">
                  <a:latin typeface="Helvetica" pitchFamily="2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100 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sites</m:t>
                      </m:r>
                    </m:oMath>
                  </m:oMathPara>
                </a14:m>
                <a:endParaRPr lang="en-US" sz="4000" dirty="0">
                  <a:latin typeface="Helvetica" pitchFamily="2" charset="0"/>
                </a:endParaRPr>
              </a:p>
              <a:p>
                <a:pPr algn="just"/>
                <a:endParaRPr lang="en-US" sz="4000" dirty="0">
                  <a:latin typeface="Helvetica" pitchFamily="2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sz="4000" dirty="0">
                  <a:latin typeface="Helvetica" pitchFamily="2" charset="0"/>
                </a:endParaRPr>
              </a:p>
              <a:p>
                <a:pPr algn="just"/>
                <a:endParaRPr lang="en-US" sz="4000" dirty="0">
                  <a:latin typeface="Helvetica" pitchFamily="2" charset="0"/>
                </a:endParaRPr>
              </a:p>
              <a:p>
                <a:pPr algn="just"/>
                <a:endParaRPr lang="en-US" sz="4000" b="1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56B8A4-CABE-A745-8E84-91CEAEA17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430" y="991997"/>
                <a:ext cx="5985510" cy="4942122"/>
              </a:xfrm>
              <a:prstGeom prst="rect">
                <a:avLst/>
              </a:prstGeom>
              <a:blipFill>
                <a:blip r:embed="rId4"/>
                <a:stretch>
                  <a:fillRect l="-3602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Graphic 22">
            <a:extLst>
              <a:ext uri="{FF2B5EF4-FFF2-40B4-BE49-F238E27FC236}">
                <a16:creationId xmlns:a16="http://schemas.microsoft.com/office/drawing/2014/main" id="{E0CC92D4-06C3-2447-ADCE-072728397B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5320" y="1042079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1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EEE2D209-5B3A-5A4A-887C-70D9826E1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5320" y="1042079"/>
            <a:ext cx="4800600" cy="48006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1D260C6-7809-9546-A8D4-9970E01143C8}"/>
              </a:ext>
            </a:extLst>
          </p:cNvPr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E905AA-DA22-A849-83D7-EC9224556376}"/>
                </a:ext>
              </a:extLst>
            </p:cNvPr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pic>
          <p:nvPicPr>
            <p:cNvPr id="11" name="Picture 21" descr="CL_logo_RGB_inv.emf">
              <a:extLst>
                <a:ext uri="{FF2B5EF4-FFF2-40B4-BE49-F238E27FC236}">
                  <a16:creationId xmlns:a16="http://schemas.microsoft.com/office/drawing/2014/main" id="{96E8E1D4-24E4-F044-B430-5B4930A42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56B8A4-CABE-A745-8E84-91CEAEA17A6E}"/>
                  </a:ext>
                </a:extLst>
              </p:cNvPr>
              <p:cNvSpPr txBox="1"/>
              <p:nvPr/>
            </p:nvSpPr>
            <p:spPr>
              <a:xfrm>
                <a:off x="6107430" y="991997"/>
                <a:ext cx="598551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000" dirty="0">
                    <a:latin typeface="Helvetica" pitchFamily="2" charset="0"/>
                  </a:rPr>
                  <a:t>25 sites surveyed, non-detection can be due to:</a:t>
                </a:r>
              </a:p>
              <a:p>
                <a:pPr algn="just"/>
                <a:endParaRPr lang="en-US" sz="4000" dirty="0">
                  <a:latin typeface="Helvetica" pitchFamily="2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Helvetica" pitchFamily="2" charset="0"/>
                  </a:rPr>
                  <a:t>Species not present (black)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Helvetica" pitchFamily="2" charset="0"/>
                  </a:rPr>
                  <a:t>Species present, but not detected (white) because detection probability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30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56B8A4-CABE-A745-8E84-91CEAEA17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430" y="991997"/>
                <a:ext cx="5985510" cy="3785652"/>
              </a:xfrm>
              <a:prstGeom prst="rect">
                <a:avLst/>
              </a:prstGeom>
              <a:blipFill>
                <a:blip r:embed="rId6"/>
                <a:stretch>
                  <a:fillRect l="-3602" t="-2676" r="-3602" b="-3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24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1D260C6-7809-9546-A8D4-9970E01143C8}"/>
              </a:ext>
            </a:extLst>
          </p:cNvPr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E905AA-DA22-A849-83D7-EC9224556376}"/>
                </a:ext>
              </a:extLst>
            </p:cNvPr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pic>
          <p:nvPicPr>
            <p:cNvPr id="11" name="Picture 21" descr="CL_logo_RGB_inv.emf">
              <a:extLst>
                <a:ext uri="{FF2B5EF4-FFF2-40B4-BE49-F238E27FC236}">
                  <a16:creationId xmlns:a16="http://schemas.microsoft.com/office/drawing/2014/main" id="{96E8E1D4-24E4-F044-B430-5B4930A42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44842239-E7E0-9244-BCF8-3DFDBAB37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2197100"/>
            <a:ext cx="12192000" cy="4064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38B4FF-B2E0-4D44-904F-DD7DDB46D7A8}"/>
                  </a:ext>
                </a:extLst>
              </p:cNvPr>
              <p:cNvSpPr txBox="1"/>
              <p:nvPr/>
            </p:nvSpPr>
            <p:spPr>
              <a:xfrm>
                <a:off x="240030" y="191897"/>
                <a:ext cx="1170432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000" b="1" dirty="0">
                    <a:latin typeface="Helvetica" pitchFamily="2" charset="0"/>
                  </a:rPr>
                  <a:t>Repeat sampling</a:t>
                </a:r>
                <a:r>
                  <a:rPr lang="en-US" sz="4000" dirty="0">
                    <a:latin typeface="Helvetica" pitchFamily="2" charset="0"/>
                  </a:rPr>
                  <a:t> can be used to estimate the detection probability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40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38B4FF-B2E0-4D44-904F-DD7DDB46D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30" y="191897"/>
                <a:ext cx="11704320" cy="1323439"/>
              </a:xfrm>
              <a:prstGeom prst="rect">
                <a:avLst/>
              </a:prstGeom>
              <a:blipFill>
                <a:blip r:embed="rId6"/>
                <a:stretch>
                  <a:fillRect l="-1842" t="-7619" r="-1733" b="-1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07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1D260C6-7809-9546-A8D4-9970E01143C8}"/>
              </a:ext>
            </a:extLst>
          </p:cNvPr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E905AA-DA22-A849-83D7-EC9224556376}"/>
                </a:ext>
              </a:extLst>
            </p:cNvPr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pic>
          <p:nvPicPr>
            <p:cNvPr id="11" name="Picture 21" descr="CL_logo_RGB_inv.emf">
              <a:extLst>
                <a:ext uri="{FF2B5EF4-FFF2-40B4-BE49-F238E27FC236}">
                  <a16:creationId xmlns:a16="http://schemas.microsoft.com/office/drawing/2014/main" id="{96E8E1D4-24E4-F044-B430-5B4930A42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56B8A4-CABE-A745-8E84-91CEAEA17A6E}"/>
                  </a:ext>
                </a:extLst>
              </p:cNvPr>
              <p:cNvSpPr txBox="1"/>
              <p:nvPr/>
            </p:nvSpPr>
            <p:spPr>
              <a:xfrm>
                <a:off x="6096000" y="601979"/>
                <a:ext cx="598551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000" b="1" dirty="0">
                    <a:latin typeface="Helvetica" pitchFamily="2" charset="0"/>
                  </a:rPr>
                  <a:t>Ecological process</a:t>
                </a:r>
                <a:endParaRPr lang="en-US" sz="4000" dirty="0">
                  <a:latin typeface="Helvetica" pitchFamily="2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𝐵𝑒𝑟𝑛𝑜𝑢𝑙𝑙𝑖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b="0" dirty="0">
                  <a:latin typeface="Helvetica" pitchFamily="2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occurrence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at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site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40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56B8A4-CABE-A745-8E84-91CEAEA17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01979"/>
                <a:ext cx="5985510" cy="1938992"/>
              </a:xfrm>
              <a:prstGeom prst="rect">
                <a:avLst/>
              </a:prstGeom>
              <a:blipFill>
                <a:blip r:embed="rId4"/>
                <a:stretch>
                  <a:fillRect l="-3609" t="-5195" b="-8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Graphic 22">
            <a:extLst>
              <a:ext uri="{FF2B5EF4-FFF2-40B4-BE49-F238E27FC236}">
                <a16:creationId xmlns:a16="http://schemas.microsoft.com/office/drawing/2014/main" id="{E0CC92D4-06C3-2447-ADCE-072728397B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7780" y="280352"/>
            <a:ext cx="3040380" cy="304038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0B3FB84-DE7C-A24D-85A4-3C7E49634E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87780" y="3320732"/>
            <a:ext cx="3040380" cy="30403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1FB48-D22D-2049-A0F7-9ACC76664400}"/>
                  </a:ext>
                </a:extLst>
              </p:cNvPr>
              <p:cNvSpPr txBox="1"/>
              <p:nvPr/>
            </p:nvSpPr>
            <p:spPr>
              <a:xfrm>
                <a:off x="6206490" y="3642359"/>
                <a:ext cx="5985510" cy="1988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000" b="1" dirty="0">
                    <a:latin typeface="Helvetica" pitchFamily="2" charset="0"/>
                  </a:rPr>
                  <a:t>Observational process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𝐵𝑒𝑟𝑛𝑜𝑢𝑙𝑙𝑖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b="0" dirty="0">
                  <a:latin typeface="Helvetica" pitchFamily="2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detection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at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site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40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1FB48-D22D-2049-A0F7-9ACC76664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490" y="3642359"/>
                <a:ext cx="5985510" cy="1988558"/>
              </a:xfrm>
              <a:prstGeom prst="rect">
                <a:avLst/>
              </a:prstGeom>
              <a:blipFill>
                <a:blip r:embed="rId9"/>
                <a:stretch>
                  <a:fillRect l="-3602" t="-5096" b="-8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95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1D260C6-7809-9546-A8D4-9970E01143C8}"/>
              </a:ext>
            </a:extLst>
          </p:cNvPr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E905AA-DA22-A849-83D7-EC9224556376}"/>
                </a:ext>
              </a:extLst>
            </p:cNvPr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pic>
          <p:nvPicPr>
            <p:cNvPr id="11" name="Picture 21" descr="CL_logo_RGB_inv.emf">
              <a:extLst>
                <a:ext uri="{FF2B5EF4-FFF2-40B4-BE49-F238E27FC236}">
                  <a16:creationId xmlns:a16="http://schemas.microsoft.com/office/drawing/2014/main" id="{96E8E1D4-24E4-F044-B430-5B4930A42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56B8A4-CABE-A745-8E84-91CEAEA17A6E}"/>
                  </a:ext>
                </a:extLst>
              </p:cNvPr>
              <p:cNvSpPr txBox="1"/>
              <p:nvPr/>
            </p:nvSpPr>
            <p:spPr>
              <a:xfrm>
                <a:off x="6096000" y="601979"/>
                <a:ext cx="598551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000" b="1" dirty="0">
                    <a:latin typeface="Helvetica" pitchFamily="2" charset="0"/>
                  </a:rPr>
                  <a:t>Ecological process</a:t>
                </a:r>
                <a:endParaRPr lang="en-US" sz="4000" dirty="0">
                  <a:latin typeface="Helvetica" pitchFamily="2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𝐵𝑒𝑟𝑛𝑜𝑢𝑙𝑙𝑖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b="0" dirty="0">
                  <a:latin typeface="Helvetica" pitchFamily="2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occurrence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at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site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40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56B8A4-CABE-A745-8E84-91CEAEA17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01979"/>
                <a:ext cx="5985510" cy="1938992"/>
              </a:xfrm>
              <a:prstGeom prst="rect">
                <a:avLst/>
              </a:prstGeom>
              <a:blipFill>
                <a:blip r:embed="rId4"/>
                <a:stretch>
                  <a:fillRect l="-3609" t="-5195" b="-8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Graphic 22">
            <a:extLst>
              <a:ext uri="{FF2B5EF4-FFF2-40B4-BE49-F238E27FC236}">
                <a16:creationId xmlns:a16="http://schemas.microsoft.com/office/drawing/2014/main" id="{E0CC92D4-06C3-2447-ADCE-072728397B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7780" y="280352"/>
            <a:ext cx="3040380" cy="304038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0B3FB84-DE7C-A24D-85A4-3C7E49634E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87780" y="3320732"/>
            <a:ext cx="3040380" cy="30403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1FB48-D22D-2049-A0F7-9ACC76664400}"/>
                  </a:ext>
                </a:extLst>
              </p:cNvPr>
              <p:cNvSpPr txBox="1"/>
              <p:nvPr/>
            </p:nvSpPr>
            <p:spPr>
              <a:xfrm>
                <a:off x="6206490" y="3642359"/>
                <a:ext cx="5985510" cy="1988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000" b="1" dirty="0">
                    <a:latin typeface="Helvetica" pitchFamily="2" charset="0"/>
                  </a:rPr>
                  <a:t>Observational process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𝐵𝑒𝑟𝑛𝑜𝑢𝑙𝑙𝑖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b="0" dirty="0">
                  <a:latin typeface="Helvetica" pitchFamily="2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detection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at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site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40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1FB48-D22D-2049-A0F7-9ACC76664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490" y="3642359"/>
                <a:ext cx="5985510" cy="1988558"/>
              </a:xfrm>
              <a:prstGeom prst="rect">
                <a:avLst/>
              </a:prstGeom>
              <a:blipFill>
                <a:blip r:embed="rId9"/>
                <a:stretch>
                  <a:fillRect l="-3602" t="-5096" b="-8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3571F759-AF08-394E-A6F8-B69301BE59CF}"/>
              </a:ext>
            </a:extLst>
          </p:cNvPr>
          <p:cNvSpPr/>
          <p:nvPr/>
        </p:nvSpPr>
        <p:spPr>
          <a:xfrm>
            <a:off x="7346467" y="2487789"/>
            <a:ext cx="39437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000" dirty="0">
                <a:solidFill>
                  <a:schemeClr val="accent6"/>
                </a:solidFill>
                <a:latin typeface="Helvetica" pitchFamily="2" charset="0"/>
              </a:rPr>
              <a:t>what we want to know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11982441-F412-9648-86C4-FD0384AAD0A5}"/>
              </a:ext>
            </a:extLst>
          </p:cNvPr>
          <p:cNvSpPr/>
          <p:nvPr/>
        </p:nvSpPr>
        <p:spPr>
          <a:xfrm>
            <a:off x="6580559" y="2651976"/>
            <a:ext cx="765908" cy="22664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79D58D-6DAE-BA48-BED5-0516B3283CC2}"/>
              </a:ext>
            </a:extLst>
          </p:cNvPr>
          <p:cNvSpPr/>
          <p:nvPr/>
        </p:nvSpPr>
        <p:spPr>
          <a:xfrm>
            <a:off x="7296793" y="5583297"/>
            <a:ext cx="460414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000" dirty="0">
                <a:solidFill>
                  <a:schemeClr val="accent6"/>
                </a:solidFill>
                <a:latin typeface="Helvetica" pitchFamily="2" charset="0"/>
              </a:rPr>
              <a:t>what we actually measure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6E9E855-E910-EF46-8E0E-558C102E90FC}"/>
              </a:ext>
            </a:extLst>
          </p:cNvPr>
          <p:cNvSpPr/>
          <p:nvPr/>
        </p:nvSpPr>
        <p:spPr>
          <a:xfrm>
            <a:off x="6580559" y="5770783"/>
            <a:ext cx="765908" cy="22664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3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49F462-104B-B34E-9C49-834508971279}"/>
              </a:ext>
            </a:extLst>
          </p:cNvPr>
          <p:cNvSpPr txBox="1"/>
          <p:nvPr/>
        </p:nvSpPr>
        <p:spPr>
          <a:xfrm>
            <a:off x="489857" y="68429"/>
            <a:ext cx="1121228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dirty="0">
                <a:latin typeface="Helvetica" pitchFamily="2" charset="0"/>
              </a:rPr>
              <a:t>Assumptions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Repeated surveys occur during a period of </a:t>
            </a:r>
            <a:r>
              <a:rPr lang="en-US" sz="4000" b="1" dirty="0">
                <a:solidFill>
                  <a:srgbClr val="4CA800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closure</a:t>
            </a:r>
            <a:r>
              <a:rPr lang="en-US" sz="4000" dirty="0"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, when there is no change in occupancy state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There are </a:t>
            </a:r>
            <a:r>
              <a:rPr lang="en-US" sz="4000" b="1" dirty="0">
                <a:solidFill>
                  <a:srgbClr val="4CA800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no false detections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</a:rPr>
              <a:t>Sites are </a:t>
            </a:r>
            <a:r>
              <a:rPr lang="en-US" sz="4000" b="1" dirty="0">
                <a:solidFill>
                  <a:srgbClr val="4CA800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independent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</a:rPr>
              <a:t>The relationship between occupancy and detection probabilities and the covariates is </a:t>
            </a:r>
            <a:r>
              <a:rPr lang="en-US" sz="4000" b="1" dirty="0">
                <a:solidFill>
                  <a:srgbClr val="4CA800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stationary</a:t>
            </a:r>
            <a:r>
              <a:rPr lang="en-US" sz="4000" dirty="0">
                <a:latin typeface="Helvetica" pitchFamily="2" charset="0"/>
              </a:rPr>
              <a:t>, i.e. constant across sites and visits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D260C6-7809-9546-A8D4-9970E01143C8}"/>
              </a:ext>
            </a:extLst>
          </p:cNvPr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E905AA-DA22-A849-83D7-EC9224556376}"/>
                </a:ext>
              </a:extLst>
            </p:cNvPr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pic>
          <p:nvPicPr>
            <p:cNvPr id="11" name="Picture 21" descr="CL_logo_RGB_inv.emf">
              <a:extLst>
                <a:ext uri="{FF2B5EF4-FFF2-40B4-BE49-F238E27FC236}">
                  <a16:creationId xmlns:a16="http://schemas.microsoft.com/office/drawing/2014/main" id="{96E8E1D4-24E4-F044-B430-5B4930A42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66700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LO Identity Guidelin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E60000"/>
      </a:accent1>
      <a:accent2>
        <a:srgbClr val="000000"/>
      </a:accent2>
      <a:accent3>
        <a:srgbClr val="F5E614"/>
      </a:accent3>
      <a:accent4>
        <a:srgbClr val="CCD733"/>
      </a:accent4>
      <a:accent5>
        <a:srgbClr val="A09696"/>
      </a:accent5>
      <a:accent6>
        <a:srgbClr val="F08B1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16318</TotalTime>
  <Words>256</Words>
  <Application>Microsoft Macintosh PowerPoint</Application>
  <PresentationFormat>Widescreen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Helvetica</vt:lpstr>
      <vt:lpstr>Helvetica Neue Light</vt:lpstr>
      <vt:lpstr>Tahoma</vt:lpstr>
      <vt:lpstr>Times New Roman</vt:lpstr>
      <vt:lpstr>1_Office Theme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Orin Joseph Robinson</dc:creator>
  <cp:lastModifiedBy>Matt Strimas-Mackey</cp:lastModifiedBy>
  <cp:revision>245</cp:revision>
  <dcterms:created xsi:type="dcterms:W3CDTF">2019-06-07T16:58:08Z</dcterms:created>
  <dcterms:modified xsi:type="dcterms:W3CDTF">2019-11-07T21:44:07Z</dcterms:modified>
</cp:coreProperties>
</file>