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71" r:id="rId5"/>
    <p:sldId id="263" r:id="rId6"/>
    <p:sldId id="260" r:id="rId7"/>
    <p:sldId id="259" r:id="rId8"/>
    <p:sldId id="261" r:id="rId9"/>
    <p:sldId id="262" r:id="rId10"/>
    <p:sldId id="264" r:id="rId11"/>
    <p:sldId id="266" r:id="rId12"/>
    <p:sldId id="267" r:id="rId13"/>
    <p:sldId id="265"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22-Aug-19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22-Aug-19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22-Aug-19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22-Aug-19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22-Aug-19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22-Aug-19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22-Aug-19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22-Aug-19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22-Aug-19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DB69-0235-435E-A696-DE4DA0B749DE}"/>
              </a:ext>
            </a:extLst>
          </p:cNvPr>
          <p:cNvSpPr>
            <a:spLocks noGrp="1"/>
          </p:cNvSpPr>
          <p:nvPr>
            <p:ph type="ctrTitle"/>
          </p:nvPr>
        </p:nvSpPr>
        <p:spPr/>
        <p:txBody>
          <a:bodyPr/>
          <a:lstStyle/>
          <a:p>
            <a:r>
              <a:rPr lang="en-US" dirty="0"/>
              <a:t>Europe capitals:</a:t>
            </a:r>
            <a:br>
              <a:rPr lang="en-US" dirty="0"/>
            </a:br>
            <a:r>
              <a:rPr lang="en-US" dirty="0"/>
              <a:t>clustered by culture</a:t>
            </a:r>
          </a:p>
        </p:txBody>
      </p:sp>
      <p:sp>
        <p:nvSpPr>
          <p:cNvPr id="3" name="Subtitle 2">
            <a:extLst>
              <a:ext uri="{FF2B5EF4-FFF2-40B4-BE49-F238E27FC236}">
                <a16:creationId xmlns:a16="http://schemas.microsoft.com/office/drawing/2014/main" id="{892FF0FE-EDE8-45B0-8A5C-EEF5A2D754CD}"/>
              </a:ext>
            </a:extLst>
          </p:cNvPr>
          <p:cNvSpPr>
            <a:spLocks noGrp="1"/>
          </p:cNvSpPr>
          <p:nvPr>
            <p:ph type="subTitle" idx="1"/>
          </p:nvPr>
        </p:nvSpPr>
        <p:spPr/>
        <p:txBody>
          <a:bodyPr/>
          <a:lstStyle/>
          <a:p>
            <a:r>
              <a:rPr lang="en-US" dirty="0"/>
              <a:t>A Coursera Data Science Capstone Project</a:t>
            </a:r>
          </a:p>
          <a:p>
            <a:r>
              <a:rPr lang="en-US" dirty="0"/>
              <a:t>by Martin Stros</a:t>
            </a:r>
          </a:p>
        </p:txBody>
      </p:sp>
    </p:spTree>
    <p:extLst>
      <p:ext uri="{BB962C8B-B14F-4D97-AF65-F5344CB8AC3E}">
        <p14:creationId xmlns:p14="http://schemas.microsoft.com/office/powerpoint/2010/main" val="379741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28DF-4BFB-42A2-9461-2290C09B6396}"/>
              </a:ext>
            </a:extLst>
          </p:cNvPr>
          <p:cNvSpPr>
            <a:spLocks noGrp="1"/>
          </p:cNvSpPr>
          <p:nvPr>
            <p:ph type="title"/>
          </p:nvPr>
        </p:nvSpPr>
        <p:spPr/>
        <p:txBody>
          <a:bodyPr/>
          <a:lstStyle/>
          <a:p>
            <a:r>
              <a:rPr lang="en-US" dirty="0"/>
              <a:t>results</a:t>
            </a:r>
          </a:p>
        </p:txBody>
      </p:sp>
      <p:pic>
        <p:nvPicPr>
          <p:cNvPr id="7" name="Picture Placeholder 6">
            <a:extLst>
              <a:ext uri="{FF2B5EF4-FFF2-40B4-BE49-F238E27FC236}">
                <a16:creationId xmlns:a16="http://schemas.microsoft.com/office/drawing/2014/main" id="{34CB2A2A-D056-4D57-BB4C-142B776B9FBD}"/>
              </a:ext>
            </a:extLst>
          </p:cNvPr>
          <p:cNvPicPr>
            <a:picLocks noGrp="1" noChangeAspect="1"/>
          </p:cNvPicPr>
          <p:nvPr>
            <p:ph type="pic" idx="1"/>
          </p:nvPr>
        </p:nvPicPr>
        <p:blipFill>
          <a:blip r:embed="rId2"/>
          <a:srcRect l="23490" r="23490"/>
          <a:stretch>
            <a:fillRect/>
          </a:stretch>
        </p:blipFill>
        <p:spPr>
          <a:xfrm>
            <a:off x="6095999" y="0"/>
            <a:ext cx="6102097" cy="6858000"/>
          </a:xfrm>
        </p:spPr>
      </p:pic>
      <p:sp>
        <p:nvSpPr>
          <p:cNvPr id="5" name="Text Placeholder 4">
            <a:extLst>
              <a:ext uri="{FF2B5EF4-FFF2-40B4-BE49-F238E27FC236}">
                <a16:creationId xmlns:a16="http://schemas.microsoft.com/office/drawing/2014/main" id="{12CEDFB7-E0D3-400E-9013-9F7692EC7581}"/>
              </a:ext>
            </a:extLst>
          </p:cNvPr>
          <p:cNvSpPr>
            <a:spLocks noGrp="1"/>
          </p:cNvSpPr>
          <p:nvPr>
            <p:ph type="body" sz="half" idx="2"/>
          </p:nvPr>
        </p:nvSpPr>
        <p:spPr/>
        <p:txBody>
          <a:bodyPr anchor="ctr">
            <a:normAutofit/>
          </a:bodyPr>
          <a:lstStyle/>
          <a:p>
            <a:pPr algn="just"/>
            <a:r>
              <a:rPr lang="en-US" sz="1800" dirty="0"/>
              <a:t>Using the K-Means clustering method, the capital cities were divided into ten clusters and displayed on Folium Map.</a:t>
            </a:r>
          </a:p>
          <a:p>
            <a:pPr algn="just"/>
            <a:r>
              <a:rPr lang="en-US" sz="1800" dirty="0"/>
              <a:t>With geolocations added, various colors indicate capital cities belonging to a specific cluster.</a:t>
            </a:r>
          </a:p>
        </p:txBody>
      </p:sp>
    </p:spTree>
    <p:extLst>
      <p:ext uri="{BB962C8B-B14F-4D97-AF65-F5344CB8AC3E}">
        <p14:creationId xmlns:p14="http://schemas.microsoft.com/office/powerpoint/2010/main" val="391621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28DF-4BFB-42A2-9461-2290C09B6396}"/>
              </a:ext>
            </a:extLst>
          </p:cNvPr>
          <p:cNvSpPr>
            <a:spLocks noGrp="1"/>
          </p:cNvSpPr>
          <p:nvPr>
            <p:ph type="title"/>
          </p:nvPr>
        </p:nvSpPr>
        <p:spPr/>
        <p:txBody>
          <a:bodyPr/>
          <a:lstStyle/>
          <a:p>
            <a:r>
              <a:rPr lang="en-US" dirty="0"/>
              <a:t>results</a:t>
            </a:r>
          </a:p>
        </p:txBody>
      </p:sp>
      <p:sp>
        <p:nvSpPr>
          <p:cNvPr id="5" name="Text Placeholder 4">
            <a:extLst>
              <a:ext uri="{FF2B5EF4-FFF2-40B4-BE49-F238E27FC236}">
                <a16:creationId xmlns:a16="http://schemas.microsoft.com/office/drawing/2014/main" id="{12CEDFB7-E0D3-400E-9013-9F7692EC7581}"/>
              </a:ext>
            </a:extLst>
          </p:cNvPr>
          <p:cNvSpPr>
            <a:spLocks noGrp="1"/>
          </p:cNvSpPr>
          <p:nvPr>
            <p:ph type="body" sz="half" idx="2"/>
          </p:nvPr>
        </p:nvSpPr>
        <p:spPr/>
        <p:txBody>
          <a:bodyPr anchor="ctr">
            <a:normAutofit/>
          </a:bodyPr>
          <a:lstStyle/>
          <a:p>
            <a:pPr algn="just"/>
            <a:r>
              <a:rPr lang="en-US" sz="1800" dirty="0"/>
              <a:t>We can explore different clusters and compare capital cities by the most frequent venues, and assume why there are in the same cluster.</a:t>
            </a:r>
          </a:p>
        </p:txBody>
      </p:sp>
      <p:pic>
        <p:nvPicPr>
          <p:cNvPr id="8" name="Picture Placeholder 7">
            <a:extLst>
              <a:ext uri="{FF2B5EF4-FFF2-40B4-BE49-F238E27FC236}">
                <a16:creationId xmlns:a16="http://schemas.microsoft.com/office/drawing/2014/main" id="{B370142F-D293-48A9-95F6-8D2482242991}"/>
              </a:ext>
            </a:extLst>
          </p:cNvPr>
          <p:cNvPicPr>
            <a:picLocks noGrp="1" noChangeAspect="1"/>
          </p:cNvPicPr>
          <p:nvPr>
            <p:ph type="pic" idx="1"/>
          </p:nvPr>
        </p:nvPicPr>
        <p:blipFill rotWithShape="1">
          <a:blip r:embed="rId2"/>
          <a:srcRect r="16332"/>
          <a:stretch/>
        </p:blipFill>
        <p:spPr>
          <a:xfrm>
            <a:off x="6095999" y="0"/>
            <a:ext cx="6102097" cy="6858000"/>
          </a:xfrm>
          <a:prstGeom prst="rect">
            <a:avLst/>
          </a:prstGeom>
        </p:spPr>
      </p:pic>
    </p:spTree>
    <p:extLst>
      <p:ext uri="{BB962C8B-B14F-4D97-AF65-F5344CB8AC3E}">
        <p14:creationId xmlns:p14="http://schemas.microsoft.com/office/powerpoint/2010/main" val="408509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98194E7-9F8B-4C66-8D7C-F3874E6591B1}"/>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6F3EE7C7-BDF9-4956-A446-B8DC04C0D41C}"/>
              </a:ext>
            </a:extLst>
          </p:cNvPr>
          <p:cNvPicPr>
            <a:picLocks noGrp="1" noChangeAspect="1"/>
          </p:cNvPicPr>
          <p:nvPr>
            <p:ph sz="half" idx="2"/>
          </p:nvPr>
        </p:nvPicPr>
        <p:blipFill rotWithShape="1">
          <a:blip r:embed="rId2"/>
          <a:srcRect l="31436" b="-406"/>
          <a:stretch/>
        </p:blipFill>
        <p:spPr>
          <a:xfrm>
            <a:off x="6338888" y="3067050"/>
            <a:ext cx="4270375" cy="2362200"/>
          </a:xfrm>
        </p:spPr>
      </p:pic>
      <p:sp>
        <p:nvSpPr>
          <p:cNvPr id="3" name="Content Placeholder 2">
            <a:extLst>
              <a:ext uri="{FF2B5EF4-FFF2-40B4-BE49-F238E27FC236}">
                <a16:creationId xmlns:a16="http://schemas.microsoft.com/office/drawing/2014/main" id="{E6081479-E18D-439E-9A8B-3BDDD81972C6}"/>
              </a:ext>
            </a:extLst>
          </p:cNvPr>
          <p:cNvSpPr>
            <a:spLocks noGrp="1"/>
          </p:cNvSpPr>
          <p:nvPr>
            <p:ph sz="half" idx="1"/>
          </p:nvPr>
        </p:nvSpPr>
        <p:spPr/>
        <p:txBody>
          <a:bodyPr anchor="ctr"/>
          <a:lstStyle/>
          <a:p>
            <a:pPr marL="0" indent="0" algn="just">
              <a:buNone/>
            </a:pPr>
            <a:r>
              <a:rPr lang="en-US" dirty="0"/>
              <a:t>We can leverage the Foursquare data to explore venues in a specific city of interest.</a:t>
            </a:r>
          </a:p>
        </p:txBody>
      </p:sp>
    </p:spTree>
    <p:extLst>
      <p:ext uri="{BB962C8B-B14F-4D97-AF65-F5344CB8AC3E}">
        <p14:creationId xmlns:p14="http://schemas.microsoft.com/office/powerpoint/2010/main" val="123191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98194E7-9F8B-4C66-8D7C-F3874E6591B1}"/>
              </a:ext>
            </a:extLst>
          </p:cNvPr>
          <p:cNvSpPr>
            <a:spLocks noGrp="1"/>
          </p:cNvSpPr>
          <p:nvPr>
            <p:ph type="title"/>
          </p:nvPr>
        </p:nvSpPr>
        <p:spPr/>
        <p:txBody>
          <a:bodyPr/>
          <a:lstStyle/>
          <a:p>
            <a:r>
              <a:rPr lang="en-US" dirty="0"/>
              <a:t>results</a:t>
            </a:r>
          </a:p>
        </p:txBody>
      </p:sp>
      <p:pic>
        <p:nvPicPr>
          <p:cNvPr id="6" name="Picture Placeholder 5">
            <a:extLst>
              <a:ext uri="{FF2B5EF4-FFF2-40B4-BE49-F238E27FC236}">
                <a16:creationId xmlns:a16="http://schemas.microsoft.com/office/drawing/2014/main" id="{711EDA7A-77E7-4BEF-AC3D-F90D4139E7BA}"/>
              </a:ext>
            </a:extLst>
          </p:cNvPr>
          <p:cNvPicPr>
            <a:picLocks noGrp="1" noChangeAspect="1"/>
          </p:cNvPicPr>
          <p:nvPr>
            <p:ph sz="half" idx="1"/>
          </p:nvPr>
        </p:nvPicPr>
        <p:blipFill rotWithShape="1">
          <a:blip r:embed="rId2"/>
          <a:stretch/>
        </p:blipFill>
        <p:spPr>
          <a:xfrm>
            <a:off x="1581150" y="2939155"/>
            <a:ext cx="4271963" cy="2500514"/>
          </a:xfrm>
        </p:spPr>
      </p:pic>
      <p:sp>
        <p:nvSpPr>
          <p:cNvPr id="12" name="Content Placeholder 11">
            <a:extLst>
              <a:ext uri="{FF2B5EF4-FFF2-40B4-BE49-F238E27FC236}">
                <a16:creationId xmlns:a16="http://schemas.microsoft.com/office/drawing/2014/main" id="{97EED27C-9CF1-48FB-B039-C65627A43EDC}"/>
              </a:ext>
            </a:extLst>
          </p:cNvPr>
          <p:cNvSpPr>
            <a:spLocks noGrp="1"/>
          </p:cNvSpPr>
          <p:nvPr>
            <p:ph sz="half" idx="2"/>
          </p:nvPr>
        </p:nvSpPr>
        <p:spPr/>
        <p:txBody>
          <a:bodyPr anchor="ctr"/>
          <a:lstStyle/>
          <a:p>
            <a:pPr marL="0" indent="0" algn="just">
              <a:buNone/>
            </a:pPr>
            <a:r>
              <a:rPr lang="en-US" dirty="0"/>
              <a:t>We can also use the word cloud visualization technique to have a more appealing look on the local venues.</a:t>
            </a:r>
          </a:p>
          <a:p>
            <a:pPr marL="0" indent="0" algn="just">
              <a:buNone/>
            </a:pPr>
            <a:r>
              <a:rPr lang="en-US" dirty="0"/>
              <a:t>As an example, we can see that two cities grouped in the same cluster, Brussels and Berlin, are similar in terms of culture venues present. </a:t>
            </a:r>
          </a:p>
          <a:p>
            <a:pPr marL="0" indent="0" algn="just">
              <a:buNone/>
            </a:pPr>
            <a:r>
              <a:rPr lang="en-US" dirty="0"/>
              <a:t>What connects them are: Museum, Theatre, Art, History.</a:t>
            </a:r>
          </a:p>
        </p:txBody>
      </p:sp>
    </p:spTree>
    <p:extLst>
      <p:ext uri="{BB962C8B-B14F-4D97-AF65-F5344CB8AC3E}">
        <p14:creationId xmlns:p14="http://schemas.microsoft.com/office/powerpoint/2010/main" val="369115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56C7-A7CE-4DB2-890F-127EAB4480F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EB2F2CA-0716-4622-A379-74B51F2E1B6C}"/>
              </a:ext>
            </a:extLst>
          </p:cNvPr>
          <p:cNvSpPr>
            <a:spLocks noGrp="1"/>
          </p:cNvSpPr>
          <p:nvPr>
            <p:ph idx="1"/>
          </p:nvPr>
        </p:nvSpPr>
        <p:spPr/>
        <p:txBody>
          <a:bodyPr anchor="ctr"/>
          <a:lstStyle/>
          <a:p>
            <a:pPr marL="0" indent="0" algn="just">
              <a:buNone/>
            </a:pPr>
            <a:r>
              <a:rPr lang="en-US" dirty="0"/>
              <a:t>When using the K-Means method always brings the problem of finding the best K. If it is not known beforehand, one of the most common ways for find it is using the so called Elbow method. However, in this scenario, the Elbow chart does not reveal a significant turning point in the curve of diminishing squared distances. For that reason, I needed to choose the K in a different way. Given that there are 50 capitals in Europe, it does not make sense to split them into too much clusters. But being a diverse continent, neither too few clusters would work. K=10 was chosen as a compromise.</a:t>
            </a:r>
          </a:p>
          <a:p>
            <a:pPr marL="0" indent="0" algn="just">
              <a:buNone/>
            </a:pPr>
            <a:r>
              <a:rPr lang="en-US" dirty="0"/>
              <a:t>Otherwise, the K-Means works well for clustering of capital cities.</a:t>
            </a:r>
          </a:p>
        </p:txBody>
      </p:sp>
    </p:spTree>
    <p:extLst>
      <p:ext uri="{BB962C8B-B14F-4D97-AF65-F5344CB8AC3E}">
        <p14:creationId xmlns:p14="http://schemas.microsoft.com/office/powerpoint/2010/main" val="159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56C7-A7CE-4DB2-890F-127EAB4480F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EB2F2CA-0716-4622-A379-74B51F2E1B6C}"/>
              </a:ext>
            </a:extLst>
          </p:cNvPr>
          <p:cNvSpPr>
            <a:spLocks noGrp="1"/>
          </p:cNvSpPr>
          <p:nvPr>
            <p:ph idx="1"/>
          </p:nvPr>
        </p:nvSpPr>
        <p:spPr/>
        <p:txBody>
          <a:bodyPr anchor="ctr"/>
          <a:lstStyle/>
          <a:p>
            <a:pPr marL="0" indent="0" algn="just">
              <a:buNone/>
            </a:pPr>
            <a:r>
              <a:rPr lang="en-US" dirty="0"/>
              <a:t>A different kind of problem is the limitation of the free version of Foursquare API. While the limit for each city is 50 venues, some smaller cities do not have more than 5 venues. For large cities like London and Paris, 50 venues is a small part of what the city has to offer. In reality, it would be very questionable to determine similarity of cities on a relatively small sample. But the value increases for someone who could be labeled as a 'mass tourist', who will always visit the main attractions and will not be looking for the 'hidden gems'.</a:t>
            </a:r>
          </a:p>
        </p:txBody>
      </p:sp>
    </p:spTree>
    <p:extLst>
      <p:ext uri="{BB962C8B-B14F-4D97-AF65-F5344CB8AC3E}">
        <p14:creationId xmlns:p14="http://schemas.microsoft.com/office/powerpoint/2010/main" val="213471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56C7-A7CE-4DB2-890F-127EAB4480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B2F2CA-0716-4622-A379-74B51F2E1B6C}"/>
              </a:ext>
            </a:extLst>
          </p:cNvPr>
          <p:cNvSpPr>
            <a:spLocks noGrp="1"/>
          </p:cNvSpPr>
          <p:nvPr>
            <p:ph idx="1"/>
          </p:nvPr>
        </p:nvSpPr>
        <p:spPr/>
        <p:txBody>
          <a:bodyPr anchor="ctr"/>
          <a:lstStyle/>
          <a:p>
            <a:pPr marL="0" indent="0" algn="just">
              <a:buNone/>
            </a:pPr>
            <a:r>
              <a:rPr lang="en-US" dirty="0"/>
              <a:t>Foursquare API is very powerful if used correctly, its advantage is that people use it all around the world. The discussion thread for every venue is very helpful to learn references from other visitors.</a:t>
            </a:r>
          </a:p>
          <a:p>
            <a:pPr marL="0" indent="0" algn="just">
              <a:buNone/>
            </a:pPr>
            <a:r>
              <a:rPr lang="en-US" dirty="0"/>
              <a:t>It is quite interesting to see that some smaller cities like Reykjavik, San Marino and Andorra la Vella are very unique and not like any other capital in Europe. On the other hand, it is great to know that after visiting the tourist staples like Prague, Madrid, London, one might go on visiting more 'exotic' places like Yerevan, Pristina, Podgorica, and have a similar experience.</a:t>
            </a:r>
          </a:p>
        </p:txBody>
      </p:sp>
    </p:spTree>
    <p:extLst>
      <p:ext uri="{BB962C8B-B14F-4D97-AF65-F5344CB8AC3E}">
        <p14:creationId xmlns:p14="http://schemas.microsoft.com/office/powerpoint/2010/main" val="287873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45FC-574F-4B6A-AF94-0BA0CEFC926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CC6706-729F-4AF6-9829-97494703F0F7}"/>
              </a:ext>
            </a:extLst>
          </p:cNvPr>
          <p:cNvSpPr>
            <a:spLocks noGrp="1"/>
          </p:cNvSpPr>
          <p:nvPr>
            <p:ph sz="half" idx="1"/>
          </p:nvPr>
        </p:nvSpPr>
        <p:spPr/>
        <p:txBody>
          <a:bodyPr anchor="ctr"/>
          <a:lstStyle/>
          <a:p>
            <a:pPr marL="0" indent="0" algn="just">
              <a:buNone/>
            </a:pPr>
            <a:r>
              <a:rPr lang="en-US" dirty="0"/>
              <a:t>European culture is largely rooted in what is often referred to as its "common cultural heritage". Because of the great number of perspectives which can be taken on the subject, it is impossible to form a single, all-embracing conception of European culture. Nonetheless, there are core elements which are generally agreed upon as forming the cultural foundation of modern Europe.</a:t>
            </a:r>
          </a:p>
        </p:txBody>
      </p:sp>
      <p:pic>
        <p:nvPicPr>
          <p:cNvPr id="11" name="Content Placeholder 10">
            <a:extLst>
              <a:ext uri="{FF2B5EF4-FFF2-40B4-BE49-F238E27FC236}">
                <a16:creationId xmlns:a16="http://schemas.microsoft.com/office/drawing/2014/main" id="{7CC29F6B-D00D-4BD2-8E25-CC974D90EE59}"/>
              </a:ext>
            </a:extLst>
          </p:cNvPr>
          <p:cNvPicPr>
            <a:picLocks noGrp="1" noChangeAspect="1"/>
          </p:cNvPicPr>
          <p:nvPr>
            <p:ph sz="half" idx="2"/>
          </p:nvPr>
        </p:nvPicPr>
        <p:blipFill rotWithShape="1">
          <a:blip r:embed="rId2"/>
          <a:srcRect l="-345" t="-20133" b="-17092"/>
          <a:stretch/>
        </p:blipFill>
        <p:spPr>
          <a:xfrm>
            <a:off x="6338319" y="3181351"/>
            <a:ext cx="3622546" cy="1971674"/>
          </a:xfrm>
        </p:spPr>
      </p:pic>
    </p:spTree>
    <p:extLst>
      <p:ext uri="{BB962C8B-B14F-4D97-AF65-F5344CB8AC3E}">
        <p14:creationId xmlns:p14="http://schemas.microsoft.com/office/powerpoint/2010/main" val="67800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9826-B8EB-400D-92EF-AC9080C95BF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8192ED0-9B2D-471B-B775-719CD855F978}"/>
              </a:ext>
            </a:extLst>
          </p:cNvPr>
          <p:cNvSpPr>
            <a:spLocks noGrp="1"/>
          </p:cNvSpPr>
          <p:nvPr>
            <p:ph idx="1"/>
          </p:nvPr>
        </p:nvSpPr>
        <p:spPr>
          <a:xfrm>
            <a:off x="2231136" y="2638044"/>
            <a:ext cx="7729728" cy="3515106"/>
          </a:xfrm>
        </p:spPr>
        <p:txBody>
          <a:bodyPr anchor="ctr">
            <a:normAutofit fontScale="92500" lnSpcReduction="10000"/>
          </a:bodyPr>
          <a:lstStyle/>
          <a:p>
            <a:pPr marL="0" indent="0" algn="just">
              <a:lnSpc>
                <a:spcPct val="120000"/>
              </a:lnSpc>
              <a:buNone/>
            </a:pPr>
            <a:r>
              <a:rPr lang="en-US" dirty="0"/>
              <a:t>In this project, I will focus only on capital cities in Europe, assuming they represent their countries and nation's culture.</a:t>
            </a:r>
          </a:p>
          <a:p>
            <a:pPr marL="0" indent="0" algn="just">
              <a:lnSpc>
                <a:spcPct val="120000"/>
              </a:lnSpc>
              <a:buNone/>
            </a:pPr>
            <a:r>
              <a:rPr lang="en-US" dirty="0"/>
              <a:t>Using Machine Learning clustering techniques, I will group the cities into clusters to determine the similarity or dissimilarity of the cities from cultural point of view, and grouping of capitals into clusters and their visualization.</a:t>
            </a:r>
          </a:p>
          <a:p>
            <a:pPr marL="0" indent="0" algn="just">
              <a:lnSpc>
                <a:spcPct val="120000"/>
              </a:lnSpc>
              <a:buNone/>
            </a:pPr>
            <a:r>
              <a:rPr lang="en-US" dirty="0"/>
              <a:t>As a tourist, you might find this information useful, for example, if you liked Sarajevo (Bosna </a:t>
            </a:r>
            <a:r>
              <a:rPr lang="en-US" dirty="0" err="1"/>
              <a:t>i</a:t>
            </a:r>
            <a:r>
              <a:rPr lang="en-US" dirty="0"/>
              <a:t> Hercegovina) you might as well like La Valletta (Malta) and Luxembourg, due to a high number of history museums, theatres and movie theatres.</a:t>
            </a:r>
          </a:p>
          <a:p>
            <a:pPr marL="0" indent="0" algn="just">
              <a:lnSpc>
                <a:spcPct val="120000"/>
              </a:lnSpc>
              <a:buNone/>
            </a:pPr>
            <a:r>
              <a:rPr lang="en-US" dirty="0"/>
              <a:t>You can also use the model as a travel agent to recommend your customers different places to visit.</a:t>
            </a:r>
          </a:p>
        </p:txBody>
      </p:sp>
    </p:spTree>
    <p:extLst>
      <p:ext uri="{BB962C8B-B14F-4D97-AF65-F5344CB8AC3E}">
        <p14:creationId xmlns:p14="http://schemas.microsoft.com/office/powerpoint/2010/main" val="297766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9826-B8EB-400D-92EF-AC9080C95BF7}"/>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8192ED0-9B2D-471B-B775-719CD855F978}"/>
              </a:ext>
            </a:extLst>
          </p:cNvPr>
          <p:cNvSpPr>
            <a:spLocks noGrp="1"/>
          </p:cNvSpPr>
          <p:nvPr>
            <p:ph idx="1"/>
          </p:nvPr>
        </p:nvSpPr>
        <p:spPr>
          <a:xfrm>
            <a:off x="2231136" y="2638044"/>
            <a:ext cx="7729728" cy="3515106"/>
          </a:xfrm>
        </p:spPr>
        <p:txBody>
          <a:bodyPr anchor="ctr">
            <a:normAutofit/>
          </a:bodyPr>
          <a:lstStyle/>
          <a:p>
            <a:pPr marL="0" indent="0" algn="just">
              <a:lnSpc>
                <a:spcPct val="120000"/>
              </a:lnSpc>
              <a:buNone/>
            </a:pPr>
            <a:r>
              <a:rPr lang="en-US" dirty="0"/>
              <a:t>Even though cuisine is usually a significant contributor to a nation's culture, I will leave out restaurants from the comparison. The idea is that while in Italy you will probably want to eat Italian food and while in Berlin you will want to eat German food, even though there are hundreds of Italian restaurants. Thus it does not make much sense in this scenario to cluster cities by the presence of restaurants. However, it might be a interesting topic to explore in a separate project. </a:t>
            </a:r>
          </a:p>
          <a:p>
            <a:pPr marL="0" indent="0" algn="just">
              <a:lnSpc>
                <a:spcPct val="120000"/>
              </a:lnSpc>
              <a:buNone/>
            </a:pPr>
            <a:r>
              <a:rPr lang="en-US" dirty="0"/>
              <a:t>The data I used contain venues like museums, theatres, concert halls etc.</a:t>
            </a:r>
          </a:p>
        </p:txBody>
      </p:sp>
    </p:spTree>
    <p:extLst>
      <p:ext uri="{BB962C8B-B14F-4D97-AF65-F5344CB8AC3E}">
        <p14:creationId xmlns:p14="http://schemas.microsoft.com/office/powerpoint/2010/main" val="278924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1CD3-5882-4293-806C-52122EB7C255}"/>
              </a:ext>
            </a:extLst>
          </p:cNvPr>
          <p:cNvSpPr>
            <a:spLocks noGrp="1"/>
          </p:cNvSpPr>
          <p:nvPr>
            <p:ph type="title"/>
          </p:nvPr>
        </p:nvSpPr>
        <p:spPr/>
        <p:txBody>
          <a:bodyPr/>
          <a:lstStyle/>
          <a:p>
            <a:r>
              <a:rPr lang="en-US" dirty="0"/>
              <a:t>methodology</a:t>
            </a:r>
          </a:p>
        </p:txBody>
      </p:sp>
      <p:sp>
        <p:nvSpPr>
          <p:cNvPr id="5" name="Content Placeholder 4">
            <a:extLst>
              <a:ext uri="{FF2B5EF4-FFF2-40B4-BE49-F238E27FC236}">
                <a16:creationId xmlns:a16="http://schemas.microsoft.com/office/drawing/2014/main" id="{BA0000E9-160D-416E-91C9-A2EFFA864305}"/>
              </a:ext>
            </a:extLst>
          </p:cNvPr>
          <p:cNvSpPr>
            <a:spLocks noGrp="1"/>
          </p:cNvSpPr>
          <p:nvPr>
            <p:ph idx="1"/>
          </p:nvPr>
        </p:nvSpPr>
        <p:spPr>
          <a:xfrm>
            <a:off x="2231136" y="2638044"/>
            <a:ext cx="7729728" cy="3496056"/>
          </a:xfrm>
        </p:spPr>
        <p:txBody>
          <a:bodyPr anchor="ctr">
            <a:normAutofit lnSpcReduction="10000"/>
          </a:bodyPr>
          <a:lstStyle/>
          <a:p>
            <a:pPr marL="0" indent="0" algn="just">
              <a:buNone/>
            </a:pPr>
            <a:r>
              <a:rPr lang="en-US" dirty="0"/>
              <a:t>All parts of this project are coded in Python. The data from Wikipedia are scrapped using Pandas built in read_html function. After that, the data needs a little bit of cleaning, as there are some special characters that would break the next steps. Geolocations (from </a:t>
            </a:r>
            <a:r>
              <a:rPr lang="en-US" dirty="0" err="1"/>
              <a:t>Nominatim's</a:t>
            </a:r>
            <a:r>
              <a:rPr lang="en-US" dirty="0"/>
              <a:t> </a:t>
            </a:r>
            <a:r>
              <a:rPr lang="en-US" dirty="0" err="1"/>
              <a:t>OpenStreetMaps</a:t>
            </a:r>
            <a:r>
              <a:rPr lang="en-US" dirty="0"/>
              <a:t>) are then added using </a:t>
            </a:r>
            <a:r>
              <a:rPr lang="en-US" dirty="0" err="1"/>
              <a:t>Geopy</a:t>
            </a:r>
            <a:r>
              <a:rPr lang="en-US" dirty="0"/>
              <a:t>. Using </a:t>
            </a:r>
            <a:r>
              <a:rPr lang="en-US" dirty="0" err="1"/>
              <a:t>FourSquare</a:t>
            </a:r>
            <a:r>
              <a:rPr lang="en-US" dirty="0"/>
              <a:t> API, as much as 50 cultural venues close to the city center are pulled for each capital. The results are explored, for example finding the most common venues in each city.</a:t>
            </a:r>
          </a:p>
          <a:p>
            <a:pPr marL="0" indent="0" algn="just">
              <a:buNone/>
            </a:pPr>
            <a:r>
              <a:rPr lang="en-US" dirty="0"/>
              <a:t>To find groups of similar cities, the data is converted to a </a:t>
            </a:r>
            <a:r>
              <a:rPr lang="en-US" dirty="0" err="1"/>
              <a:t>OneHot</a:t>
            </a:r>
            <a:r>
              <a:rPr lang="en-US" dirty="0"/>
              <a:t> dataframe, and is clustered using K-Means machine learning algorhytm. The optimal K is searched for.</a:t>
            </a:r>
          </a:p>
          <a:p>
            <a:pPr marL="0" indent="0" algn="just">
              <a:buNone/>
            </a:pPr>
            <a:r>
              <a:rPr lang="en-US" dirty="0"/>
              <a:t>Finally, each cluster is inspected for typical venue categories that I will present using Word Cloud visualization method.</a:t>
            </a:r>
          </a:p>
        </p:txBody>
      </p:sp>
    </p:spTree>
    <p:extLst>
      <p:ext uri="{BB962C8B-B14F-4D97-AF65-F5344CB8AC3E}">
        <p14:creationId xmlns:p14="http://schemas.microsoft.com/office/powerpoint/2010/main" val="341050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869-6AAF-4769-AFFF-0F1EA31C0B9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B5BFF04-DD5B-4E59-A036-26E5505D1CFB}"/>
              </a:ext>
            </a:extLst>
          </p:cNvPr>
          <p:cNvSpPr>
            <a:spLocks noGrp="1"/>
          </p:cNvSpPr>
          <p:nvPr>
            <p:ph idx="1"/>
          </p:nvPr>
        </p:nvSpPr>
        <p:spPr/>
        <p:txBody>
          <a:bodyPr anchor="ctr"/>
          <a:lstStyle/>
          <a:p>
            <a:pPr marL="0" indent="0" algn="just">
              <a:buNone/>
            </a:pPr>
            <a:r>
              <a:rPr lang="en-US" dirty="0"/>
              <a:t>Several data sources are combined to achieve the desired result. </a:t>
            </a:r>
          </a:p>
          <a:p>
            <a:pPr marL="0" indent="0" algn="just">
              <a:buNone/>
            </a:pPr>
            <a:r>
              <a:rPr lang="en-US" dirty="0"/>
              <a:t>First, we need a list of the capital cities of Europe. These are readily available on Wikipedia. Some data cleaning is required here.</a:t>
            </a:r>
          </a:p>
          <a:p>
            <a:pPr marL="0" indent="0" algn="just">
              <a:buNone/>
            </a:pPr>
            <a:r>
              <a:rPr lang="en-US" dirty="0"/>
              <a:t>In order to allow plotting on a map, we will need to add geographical coordinates of these cities. This is achieved by using GeoPy module in Python.</a:t>
            </a:r>
          </a:p>
          <a:p>
            <a:pPr marL="0" indent="0" algn="just">
              <a:buNone/>
            </a:pPr>
            <a:r>
              <a:rPr lang="en-US" dirty="0"/>
              <a:t>Last but not least, Foursquare API is used to fetch top 50 arts venues in each city.</a:t>
            </a:r>
          </a:p>
        </p:txBody>
      </p:sp>
    </p:spTree>
    <p:extLst>
      <p:ext uri="{BB962C8B-B14F-4D97-AF65-F5344CB8AC3E}">
        <p14:creationId xmlns:p14="http://schemas.microsoft.com/office/powerpoint/2010/main" val="404825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D429-0E1D-47C9-8B7B-E4A711917150}"/>
              </a:ext>
            </a:extLst>
          </p:cNvPr>
          <p:cNvSpPr>
            <a:spLocks noGrp="1"/>
          </p:cNvSpPr>
          <p:nvPr>
            <p:ph type="title"/>
          </p:nvPr>
        </p:nvSpPr>
        <p:spPr/>
        <p:txBody>
          <a:bodyPr/>
          <a:lstStyle/>
          <a:p>
            <a:r>
              <a:rPr lang="en-US" dirty="0"/>
              <a:t>Data - Wikipedia</a:t>
            </a:r>
          </a:p>
        </p:txBody>
      </p:sp>
      <p:sp>
        <p:nvSpPr>
          <p:cNvPr id="3" name="Content Placeholder 2">
            <a:extLst>
              <a:ext uri="{FF2B5EF4-FFF2-40B4-BE49-F238E27FC236}">
                <a16:creationId xmlns:a16="http://schemas.microsoft.com/office/drawing/2014/main" id="{2FD167A0-9AFC-4598-9B6B-4EA0C3518834}"/>
              </a:ext>
            </a:extLst>
          </p:cNvPr>
          <p:cNvSpPr>
            <a:spLocks noGrp="1"/>
          </p:cNvSpPr>
          <p:nvPr>
            <p:ph sz="half" idx="1"/>
          </p:nvPr>
        </p:nvSpPr>
        <p:spPr/>
        <p:txBody>
          <a:bodyPr anchor="ctr"/>
          <a:lstStyle/>
          <a:p>
            <a:pPr marL="0" indent="0" algn="just">
              <a:buNone/>
            </a:pPr>
            <a:r>
              <a:rPr lang="en-US" dirty="0"/>
              <a:t>A table of European countries with their capitals is available on Wikipedia. I use </a:t>
            </a:r>
            <a:r>
              <a:rPr lang="en-US" i="1" dirty="0"/>
              <a:t>pandas</a:t>
            </a:r>
            <a:r>
              <a:rPr lang="en-US" dirty="0"/>
              <a:t> library built-in </a:t>
            </a:r>
            <a:r>
              <a:rPr lang="en-US" i="1" dirty="0"/>
              <a:t>read_html </a:t>
            </a:r>
            <a:r>
              <a:rPr lang="en-US" dirty="0"/>
              <a:t>function, skipping the need to use additional modules as </a:t>
            </a:r>
            <a:r>
              <a:rPr lang="en-US" i="1" dirty="0"/>
              <a:t>requests</a:t>
            </a:r>
            <a:r>
              <a:rPr lang="en-US" dirty="0"/>
              <a:t> and </a:t>
            </a:r>
            <a:r>
              <a:rPr lang="en-US" i="1" dirty="0"/>
              <a:t>beautiful soup</a:t>
            </a:r>
            <a:r>
              <a:rPr lang="en-US" dirty="0"/>
              <a:t>. A few special characters need to be removed from some country names.</a:t>
            </a:r>
          </a:p>
        </p:txBody>
      </p:sp>
      <p:pic>
        <p:nvPicPr>
          <p:cNvPr id="6" name="Content Placeholder 5">
            <a:extLst>
              <a:ext uri="{FF2B5EF4-FFF2-40B4-BE49-F238E27FC236}">
                <a16:creationId xmlns:a16="http://schemas.microsoft.com/office/drawing/2014/main" id="{CA683669-2B89-40EB-801B-07FC9CFFBC88}"/>
              </a:ext>
            </a:extLst>
          </p:cNvPr>
          <p:cNvPicPr>
            <a:picLocks noGrp="1" noChangeAspect="1"/>
          </p:cNvPicPr>
          <p:nvPr>
            <p:ph sz="half" idx="2"/>
          </p:nvPr>
        </p:nvPicPr>
        <p:blipFill>
          <a:blip r:embed="rId2"/>
          <a:stretch>
            <a:fillRect/>
          </a:stretch>
        </p:blipFill>
        <p:spPr>
          <a:xfrm>
            <a:off x="6338888" y="2989869"/>
            <a:ext cx="4270375" cy="2399087"/>
          </a:xfrm>
        </p:spPr>
      </p:pic>
    </p:spTree>
    <p:extLst>
      <p:ext uri="{BB962C8B-B14F-4D97-AF65-F5344CB8AC3E}">
        <p14:creationId xmlns:p14="http://schemas.microsoft.com/office/powerpoint/2010/main" val="43422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B7D1-8935-4811-B13F-62AABAF9BC00}"/>
              </a:ext>
            </a:extLst>
          </p:cNvPr>
          <p:cNvSpPr>
            <a:spLocks noGrp="1"/>
          </p:cNvSpPr>
          <p:nvPr>
            <p:ph type="title"/>
          </p:nvPr>
        </p:nvSpPr>
        <p:spPr/>
        <p:txBody>
          <a:bodyPr/>
          <a:lstStyle/>
          <a:p>
            <a:r>
              <a:rPr lang="en-US" dirty="0"/>
              <a:t>Data – geospatial details</a:t>
            </a:r>
          </a:p>
        </p:txBody>
      </p:sp>
      <p:pic>
        <p:nvPicPr>
          <p:cNvPr id="6" name="Content Placeholder 5">
            <a:extLst>
              <a:ext uri="{FF2B5EF4-FFF2-40B4-BE49-F238E27FC236}">
                <a16:creationId xmlns:a16="http://schemas.microsoft.com/office/drawing/2014/main" id="{B8187161-6263-48B0-82A9-8A1B2510431A}"/>
              </a:ext>
            </a:extLst>
          </p:cNvPr>
          <p:cNvPicPr>
            <a:picLocks noGrp="1" noChangeAspect="1"/>
          </p:cNvPicPr>
          <p:nvPr>
            <p:ph sz="half" idx="1"/>
          </p:nvPr>
        </p:nvPicPr>
        <p:blipFill>
          <a:blip r:embed="rId2"/>
          <a:stretch>
            <a:fillRect/>
          </a:stretch>
        </p:blipFill>
        <p:spPr>
          <a:xfrm>
            <a:off x="1581150" y="2906987"/>
            <a:ext cx="4271963" cy="2564851"/>
          </a:xfrm>
        </p:spPr>
      </p:pic>
      <p:sp>
        <p:nvSpPr>
          <p:cNvPr id="4" name="Content Placeholder 3">
            <a:extLst>
              <a:ext uri="{FF2B5EF4-FFF2-40B4-BE49-F238E27FC236}">
                <a16:creationId xmlns:a16="http://schemas.microsoft.com/office/drawing/2014/main" id="{65BF22ED-AAC2-4855-80BC-750E564FC87C}"/>
              </a:ext>
            </a:extLst>
          </p:cNvPr>
          <p:cNvSpPr>
            <a:spLocks noGrp="1"/>
          </p:cNvSpPr>
          <p:nvPr>
            <p:ph sz="half" idx="2"/>
          </p:nvPr>
        </p:nvSpPr>
        <p:spPr/>
        <p:txBody>
          <a:bodyPr anchor="ctr"/>
          <a:lstStyle/>
          <a:p>
            <a:pPr marL="0" indent="0" algn="just">
              <a:buNone/>
            </a:pPr>
            <a:r>
              <a:rPr lang="en-US" i="1" dirty="0"/>
              <a:t>GeoPy</a:t>
            </a:r>
            <a:r>
              <a:rPr lang="en-US" dirty="0"/>
              <a:t> module is used to retrieve geospatial coordinates of a given country / city combination. These are then plotted on a map using </a:t>
            </a:r>
            <a:r>
              <a:rPr lang="en-US" i="1" dirty="0"/>
              <a:t>Folium</a:t>
            </a:r>
            <a:r>
              <a:rPr lang="en-US" dirty="0"/>
              <a:t>.</a:t>
            </a:r>
          </a:p>
        </p:txBody>
      </p:sp>
    </p:spTree>
    <p:extLst>
      <p:ext uri="{BB962C8B-B14F-4D97-AF65-F5344CB8AC3E}">
        <p14:creationId xmlns:p14="http://schemas.microsoft.com/office/powerpoint/2010/main" val="169609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1E72-EFA4-4F18-9CC9-0966A3365D55}"/>
              </a:ext>
            </a:extLst>
          </p:cNvPr>
          <p:cNvSpPr>
            <a:spLocks noGrp="1"/>
          </p:cNvSpPr>
          <p:nvPr>
            <p:ph type="title"/>
          </p:nvPr>
        </p:nvSpPr>
        <p:spPr/>
        <p:txBody>
          <a:bodyPr/>
          <a:lstStyle/>
          <a:p>
            <a:r>
              <a:rPr lang="en-US" dirty="0"/>
              <a:t>Data - foursquare</a:t>
            </a:r>
          </a:p>
        </p:txBody>
      </p:sp>
      <p:sp>
        <p:nvSpPr>
          <p:cNvPr id="3" name="Content Placeholder 2">
            <a:extLst>
              <a:ext uri="{FF2B5EF4-FFF2-40B4-BE49-F238E27FC236}">
                <a16:creationId xmlns:a16="http://schemas.microsoft.com/office/drawing/2014/main" id="{99CAFCB1-8A21-43F3-BACC-4E50052FF598}"/>
              </a:ext>
            </a:extLst>
          </p:cNvPr>
          <p:cNvSpPr>
            <a:spLocks noGrp="1"/>
          </p:cNvSpPr>
          <p:nvPr>
            <p:ph sz="half" idx="1"/>
          </p:nvPr>
        </p:nvSpPr>
        <p:spPr/>
        <p:txBody>
          <a:bodyPr anchor="ctr">
            <a:normAutofit fontScale="92500" lnSpcReduction="10000"/>
          </a:bodyPr>
          <a:lstStyle/>
          <a:p>
            <a:pPr marL="0" indent="0" algn="just">
              <a:buNone/>
            </a:pPr>
            <a:r>
              <a:rPr lang="en-US" dirty="0"/>
              <a:t>Foursquare explore functionality is used in a loop to fetch venues from the Arts section.</a:t>
            </a:r>
          </a:p>
          <a:p>
            <a:pPr marL="0" indent="0" algn="just">
              <a:buNone/>
            </a:pPr>
            <a:r>
              <a:rPr lang="en-US" dirty="0"/>
              <a:t>The problem with these data is that it will never fully cover the real world aspects of culture, like the nature of people, vibe in the city etc. So, even though Sarajevo, Luxembourg and La Valletta all look alike in terms of most prevalent venues, you might get a very different feeling of the city once you visit it.</a:t>
            </a:r>
          </a:p>
          <a:p>
            <a:pPr marL="0" indent="0" algn="just">
              <a:buNone/>
            </a:pPr>
            <a:r>
              <a:rPr lang="en-US" dirty="0"/>
              <a:t>However, the data is sufficient for this project and study.</a:t>
            </a:r>
          </a:p>
        </p:txBody>
      </p:sp>
      <p:pic>
        <p:nvPicPr>
          <p:cNvPr id="6" name="Content Placeholder 5">
            <a:extLst>
              <a:ext uri="{FF2B5EF4-FFF2-40B4-BE49-F238E27FC236}">
                <a16:creationId xmlns:a16="http://schemas.microsoft.com/office/drawing/2014/main" id="{22FF45BE-BD6B-4341-9AC9-8E293FE48CC8}"/>
              </a:ext>
            </a:extLst>
          </p:cNvPr>
          <p:cNvPicPr>
            <a:picLocks noGrp="1" noChangeAspect="1"/>
          </p:cNvPicPr>
          <p:nvPr>
            <p:ph sz="half" idx="2"/>
          </p:nvPr>
        </p:nvPicPr>
        <p:blipFill rotWithShape="1">
          <a:blip r:embed="rId2"/>
          <a:srcRect l="24572" t="-1" b="-1"/>
          <a:stretch/>
        </p:blipFill>
        <p:spPr>
          <a:xfrm>
            <a:off x="6338888" y="3429000"/>
            <a:ext cx="4270375" cy="1275589"/>
          </a:xfrm>
        </p:spPr>
      </p:pic>
    </p:spTree>
    <p:extLst>
      <p:ext uri="{BB962C8B-B14F-4D97-AF65-F5344CB8AC3E}">
        <p14:creationId xmlns:p14="http://schemas.microsoft.com/office/powerpoint/2010/main" val="14449925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47</TotalTime>
  <Words>1240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Europe capitals: clustered by culture</vt:lpstr>
      <vt:lpstr>introduction</vt:lpstr>
      <vt:lpstr>objective</vt:lpstr>
      <vt:lpstr>objective</vt:lpstr>
      <vt:lpstr>methodology</vt:lpstr>
      <vt:lpstr>data</vt:lpstr>
      <vt:lpstr>Data - Wikipedia</vt:lpstr>
      <vt:lpstr>Data – geospatial details</vt:lpstr>
      <vt:lpstr>Data - foursquare</vt:lpstr>
      <vt:lpstr>results</vt:lpstr>
      <vt:lpstr>results</vt:lpstr>
      <vt:lpstr>results</vt:lpstr>
      <vt:lpstr>results</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 capitals: clustered by culture</dc:title>
  <dc:creator>martin_stros</dc:creator>
  <cp:lastModifiedBy>martin_stros</cp:lastModifiedBy>
  <cp:revision>6</cp:revision>
  <dcterms:created xsi:type="dcterms:W3CDTF">2019-08-22T12:32:16Z</dcterms:created>
  <dcterms:modified xsi:type="dcterms:W3CDTF">2019-08-22T13:20:05Z</dcterms:modified>
</cp:coreProperties>
</file>