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87" r:id="rId3"/>
    <p:sldId id="312" r:id="rId4"/>
    <p:sldId id="314" r:id="rId5"/>
    <p:sldId id="313" r:id="rId6"/>
    <p:sldId id="315" r:id="rId7"/>
    <p:sldId id="316" r:id="rId8"/>
    <p:sldId id="317" r:id="rId9"/>
    <p:sldId id="318" r:id="rId10"/>
    <p:sldId id="260" r:id="rId11"/>
    <p:sldId id="258" r:id="rId12"/>
    <p:sldId id="257" r:id="rId13"/>
    <p:sldId id="388" r:id="rId14"/>
    <p:sldId id="389" r:id="rId15"/>
    <p:sldId id="259" r:id="rId16"/>
    <p:sldId id="3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4" autoAdjust="0"/>
    <p:restoredTop sz="69448" autoAdjust="0"/>
  </p:normalViewPr>
  <p:slideViewPr>
    <p:cSldViewPr snapToGrid="0">
      <p:cViewPr varScale="1">
        <p:scale>
          <a:sx n="69" d="100"/>
          <a:sy n="69" d="100"/>
        </p:scale>
        <p:origin x="7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CF254-931B-40E0-8D54-D2A63F662C64}"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3E846-59D9-4C4A-A803-489F083C9C3F}" type="slidenum">
              <a:rPr lang="en-US" smtClean="0"/>
              <a:t>‹#›</a:t>
            </a:fld>
            <a:endParaRPr lang="en-US"/>
          </a:p>
        </p:txBody>
      </p:sp>
    </p:spTree>
    <p:extLst>
      <p:ext uri="{BB962C8B-B14F-4D97-AF65-F5344CB8AC3E}">
        <p14:creationId xmlns:p14="http://schemas.microsoft.com/office/powerpoint/2010/main" val="1178678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C3E846-59D9-4C4A-A803-489F083C9C3F}" type="slidenum">
              <a:rPr lang="en-US" smtClean="0"/>
              <a:t>1</a:t>
            </a:fld>
            <a:endParaRPr lang="en-US"/>
          </a:p>
        </p:txBody>
      </p:sp>
    </p:spTree>
    <p:extLst>
      <p:ext uri="{BB962C8B-B14F-4D97-AF65-F5344CB8AC3E}">
        <p14:creationId xmlns:p14="http://schemas.microsoft.com/office/powerpoint/2010/main" val="1065962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C3E846-59D9-4C4A-A803-489F083C9C3F}" type="slidenum">
              <a:rPr lang="en-US" smtClean="0"/>
              <a:t>14</a:t>
            </a:fld>
            <a:endParaRPr lang="en-US"/>
          </a:p>
        </p:txBody>
      </p:sp>
    </p:spTree>
    <p:extLst>
      <p:ext uri="{BB962C8B-B14F-4D97-AF65-F5344CB8AC3E}">
        <p14:creationId xmlns:p14="http://schemas.microsoft.com/office/powerpoint/2010/main" val="231593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36575"/>
            <a:ext cx="7956550" cy="4476750"/>
          </a:xfrm>
        </p:spPr>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
        <p:nvSpPr>
          <p:cNvPr id="3" name="Notes Placeholder 2">
            <a:extLst>
              <a:ext uri="{FF2B5EF4-FFF2-40B4-BE49-F238E27FC236}">
                <a16:creationId xmlns:a16="http://schemas.microsoft.com/office/drawing/2014/main" id="{C4C8B5E9-099D-1C20-D22E-20D93CDBB7F8}"/>
              </a:ext>
            </a:extLst>
          </p:cNvPr>
          <p:cNvSpPr>
            <a:spLocks noGrp="1"/>
          </p:cNvSpPr>
          <p:nvPr>
            <p:ph type="body" idx="1"/>
          </p:nvPr>
        </p:nvSpPr>
        <p:spPr/>
        <p:txBody>
          <a:bodyPr/>
          <a:lstStyle/>
          <a:p>
            <a:r>
              <a:rPr lang="en-US" sz="3200" dirty="0"/>
              <a:t>What is a protocol in general?</a:t>
            </a:r>
            <a:endParaRPr lang="en-US" sz="2400" dirty="0"/>
          </a:p>
          <a:p>
            <a:pPr lvl="1"/>
            <a:r>
              <a:rPr lang="en-US" sz="2800" dirty="0"/>
              <a:t>An agreed upon set of rules</a:t>
            </a:r>
          </a:p>
          <a:p>
            <a:r>
              <a:rPr lang="en-US" sz="3200" dirty="0"/>
              <a:t>Social constructs are protocols</a:t>
            </a:r>
          </a:p>
          <a:p>
            <a:pPr lvl="1"/>
            <a:r>
              <a:rPr lang="en-US" dirty="0"/>
              <a:t>Can differ from one culture to another</a:t>
            </a:r>
          </a:p>
          <a:p>
            <a:r>
              <a:rPr lang="en-US" sz="3200" dirty="0"/>
              <a:t>Breaking the protocol causes problems</a:t>
            </a:r>
          </a:p>
          <a:p>
            <a:pPr lvl="1"/>
            <a:r>
              <a:rPr lang="en-US" sz="2800" dirty="0"/>
              <a:t>Offense, awkward moments, </a:t>
            </a:r>
            <a:r>
              <a:rPr lang="en-US" sz="2800" dirty="0" err="1"/>
              <a:t>etc</a:t>
            </a:r>
            <a:endParaRPr lang="en-US" sz="2800" dirty="0"/>
          </a:p>
          <a:p>
            <a:endParaRPr lang="en-US" dirty="0"/>
          </a:p>
          <a:p>
            <a:endParaRPr lang="en-US" dirty="0"/>
          </a:p>
          <a:p>
            <a:r>
              <a:rPr lang="en-US" sz="3200" dirty="0"/>
              <a:t>What is a telecommunications protocol?</a:t>
            </a:r>
            <a:endParaRPr lang="en-US" sz="2400" dirty="0"/>
          </a:p>
          <a:p>
            <a:pPr lvl="1"/>
            <a:r>
              <a:rPr lang="en-US" sz="2800" dirty="0"/>
              <a:t>An agreed format for transmission between two devices. </a:t>
            </a:r>
          </a:p>
          <a:p>
            <a:pPr lvl="1"/>
            <a:r>
              <a:rPr lang="en-US" sz="2800" dirty="0"/>
              <a:t>A set of rules and procedures for effective communication.  The protocol determines:</a:t>
            </a:r>
          </a:p>
          <a:p>
            <a:pPr lvl="2"/>
            <a:r>
              <a:rPr lang="en-US" sz="2400" dirty="0"/>
              <a:t>What type of error checking will be used</a:t>
            </a:r>
          </a:p>
          <a:p>
            <a:pPr lvl="2"/>
            <a:r>
              <a:rPr lang="en-US" sz="2400" dirty="0"/>
              <a:t>If there will be any data compression</a:t>
            </a:r>
          </a:p>
          <a:p>
            <a:pPr lvl="2"/>
            <a:r>
              <a:rPr lang="en-US" sz="2400" dirty="0"/>
              <a:t>How to signal end of transmission</a:t>
            </a:r>
          </a:p>
          <a:p>
            <a:pPr lvl="2"/>
            <a:r>
              <a:rPr lang="en-US" sz="2400" dirty="0"/>
              <a:t>How to signal receipt of transmission</a:t>
            </a:r>
          </a:p>
          <a:p>
            <a:pPr lvl="2"/>
            <a:r>
              <a:rPr lang="en-US" sz="2400" dirty="0" err="1"/>
              <a:t>Etc</a:t>
            </a:r>
            <a:r>
              <a:rPr lang="en-US" sz="2400" dirty="0"/>
              <a:t>…..</a:t>
            </a:r>
          </a:p>
          <a:p>
            <a:pPr lvl="2"/>
            <a:endParaRPr lang="en-US" sz="2400" dirty="0"/>
          </a:p>
          <a:p>
            <a:pPr lvl="2"/>
            <a:endParaRPr lang="en-US" sz="2400" dirty="0"/>
          </a:p>
          <a:p>
            <a:endParaRPr lang="en-US" dirty="0"/>
          </a:p>
        </p:txBody>
      </p:sp>
    </p:spTree>
    <p:extLst>
      <p:ext uri="{BB962C8B-B14F-4D97-AF65-F5344CB8AC3E}">
        <p14:creationId xmlns:p14="http://schemas.microsoft.com/office/powerpoint/2010/main" val="274151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9088" y="692150"/>
            <a:ext cx="6745287" cy="3795713"/>
          </a:xfrm>
        </p:spPr>
      </p:sp>
      <p:sp>
        <p:nvSpPr>
          <p:cNvPr id="3" name="Notes Placeholder 2"/>
          <p:cNvSpPr>
            <a:spLocks noGrp="1"/>
          </p:cNvSpPr>
          <p:nvPr>
            <p:ph type="body" idx="1"/>
          </p:nvPr>
        </p:nvSpPr>
        <p:spPr>
          <a:xfrm>
            <a:off x="312138" y="4730750"/>
            <a:ext cx="6476859" cy="4111279"/>
          </a:xfrm>
        </p:spPr>
        <p:txBody>
          <a:bodyPr/>
          <a:lstStyle/>
          <a:p>
            <a:r>
              <a:rPr lang="en-US" sz="1600" dirty="0"/>
              <a:t>In order to further understand what are protocols, let us use the USPS as an example.  When we want to send mail or a parcel, we just cannot write our message wrap it up in anything, say, plastic or any paper.  The USPS will not accept it, they will tell us that we need to use a particular appropriate envelope or box, or special bag that they can supply.</a:t>
            </a:r>
          </a:p>
          <a:p>
            <a:endParaRPr lang="en-US" sz="1600" dirty="0"/>
          </a:p>
          <a:p>
            <a:r>
              <a:rPr lang="en-US" sz="1600" dirty="0"/>
              <a:t>Once we understand this then we have a portion or part of the mailing process solved.  </a:t>
            </a:r>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90933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750" y="552450"/>
            <a:ext cx="6783388" cy="3816350"/>
          </a:xfrm>
        </p:spPr>
      </p:sp>
      <p:sp>
        <p:nvSpPr>
          <p:cNvPr id="3" name="Notes Placeholder 2"/>
          <p:cNvSpPr>
            <a:spLocks noGrp="1"/>
          </p:cNvSpPr>
          <p:nvPr>
            <p:ph type="body" idx="1"/>
          </p:nvPr>
        </p:nvSpPr>
        <p:spPr>
          <a:xfrm>
            <a:off x="312138" y="4834533"/>
            <a:ext cx="6476859" cy="4007496"/>
          </a:xfrm>
        </p:spPr>
        <p:txBody>
          <a:bodyPr/>
          <a:lstStyle/>
          <a:p>
            <a:r>
              <a:rPr lang="en-US" sz="1600" dirty="0"/>
              <a:t>Furthermore, we need to provide a sender’s address in order for the USPS to be able to  return the letter to you in case it is unable to deliver it to a recipient.  Again, we all know how to write an address by now.  This particular senders address has to be in a particular location as well.</a:t>
            </a:r>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32715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088" y="569913"/>
            <a:ext cx="6445250" cy="3625850"/>
          </a:xfrm>
        </p:spPr>
      </p:sp>
      <p:sp>
        <p:nvSpPr>
          <p:cNvPr id="3" name="Notes Placeholder 2"/>
          <p:cNvSpPr>
            <a:spLocks noGrp="1"/>
          </p:cNvSpPr>
          <p:nvPr>
            <p:ph type="body" idx="1"/>
          </p:nvPr>
        </p:nvSpPr>
        <p:spPr>
          <a:xfrm>
            <a:off x="312138" y="4654550"/>
            <a:ext cx="6476859" cy="4187479"/>
          </a:xfrm>
        </p:spPr>
        <p:txBody>
          <a:bodyPr/>
          <a:lstStyle/>
          <a:p>
            <a:r>
              <a:rPr lang="en-US" sz="1600" dirty="0"/>
              <a:t>So now we have our envelope (container) set and still, we cannot just send our letter to our intended recipient, we need to be able to identify to whom we are sending this piece of mail.  In order for us to do this we need to provide our recipient’s address.  </a:t>
            </a:r>
          </a:p>
          <a:p>
            <a:endParaRPr lang="en-US" sz="1600" dirty="0"/>
          </a:p>
          <a:p>
            <a:r>
              <a:rPr lang="en-US" sz="1600" dirty="0"/>
              <a:t>Again, we just do not scribble the address anywhere, it must be in a specific location and written down in a particular manner, otherwise, it might be undeliverable.  The rules for writing an address is something that was introduced to all of us way back from our elementary school days.  </a:t>
            </a:r>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41381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0213" y="566738"/>
            <a:ext cx="6240462" cy="3511550"/>
          </a:xfrm>
        </p:spPr>
      </p:sp>
      <p:sp>
        <p:nvSpPr>
          <p:cNvPr id="3" name="Notes Placeholder 2"/>
          <p:cNvSpPr>
            <a:spLocks noGrp="1"/>
          </p:cNvSpPr>
          <p:nvPr>
            <p:ph type="body" idx="1"/>
          </p:nvPr>
        </p:nvSpPr>
        <p:spPr>
          <a:xfrm>
            <a:off x="312138" y="4578350"/>
            <a:ext cx="6476859" cy="426367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Then we need to pay for the service and we do that by affixing a stamp that we purchase based on physical characteristics.  Again, we have to follow rules when affixing the stamp,</a:t>
            </a:r>
            <a:r>
              <a:rPr lang="en-US" sz="1600" baseline="0" dirty="0"/>
              <a:t> do we just stick it any where? It might work but there are preferred locations where to place them.</a:t>
            </a:r>
            <a:endParaRPr lang="en-US" sz="1600" dirty="0"/>
          </a:p>
          <a:p>
            <a:endParaRPr lang="en-US" sz="1600"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236389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675" y="320675"/>
            <a:ext cx="7054850" cy="3968750"/>
          </a:xfrm>
        </p:spPr>
      </p:sp>
      <p:sp>
        <p:nvSpPr>
          <p:cNvPr id="3" name="Notes Placeholder 2"/>
          <p:cNvSpPr>
            <a:spLocks noGrp="1"/>
          </p:cNvSpPr>
          <p:nvPr>
            <p:ph type="body" idx="1"/>
          </p:nvPr>
        </p:nvSpPr>
        <p:spPr>
          <a:xfrm>
            <a:off x="312138" y="4502150"/>
            <a:ext cx="6476859" cy="4339879"/>
          </a:xfrm>
        </p:spPr>
        <p:txBody>
          <a:bodyPr/>
          <a:lstStyle/>
          <a:p>
            <a:r>
              <a:rPr lang="en-US" sz="1600" dirty="0"/>
              <a:t>So, we have done all that is required from us and yet we still cannot send our letter, we still need to either drop it in a special container, or at a location in order for this letter to start its journey.</a:t>
            </a:r>
          </a:p>
          <a:p>
            <a:endParaRPr lang="en-US" sz="1600" dirty="0"/>
          </a:p>
          <a:p>
            <a:r>
              <a:rPr lang="en-US" sz="1600" dirty="0"/>
              <a:t>Keep in mind that even at this point, we are not sure it will get to its destination.  We are totally relying on the given track record of the USPS on reliability.  We are thrusting that they know how to get this letter to our recipient.</a:t>
            </a:r>
          </a:p>
          <a:p>
            <a:endParaRPr lang="en-US" sz="1600" dirty="0"/>
          </a:p>
          <a:p>
            <a:r>
              <a:rPr lang="en-US" sz="1600" dirty="0"/>
              <a:t>At this point we are not really concerned how it is actually transferred from our address to the recipient’s address.  For the most part this is what a non-technical person will do.  All we know is that we click on send and our email gets delivered.  Those of us in CNM, we need to know how it is done all along from point A to point B.</a:t>
            </a:r>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24711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577850"/>
            <a:ext cx="7054850" cy="3968750"/>
          </a:xfrm>
        </p:spPr>
      </p:sp>
      <p:sp>
        <p:nvSpPr>
          <p:cNvPr id="3" name="Notes Placeholder 2"/>
          <p:cNvSpPr>
            <a:spLocks noGrp="1"/>
          </p:cNvSpPr>
          <p:nvPr>
            <p:ph type="body" idx="1"/>
          </p:nvPr>
        </p:nvSpPr>
        <p:spPr>
          <a:xfrm>
            <a:off x="312138" y="4806950"/>
            <a:ext cx="6476859" cy="4035079"/>
          </a:xfrm>
        </p:spPr>
        <p:txBody>
          <a:bodyPr/>
          <a:lstStyle/>
          <a:p>
            <a:r>
              <a:rPr lang="en-US" dirty="0"/>
              <a:t>As a result, once we follow all the rules and regulations stipulated by the USPS, your mail will successfully get to the recipient.</a:t>
            </a:r>
            <a:endParaRPr lang="en-US" sz="2000" dirty="0"/>
          </a:p>
          <a:p>
            <a:r>
              <a:rPr lang="en-US" dirty="0"/>
              <a:t>if there are errors, then you must fix them</a:t>
            </a:r>
          </a:p>
          <a:p>
            <a:r>
              <a:rPr lang="en-US" dirty="0"/>
              <a:t>In some instances the mail will not get to its address</a:t>
            </a:r>
          </a:p>
          <a:p>
            <a:pPr lvl="1"/>
            <a:r>
              <a:rPr lang="en-US" dirty="0"/>
              <a:t>Incomplete or incorrect address</a:t>
            </a:r>
          </a:p>
          <a:p>
            <a:pPr lvl="1"/>
            <a:r>
              <a:rPr lang="en-US" dirty="0"/>
              <a:t>Recipient may have moved without you knowing</a:t>
            </a:r>
          </a:p>
          <a:p>
            <a:pPr lvl="1"/>
            <a:r>
              <a:rPr lang="en-US" dirty="0"/>
              <a:t>Post office errors</a:t>
            </a:r>
          </a:p>
          <a:p>
            <a:r>
              <a:rPr lang="en-US" dirty="0"/>
              <a:t>Might need to resend</a:t>
            </a:r>
          </a:p>
          <a:p>
            <a:pPr lvl="2"/>
            <a:endParaRPr lang="en-US" dirty="0"/>
          </a:p>
          <a:p>
            <a:pPr lvl="2"/>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785801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515938"/>
            <a:ext cx="6376988" cy="3587750"/>
          </a:xfrm>
        </p:spPr>
      </p:sp>
      <p:sp>
        <p:nvSpPr>
          <p:cNvPr id="3" name="Notes Placeholder 2"/>
          <p:cNvSpPr>
            <a:spLocks noGrp="1"/>
          </p:cNvSpPr>
          <p:nvPr>
            <p:ph type="body" idx="1"/>
          </p:nvPr>
        </p:nvSpPr>
        <p:spPr>
          <a:xfrm>
            <a:off x="312138" y="4531545"/>
            <a:ext cx="6476859" cy="4310484"/>
          </a:xfrm>
        </p:spPr>
        <p:txBody>
          <a:bodyPr/>
          <a:lstStyle/>
          <a:p>
            <a:r>
              <a:rPr lang="en-US" sz="1600" dirty="0"/>
              <a:t>Let us look at another example, let us use FedEx.  They are in the same business as USPS, which is of delivering mail, parcels, etc.  </a:t>
            </a:r>
          </a:p>
          <a:p>
            <a:endParaRPr lang="en-US" sz="1600" dirty="0"/>
          </a:p>
          <a:p>
            <a:r>
              <a:rPr lang="en-US" sz="1600" dirty="0"/>
              <a:t>Even though they are in the same business, we just cannot take our USPS mail and use a FedEx facility to mail it, or vice versa.  It will not work since each entity will let us know that we need to use the appropriate facility.  This is so since they both use different procedures to get our mail across.</a:t>
            </a:r>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543758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04651F-6D59-47E9-B5E2-96017F01208F}"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0831-05EA-44CB-A360-BED333D540C9}" type="slidenum">
              <a:rPr lang="en-US" smtClean="0"/>
              <a:t>‹#›</a:t>
            </a:fld>
            <a:endParaRPr lang="en-US"/>
          </a:p>
        </p:txBody>
      </p:sp>
      <p:pic>
        <p:nvPicPr>
          <p:cNvPr id="11" name="Picture 10" descr="Logo&#10;&#10;Description automatically generated">
            <a:extLst>
              <a:ext uri="{FF2B5EF4-FFF2-40B4-BE49-F238E27FC236}">
                <a16:creationId xmlns:a16="http://schemas.microsoft.com/office/drawing/2014/main" id="{5AC7AA84-19D2-152C-D425-AF384B7538FE}"/>
              </a:ext>
            </a:extLst>
          </p:cNvPr>
          <p:cNvPicPr>
            <a:picLocks noChangeAspect="1"/>
          </p:cNvPicPr>
          <p:nvPr userDrawn="1"/>
        </p:nvPicPr>
        <p:blipFill rotWithShape="1">
          <a:blip r:embed="rId2">
            <a:alphaModFix amt="12000"/>
            <a:grayscl/>
            <a:extLst>
              <a:ext uri="{28A0092B-C50C-407E-A947-70E740481C1C}">
                <a14:useLocalDpi xmlns:a14="http://schemas.microsoft.com/office/drawing/2010/main" val="0"/>
              </a:ext>
            </a:extLst>
          </a:blip>
          <a:srcRect t="22075" b="11653"/>
          <a:stretch/>
        </p:blipFill>
        <p:spPr>
          <a:xfrm>
            <a:off x="20" y="1"/>
            <a:ext cx="12191980" cy="5938683"/>
          </a:xfrm>
          <a:prstGeom prst="rect">
            <a:avLst/>
          </a:prstGeom>
          <a:effectLst>
            <a:reflection blurRad="38100" stA="55000" endPos="15000" dir="5400000" sy="-100000" algn="bl" rotWithShape="0"/>
          </a:effectLst>
        </p:spPr>
      </p:pic>
    </p:spTree>
    <p:extLst>
      <p:ext uri="{BB962C8B-B14F-4D97-AF65-F5344CB8AC3E}">
        <p14:creationId xmlns:p14="http://schemas.microsoft.com/office/powerpoint/2010/main" val="332364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347671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252750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459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259465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04651F-6D59-47E9-B5E2-96017F01208F}"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97562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04651F-6D59-47E9-B5E2-96017F01208F}"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232688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651F-6D59-47E9-B5E2-96017F01208F}"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2349005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651F-6D59-47E9-B5E2-96017F01208F}"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4075282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887200" cy="1066800"/>
          </a:xfrm>
        </p:spPr>
        <p:txBody>
          <a:bodyPr/>
          <a:lstStyle/>
          <a:p>
            <a:r>
              <a:rPr lang="en-US"/>
              <a:t>Click to edit Master title style</a:t>
            </a:r>
          </a:p>
        </p:txBody>
      </p:sp>
      <p:sp>
        <p:nvSpPr>
          <p:cNvPr id="3" name="Text Placeholder 2"/>
          <p:cNvSpPr>
            <a:spLocks noGrp="1"/>
          </p:cNvSpPr>
          <p:nvPr>
            <p:ph type="body" sz="half" idx="1"/>
          </p:nvPr>
        </p:nvSpPr>
        <p:spPr>
          <a:xfrm>
            <a:off x="609600" y="1874838"/>
            <a:ext cx="53848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74838"/>
            <a:ext cx="53848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0" y="6553200"/>
            <a:ext cx="1625600" cy="304800"/>
          </a:xfrm>
          <a:prstGeom prst="rect">
            <a:avLst/>
          </a:prstGeom>
        </p:spPr>
        <p:txBody>
          <a:bodyPr/>
          <a:lstStyle>
            <a:lvl1pPr>
              <a:defRPr/>
            </a:lvl1pPr>
          </a:lstStyle>
          <a:p>
            <a:pPr>
              <a:defRPr/>
            </a:pPr>
            <a:r>
              <a:rPr lang="en-US"/>
              <a:t>Masaru Okuda</a:t>
            </a:r>
          </a:p>
        </p:txBody>
      </p:sp>
      <p:sp>
        <p:nvSpPr>
          <p:cNvPr id="6" name="Footer Placeholder 5"/>
          <p:cNvSpPr>
            <a:spLocks noGrp="1"/>
          </p:cNvSpPr>
          <p:nvPr>
            <p:ph type="ftr" sz="quarter" idx="11"/>
          </p:nvPr>
        </p:nvSpPr>
        <p:spPr>
          <a:xfrm>
            <a:off x="1828800" y="6553200"/>
            <a:ext cx="9550400" cy="304800"/>
          </a:xfrm>
          <a:prstGeom prst="rect">
            <a:avLst/>
          </a:prstGeom>
        </p:spPr>
        <p:txBody>
          <a:bodyPr/>
          <a:lstStyle>
            <a:lvl1pPr>
              <a:defRPr/>
            </a:lvl1pPr>
          </a:lstStyle>
          <a:p>
            <a:pPr>
              <a:defRPr/>
            </a:pPr>
            <a:r>
              <a:rPr lang="en-US" dirty="0"/>
              <a:t>CNM 133</a:t>
            </a:r>
          </a:p>
        </p:txBody>
      </p:sp>
      <p:sp>
        <p:nvSpPr>
          <p:cNvPr id="7" name="Slide Number Placeholder 6"/>
          <p:cNvSpPr>
            <a:spLocks noGrp="1"/>
          </p:cNvSpPr>
          <p:nvPr>
            <p:ph type="sldNum" sz="quarter" idx="12"/>
          </p:nvPr>
        </p:nvSpPr>
        <p:spPr>
          <a:xfrm>
            <a:off x="11582400" y="6324600"/>
            <a:ext cx="609600" cy="533400"/>
          </a:xfrm>
        </p:spPr>
        <p:txBody>
          <a:bodyPr/>
          <a:lstStyle>
            <a:lvl1pPr>
              <a:defRPr/>
            </a:lvl1pPr>
          </a:lstStyle>
          <a:p>
            <a:fld id="{E10B2A6B-EBC4-4453-A93D-DCCADB259E5E}" type="slidenum">
              <a:rPr lang="en-US"/>
              <a:pPr/>
              <a:t>‹#›</a:t>
            </a:fld>
            <a:endParaRPr lang="en-US"/>
          </a:p>
        </p:txBody>
      </p:sp>
    </p:spTree>
    <p:extLst>
      <p:ext uri="{BB962C8B-B14F-4D97-AF65-F5344CB8AC3E}">
        <p14:creationId xmlns:p14="http://schemas.microsoft.com/office/powerpoint/2010/main" val="573970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887200" cy="1066800"/>
          </a:xfrm>
        </p:spPr>
        <p:txBody>
          <a:bodyPr/>
          <a:lstStyle/>
          <a:p>
            <a:r>
              <a:rPr lang="en-US"/>
              <a:t>Click to edit Master title style</a:t>
            </a:r>
          </a:p>
        </p:txBody>
      </p:sp>
      <p:sp>
        <p:nvSpPr>
          <p:cNvPr id="3" name="Content Placeholder 2"/>
          <p:cNvSpPr>
            <a:spLocks noGrp="1"/>
          </p:cNvSpPr>
          <p:nvPr>
            <p:ph sz="quarter" idx="1"/>
          </p:nvPr>
        </p:nvSpPr>
        <p:spPr>
          <a:xfrm>
            <a:off x="609600" y="1874839"/>
            <a:ext cx="5384800"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4213226"/>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197600" y="1874838"/>
            <a:ext cx="53848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0" y="6553200"/>
            <a:ext cx="1625600" cy="304800"/>
          </a:xfrm>
          <a:prstGeom prst="rect">
            <a:avLst/>
          </a:prstGeom>
        </p:spPr>
        <p:txBody>
          <a:bodyPr/>
          <a:lstStyle>
            <a:lvl1pPr>
              <a:defRPr/>
            </a:lvl1pPr>
          </a:lstStyle>
          <a:p>
            <a:pPr>
              <a:defRPr/>
            </a:pPr>
            <a:r>
              <a:rPr lang="en-US"/>
              <a:t>Masaru Okuda</a:t>
            </a:r>
          </a:p>
        </p:txBody>
      </p:sp>
      <p:sp>
        <p:nvSpPr>
          <p:cNvPr id="7" name="Footer Placeholder 6"/>
          <p:cNvSpPr>
            <a:spLocks noGrp="1"/>
          </p:cNvSpPr>
          <p:nvPr>
            <p:ph type="ftr" sz="quarter" idx="11"/>
          </p:nvPr>
        </p:nvSpPr>
        <p:spPr>
          <a:xfrm>
            <a:off x="1828800" y="6553200"/>
            <a:ext cx="9550400" cy="304800"/>
          </a:xfrm>
          <a:prstGeom prst="rect">
            <a:avLst/>
          </a:prstGeom>
        </p:spPr>
        <p:txBody>
          <a:bodyPr/>
          <a:lstStyle>
            <a:lvl1pPr>
              <a:defRPr/>
            </a:lvl1pPr>
          </a:lstStyle>
          <a:p>
            <a:pPr>
              <a:defRPr/>
            </a:pPr>
            <a:r>
              <a:rPr lang="en-US" dirty="0"/>
              <a:t>CNM 133</a:t>
            </a:r>
          </a:p>
        </p:txBody>
      </p:sp>
      <p:sp>
        <p:nvSpPr>
          <p:cNvPr id="8" name="Slide Number Placeholder 7"/>
          <p:cNvSpPr>
            <a:spLocks noGrp="1"/>
          </p:cNvSpPr>
          <p:nvPr>
            <p:ph type="sldNum" sz="quarter" idx="12"/>
          </p:nvPr>
        </p:nvSpPr>
        <p:spPr>
          <a:xfrm>
            <a:off x="11582400" y="6324600"/>
            <a:ext cx="609600" cy="533400"/>
          </a:xfrm>
        </p:spPr>
        <p:txBody>
          <a:bodyPr/>
          <a:lstStyle>
            <a:lvl1pPr>
              <a:defRPr/>
            </a:lvl1pPr>
          </a:lstStyle>
          <a:p>
            <a:fld id="{B0AF835C-7979-45FD-A085-B0AE25DA56B2}" type="slidenum">
              <a:rPr lang="en-US"/>
              <a:pPr/>
              <a:t>‹#›</a:t>
            </a:fld>
            <a:endParaRPr lang="en-US"/>
          </a:p>
        </p:txBody>
      </p:sp>
    </p:spTree>
    <p:extLst>
      <p:ext uri="{BB962C8B-B14F-4D97-AF65-F5344CB8AC3E}">
        <p14:creationId xmlns:p14="http://schemas.microsoft.com/office/powerpoint/2010/main" val="99836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651F-6D59-47E9-B5E2-96017F01208F}"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377142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4651F-6D59-47E9-B5E2-96017F01208F}"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0831-05EA-44CB-A360-BED333D540C9}" type="slidenum">
              <a:rPr lang="en-US" smtClean="0"/>
              <a:t>‹#›</a:t>
            </a:fld>
            <a:endParaRPr lang="en-US"/>
          </a:p>
        </p:txBody>
      </p:sp>
      <p:pic>
        <p:nvPicPr>
          <p:cNvPr id="10" name="Picture 9" descr="Logo&#10;&#10;Description automatically generated">
            <a:extLst>
              <a:ext uri="{FF2B5EF4-FFF2-40B4-BE49-F238E27FC236}">
                <a16:creationId xmlns:a16="http://schemas.microsoft.com/office/drawing/2014/main" id="{320D74B6-AAEE-15D4-A3FD-82887E59573A}"/>
              </a:ext>
            </a:extLst>
          </p:cNvPr>
          <p:cNvPicPr>
            <a:picLocks noChangeAspect="1"/>
          </p:cNvPicPr>
          <p:nvPr userDrawn="1"/>
        </p:nvPicPr>
        <p:blipFill rotWithShape="1">
          <a:blip r:embed="rId2">
            <a:alphaModFix amt="12000"/>
            <a:grayscl/>
            <a:extLst>
              <a:ext uri="{28A0092B-C50C-407E-A947-70E740481C1C}">
                <a14:useLocalDpi xmlns:a14="http://schemas.microsoft.com/office/drawing/2010/main" val="0"/>
              </a:ext>
            </a:extLst>
          </a:blip>
          <a:srcRect t="22075" b="11653"/>
          <a:stretch/>
        </p:blipFill>
        <p:spPr>
          <a:xfrm>
            <a:off x="20" y="1"/>
            <a:ext cx="12191980" cy="5938683"/>
          </a:xfrm>
          <a:prstGeom prst="rect">
            <a:avLst/>
          </a:prstGeom>
          <a:effectLst>
            <a:reflection blurRad="38100" stA="55000" endPos="15000" dir="5400000" sy="-100000" algn="bl" rotWithShape="0"/>
          </a:effectLst>
        </p:spPr>
      </p:pic>
    </p:spTree>
    <p:extLst>
      <p:ext uri="{BB962C8B-B14F-4D97-AF65-F5344CB8AC3E}">
        <p14:creationId xmlns:p14="http://schemas.microsoft.com/office/powerpoint/2010/main" val="115858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50275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4651F-6D59-47E9-B5E2-96017F01208F}"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45299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4651F-6D59-47E9-B5E2-96017F01208F}"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119088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4651F-6D59-47E9-B5E2-96017F01208F}"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23966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14916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4651F-6D59-47E9-B5E2-96017F01208F}"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0831-05EA-44CB-A360-BED333D540C9}" type="slidenum">
              <a:rPr lang="en-US" smtClean="0"/>
              <a:t>‹#›</a:t>
            </a:fld>
            <a:endParaRPr lang="en-US"/>
          </a:p>
        </p:txBody>
      </p:sp>
    </p:spTree>
    <p:extLst>
      <p:ext uri="{BB962C8B-B14F-4D97-AF65-F5344CB8AC3E}">
        <p14:creationId xmlns:p14="http://schemas.microsoft.com/office/powerpoint/2010/main" val="136955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04651F-6D59-47E9-B5E2-96017F01208F}" type="datetimeFigureOut">
              <a:rPr lang="en-US" smtClean="0"/>
              <a:t>6/15/2022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99D0831-05EA-44CB-A360-BED333D540C9}" type="slidenum">
              <a:rPr lang="en-US" smtClean="0"/>
              <a:t>‹#›</a:t>
            </a:fld>
            <a:endParaRPr lang="en-US"/>
          </a:p>
        </p:txBody>
      </p:sp>
    </p:spTree>
    <p:extLst>
      <p:ext uri="{BB962C8B-B14F-4D97-AF65-F5344CB8AC3E}">
        <p14:creationId xmlns:p14="http://schemas.microsoft.com/office/powerpoint/2010/main" val="37832073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web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C4FE-7DF0-4788-AB36-DC6E779E4A0A}"/>
              </a:ext>
            </a:extLst>
          </p:cNvPr>
          <p:cNvSpPr>
            <a:spLocks noGrp="1"/>
          </p:cNvSpPr>
          <p:nvPr>
            <p:ph type="ctrTitle"/>
          </p:nvPr>
        </p:nvSpPr>
        <p:spPr/>
        <p:txBody>
          <a:bodyPr/>
          <a:lstStyle/>
          <a:p>
            <a:r>
              <a:rPr lang="en-US"/>
              <a:t>Network Protocols</a:t>
            </a:r>
            <a:endParaRPr lang="en-US" dirty="0"/>
          </a:p>
        </p:txBody>
      </p:sp>
      <p:sp>
        <p:nvSpPr>
          <p:cNvPr id="5" name="Subtitle 4">
            <a:extLst>
              <a:ext uri="{FF2B5EF4-FFF2-40B4-BE49-F238E27FC236}">
                <a16:creationId xmlns:a16="http://schemas.microsoft.com/office/drawing/2014/main" id="{A913097C-6B4F-546E-EAF1-C0BE3E879C1D}"/>
              </a:ext>
            </a:extLst>
          </p:cNvPr>
          <p:cNvSpPr>
            <a:spLocks noGrp="1"/>
          </p:cNvSpPr>
          <p:nvPr>
            <p:ph type="subTitle" idx="1"/>
          </p:nvPr>
        </p:nvSpPr>
        <p:spPr/>
        <p:txBody>
          <a:bodyPr/>
          <a:lstStyle/>
          <a:p>
            <a:r>
              <a:rPr lang="en-US" dirty="0"/>
              <a:t>UBMS Stem Experience: Jurassic Park</a:t>
            </a:r>
          </a:p>
        </p:txBody>
      </p:sp>
    </p:spTree>
    <p:extLst>
      <p:ext uri="{BB962C8B-B14F-4D97-AF65-F5344CB8AC3E}">
        <p14:creationId xmlns:p14="http://schemas.microsoft.com/office/powerpoint/2010/main" val="230552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7F32-0E26-D32F-086D-1D560C02F17C}"/>
              </a:ext>
            </a:extLst>
          </p:cNvPr>
          <p:cNvSpPr>
            <a:spLocks noGrp="1"/>
          </p:cNvSpPr>
          <p:nvPr>
            <p:ph type="title"/>
          </p:nvPr>
        </p:nvSpPr>
        <p:spPr/>
        <p:txBody>
          <a:bodyPr/>
          <a:lstStyle/>
          <a:p>
            <a:r>
              <a:rPr lang="en-US" dirty="0"/>
              <a:t>Client-Server Relationship</a:t>
            </a:r>
          </a:p>
        </p:txBody>
      </p:sp>
      <p:pic>
        <p:nvPicPr>
          <p:cNvPr id="5" name="Content Placeholder 4" descr="Graphical user interface, application&#10;&#10;Description automatically generated">
            <a:extLst>
              <a:ext uri="{FF2B5EF4-FFF2-40B4-BE49-F238E27FC236}">
                <a16:creationId xmlns:a16="http://schemas.microsoft.com/office/drawing/2014/main" id="{91BC2892-8CBC-5C16-7FAC-86933617C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172" y="1825625"/>
            <a:ext cx="7252230" cy="4351338"/>
          </a:xfrm>
          <a:solidFill>
            <a:schemeClr val="tx1"/>
          </a:solidFill>
        </p:spPr>
      </p:pic>
    </p:spTree>
    <p:extLst>
      <p:ext uri="{BB962C8B-B14F-4D97-AF65-F5344CB8AC3E}">
        <p14:creationId xmlns:p14="http://schemas.microsoft.com/office/powerpoint/2010/main" val="215632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C257-8D28-EEBF-FBEC-4DF9537FFC3E}"/>
              </a:ext>
            </a:extLst>
          </p:cNvPr>
          <p:cNvSpPr>
            <a:spLocks noGrp="1"/>
          </p:cNvSpPr>
          <p:nvPr>
            <p:ph type="title"/>
          </p:nvPr>
        </p:nvSpPr>
        <p:spPr/>
        <p:txBody>
          <a:bodyPr/>
          <a:lstStyle/>
          <a:p>
            <a:r>
              <a:rPr lang="en-US" dirty="0"/>
              <a:t>Sending Email</a:t>
            </a:r>
          </a:p>
        </p:txBody>
      </p:sp>
      <p:pic>
        <p:nvPicPr>
          <p:cNvPr id="5" name="Content Placeholder 4" descr="Diagram&#10;&#10;Description automatically generated">
            <a:extLst>
              <a:ext uri="{FF2B5EF4-FFF2-40B4-BE49-F238E27FC236}">
                <a16:creationId xmlns:a16="http://schemas.microsoft.com/office/drawing/2014/main" id="{B72378D4-5952-71DE-571A-460EBA9D59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958" y="1825625"/>
            <a:ext cx="8314658" cy="4351338"/>
          </a:xfrm>
        </p:spPr>
      </p:pic>
    </p:spTree>
    <p:extLst>
      <p:ext uri="{BB962C8B-B14F-4D97-AF65-F5344CB8AC3E}">
        <p14:creationId xmlns:p14="http://schemas.microsoft.com/office/powerpoint/2010/main" val="349506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65A0-D858-1113-2883-5CE66AB055BB}"/>
              </a:ext>
            </a:extLst>
          </p:cNvPr>
          <p:cNvSpPr>
            <a:spLocks noGrp="1"/>
          </p:cNvSpPr>
          <p:nvPr>
            <p:ph type="title"/>
          </p:nvPr>
        </p:nvSpPr>
        <p:spPr/>
        <p:txBody>
          <a:bodyPr/>
          <a:lstStyle/>
          <a:p>
            <a:r>
              <a:rPr lang="en-US" dirty="0"/>
              <a:t>Email Servers</a:t>
            </a:r>
          </a:p>
        </p:txBody>
      </p:sp>
      <p:pic>
        <p:nvPicPr>
          <p:cNvPr id="5" name="Content Placeholder 4" descr="Diagram&#10;&#10;Description automatically generated">
            <a:extLst>
              <a:ext uri="{FF2B5EF4-FFF2-40B4-BE49-F238E27FC236}">
                <a16:creationId xmlns:a16="http://schemas.microsoft.com/office/drawing/2014/main" id="{AF2B9F2B-402B-E976-FBEC-DAF5110A0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338" y="1825625"/>
            <a:ext cx="6293899" cy="4351338"/>
          </a:xfrm>
        </p:spPr>
      </p:pic>
    </p:spTree>
    <p:extLst>
      <p:ext uri="{BB962C8B-B14F-4D97-AF65-F5344CB8AC3E}">
        <p14:creationId xmlns:p14="http://schemas.microsoft.com/office/powerpoint/2010/main" val="161811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D5B-3505-FB1A-3D28-EC2DDFF1A2D7}"/>
              </a:ext>
            </a:extLst>
          </p:cNvPr>
          <p:cNvSpPr>
            <a:spLocks noGrp="1"/>
          </p:cNvSpPr>
          <p:nvPr>
            <p:ph type="title"/>
          </p:nvPr>
        </p:nvSpPr>
        <p:spPr/>
        <p:txBody>
          <a:bodyPr/>
          <a:lstStyle/>
          <a:p>
            <a:r>
              <a:rPr lang="en-US" dirty="0"/>
              <a:t>Web Browsing</a:t>
            </a:r>
          </a:p>
        </p:txBody>
      </p:sp>
      <p:pic>
        <p:nvPicPr>
          <p:cNvPr id="1026" name="Picture 2" descr="High-res browser logos - Paul Irish">
            <a:extLst>
              <a:ext uri="{FF2B5EF4-FFF2-40B4-BE49-F238E27FC236}">
                <a16:creationId xmlns:a16="http://schemas.microsoft.com/office/drawing/2014/main" id="{CE29E9A0-3301-9084-F7AE-FFD7EE4F7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2041" y="3429000"/>
            <a:ext cx="47910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using a computer&#10;&#10;Description automatically generated with medium confidence">
            <a:extLst>
              <a:ext uri="{FF2B5EF4-FFF2-40B4-BE49-F238E27FC236}">
                <a16:creationId xmlns:a16="http://schemas.microsoft.com/office/drawing/2014/main" id="{A3F3CA06-71B9-9D79-0EA2-D2F6252C4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61477"/>
            <a:ext cx="5694218" cy="3779537"/>
          </a:xfrm>
          <a:prstGeom prst="rect">
            <a:avLst/>
          </a:prstGeom>
        </p:spPr>
      </p:pic>
    </p:spTree>
    <p:extLst>
      <p:ext uri="{BB962C8B-B14F-4D97-AF65-F5344CB8AC3E}">
        <p14:creationId xmlns:p14="http://schemas.microsoft.com/office/powerpoint/2010/main" val="397377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4608B80-0BB8-97D4-2F3B-63CFA387D2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87674" y="943649"/>
            <a:ext cx="8836803" cy="4970702"/>
          </a:xfrm>
          <a:prstGeom prst="rect">
            <a:avLst/>
          </a:prstGeom>
          <a:ln w="190500" cap="flat" cmpd="thinThick">
            <a:solidFill>
              <a:srgbClr val="FFFFFF"/>
            </a:solidFill>
            <a:prstDash val="solid"/>
            <a:round/>
          </a:ln>
        </p:spPr>
      </p:pic>
    </p:spTree>
    <p:extLst>
      <p:ext uri="{BB962C8B-B14F-4D97-AF65-F5344CB8AC3E}">
        <p14:creationId xmlns:p14="http://schemas.microsoft.com/office/powerpoint/2010/main" val="382142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6005-36C4-84C3-BB46-CBDC4321D1A2}"/>
              </a:ext>
            </a:extLst>
          </p:cNvPr>
          <p:cNvSpPr>
            <a:spLocks noGrp="1"/>
          </p:cNvSpPr>
          <p:nvPr>
            <p:ph type="title"/>
          </p:nvPr>
        </p:nvSpPr>
        <p:spPr>
          <a:xfrm>
            <a:off x="838200" y="5145932"/>
            <a:ext cx="10515600" cy="959586"/>
          </a:xfrm>
        </p:spPr>
        <p:txBody>
          <a:bodyPr vert="horz" wrap="none" lIns="91440" tIns="45720" rIns="91440" bIns="45720" rtlCol="0" anchor="t">
            <a:normAutofit/>
          </a:bodyPr>
          <a:lstStyle/>
          <a:p>
            <a:pPr algn="r"/>
            <a:r>
              <a:rPr lang="en-US" sz="40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HTTP Protocol</a:t>
            </a:r>
          </a:p>
        </p:txBody>
      </p:sp>
      <p:pic>
        <p:nvPicPr>
          <p:cNvPr id="1026" name="Picture 2">
            <a:extLst>
              <a:ext uri="{FF2B5EF4-FFF2-40B4-BE49-F238E27FC236}">
                <a16:creationId xmlns:a16="http://schemas.microsoft.com/office/drawing/2014/main" id="{F301F53E-D485-A8EE-A1BA-C8306F2294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1" y="945736"/>
            <a:ext cx="10515598" cy="358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1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012B-5596-F62D-D3EB-75BC26DC84FB}"/>
              </a:ext>
            </a:extLst>
          </p:cNvPr>
          <p:cNvSpPr>
            <a:spLocks noGrp="1"/>
          </p:cNvSpPr>
          <p:nvPr>
            <p:ph type="title"/>
          </p:nvPr>
        </p:nvSpPr>
        <p:spPr/>
        <p:txBody>
          <a:bodyPr/>
          <a:lstStyle/>
          <a:p>
            <a:r>
              <a:rPr lang="en-US" dirty="0"/>
              <a:t>HTTP Codes</a:t>
            </a:r>
          </a:p>
        </p:txBody>
      </p:sp>
      <p:pic>
        <p:nvPicPr>
          <p:cNvPr id="5" name="Content Placeholder 4" descr="Graphical user interface, application&#10;&#10;Description automatically generated">
            <a:extLst>
              <a:ext uri="{FF2B5EF4-FFF2-40B4-BE49-F238E27FC236}">
                <a16:creationId xmlns:a16="http://schemas.microsoft.com/office/drawing/2014/main" id="{12A14447-8D26-39C6-0E37-DE9DE0AF8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337" y="1825625"/>
            <a:ext cx="7309901" cy="4351338"/>
          </a:xfrm>
        </p:spPr>
      </p:pic>
    </p:spTree>
    <p:extLst>
      <p:ext uri="{BB962C8B-B14F-4D97-AF65-F5344CB8AC3E}">
        <p14:creationId xmlns:p14="http://schemas.microsoft.com/office/powerpoint/2010/main" val="209702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p>
        </p:txBody>
      </p:sp>
      <p:pic>
        <p:nvPicPr>
          <p:cNvPr id="5" name="Picture 4">
            <a:extLst>
              <a:ext uri="{FF2B5EF4-FFF2-40B4-BE49-F238E27FC236}">
                <a16:creationId xmlns:a16="http://schemas.microsoft.com/office/drawing/2014/main" id="{F3753044-F707-4E6C-89BB-BF462A4A0BC5}"/>
              </a:ext>
            </a:extLst>
          </p:cNvPr>
          <p:cNvPicPr>
            <a:picLocks noChangeAspect="1"/>
          </p:cNvPicPr>
          <p:nvPr/>
        </p:nvPicPr>
        <p:blipFill>
          <a:blip r:embed="rId3"/>
          <a:stretch>
            <a:fillRect/>
          </a:stretch>
        </p:blipFill>
        <p:spPr>
          <a:xfrm>
            <a:off x="1249386" y="2352212"/>
            <a:ext cx="4183905" cy="2788276"/>
          </a:xfrm>
          <a:prstGeom prst="rect">
            <a:avLst/>
          </a:prstGeom>
        </p:spPr>
      </p:pic>
      <p:pic>
        <p:nvPicPr>
          <p:cNvPr id="7" name="Picture 6" descr="A person wearing a suit and tie&#10;&#10;Description automatically generated">
            <a:extLst>
              <a:ext uri="{FF2B5EF4-FFF2-40B4-BE49-F238E27FC236}">
                <a16:creationId xmlns:a16="http://schemas.microsoft.com/office/drawing/2014/main" id="{111207B2-1A55-4EC4-A879-D01526ED7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711" y="2463884"/>
            <a:ext cx="4085051" cy="2676604"/>
          </a:xfrm>
          <a:prstGeom prst="rect">
            <a:avLst/>
          </a:prstGeom>
        </p:spPr>
      </p:pic>
      <p:pic>
        <p:nvPicPr>
          <p:cNvPr id="9" name="Picture 8">
            <a:extLst>
              <a:ext uri="{FF2B5EF4-FFF2-40B4-BE49-F238E27FC236}">
                <a16:creationId xmlns:a16="http://schemas.microsoft.com/office/drawing/2014/main" id="{00BD2691-D826-4D4A-9655-EB6FA1B42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3129" y="4461387"/>
            <a:ext cx="1462729" cy="853928"/>
          </a:xfrm>
          <a:prstGeom prst="rect">
            <a:avLst/>
          </a:prstGeom>
        </p:spPr>
      </p:pic>
      <p:pic>
        <p:nvPicPr>
          <p:cNvPr id="11" name="Picture 10" descr="A close up of a flag&#10;&#10;Description automatically generated">
            <a:extLst>
              <a:ext uri="{FF2B5EF4-FFF2-40B4-BE49-F238E27FC236}">
                <a16:creationId xmlns:a16="http://schemas.microsoft.com/office/drawing/2014/main" id="{A387D782-D91A-41EE-99B9-B8EFB57472ED}"/>
              </a:ext>
            </a:extLst>
          </p:cNvPr>
          <p:cNvPicPr>
            <a:picLocks noChangeAspect="1"/>
          </p:cNvPicPr>
          <p:nvPr/>
        </p:nvPicPr>
        <p:blipFill rotWithShape="1">
          <a:blip r:embed="rId6">
            <a:extLst>
              <a:ext uri="{28A0092B-C50C-407E-A947-70E740481C1C}">
                <a14:useLocalDpi xmlns:a14="http://schemas.microsoft.com/office/drawing/2010/main" val="0"/>
              </a:ext>
            </a:extLst>
          </a:blip>
          <a:srcRect t="17652" b="17371"/>
          <a:stretch/>
        </p:blipFill>
        <p:spPr>
          <a:xfrm>
            <a:off x="8095151" y="4588709"/>
            <a:ext cx="1412173" cy="917581"/>
          </a:xfrm>
          <a:prstGeom prst="rect">
            <a:avLst/>
          </a:prstGeom>
        </p:spPr>
      </p:pic>
    </p:spTree>
    <p:extLst>
      <p:ext uri="{BB962C8B-B14F-4D97-AF65-F5344CB8AC3E}">
        <p14:creationId xmlns:p14="http://schemas.microsoft.com/office/powerpoint/2010/main" val="246432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981200" y="1706002"/>
            <a:ext cx="6434070" cy="3667125"/>
          </a:xfrm>
          <a:prstGeom prst="rect">
            <a:avLst/>
          </a:prstGeom>
        </p:spPr>
      </p:pic>
      <p:sp>
        <p:nvSpPr>
          <p:cNvPr id="2" name="Title 1"/>
          <p:cNvSpPr>
            <a:spLocks noGrp="1"/>
          </p:cNvSpPr>
          <p:nvPr>
            <p:ph type="title"/>
          </p:nvPr>
        </p:nvSpPr>
        <p:spPr/>
        <p:txBody>
          <a:bodyPr/>
          <a:lstStyle/>
          <a:p>
            <a:r>
              <a:rPr lang="en-US" dirty="0"/>
              <a:t>Protocol Example…</a:t>
            </a:r>
          </a:p>
        </p:txBody>
      </p:sp>
      <p:sp>
        <p:nvSpPr>
          <p:cNvPr id="3" name="Content Placeholder 2"/>
          <p:cNvSpPr>
            <a:spLocks noGrp="1"/>
          </p:cNvSpPr>
          <p:nvPr>
            <p:ph idx="1"/>
          </p:nvPr>
        </p:nvSpPr>
        <p:spPr>
          <a:xfrm>
            <a:off x="236624" y="2092634"/>
            <a:ext cx="1744576" cy="1230115"/>
          </a:xfrm>
        </p:spPr>
        <p:txBody>
          <a:bodyPr/>
          <a:lstStyle/>
          <a:p>
            <a:r>
              <a:rPr lang="en-US" dirty="0"/>
              <a:t>USPS Protocol</a:t>
            </a:r>
          </a:p>
        </p:txBody>
      </p:sp>
      <p:sp>
        <p:nvSpPr>
          <p:cNvPr id="5" name="Bent Arrow 4"/>
          <p:cNvSpPr/>
          <p:nvPr/>
        </p:nvSpPr>
        <p:spPr>
          <a:xfrm rot="16200000">
            <a:off x="3400799" y="5077201"/>
            <a:ext cx="1216038" cy="669165"/>
          </a:xfrm>
          <a:prstGeom prst="bentArrow">
            <a:avLst>
              <a:gd name="adj1" fmla="val 9763"/>
              <a:gd name="adj2" fmla="val 12242"/>
              <a:gd name="adj3" fmla="val 20468"/>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p:cNvSpPr txBox="1"/>
          <p:nvPr/>
        </p:nvSpPr>
        <p:spPr>
          <a:xfrm>
            <a:off x="4495801" y="5686187"/>
            <a:ext cx="3564765" cy="646331"/>
          </a:xfrm>
          <a:prstGeom prst="rect">
            <a:avLst/>
          </a:prstGeom>
          <a:noFill/>
        </p:spPr>
        <p:txBody>
          <a:bodyPr wrap="square" rtlCol="0">
            <a:spAutoFit/>
          </a:bodyPr>
          <a:lstStyle/>
          <a:p>
            <a:r>
              <a:rPr lang="en-US" dirty="0"/>
              <a:t>You need an appropriate container, in this case, an adequate envelope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18005"/>
          <a:stretch/>
        </p:blipFill>
        <p:spPr>
          <a:xfrm>
            <a:off x="8672105" y="2359644"/>
            <a:ext cx="1782628" cy="1461675"/>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t="2007" r="32002" b="23337"/>
          <a:stretch/>
        </p:blipFill>
        <p:spPr>
          <a:xfrm>
            <a:off x="8684211" y="4885561"/>
            <a:ext cx="1719094" cy="1415580"/>
          </a:xfrm>
          <a:prstGeom prst="rect">
            <a:avLst/>
          </a:prstGeom>
        </p:spPr>
      </p:pic>
    </p:spTree>
    <p:extLst>
      <p:ext uri="{BB962C8B-B14F-4D97-AF65-F5344CB8AC3E}">
        <p14:creationId xmlns:p14="http://schemas.microsoft.com/office/powerpoint/2010/main" val="420731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981200" y="1706002"/>
            <a:ext cx="6434070" cy="3667125"/>
          </a:xfrm>
          <a:prstGeom prst="rect">
            <a:avLst/>
          </a:prstGeom>
        </p:spPr>
      </p:pic>
      <p:sp>
        <p:nvSpPr>
          <p:cNvPr id="2" name="Title 1"/>
          <p:cNvSpPr>
            <a:spLocks noGrp="1"/>
          </p:cNvSpPr>
          <p:nvPr>
            <p:ph type="title"/>
          </p:nvPr>
        </p:nvSpPr>
        <p:spPr/>
        <p:txBody>
          <a:bodyPr/>
          <a:lstStyle/>
          <a:p>
            <a:r>
              <a:rPr lang="en-US" dirty="0"/>
              <a:t>Protocol Example…</a:t>
            </a:r>
          </a:p>
        </p:txBody>
      </p:sp>
      <p:sp>
        <p:nvSpPr>
          <p:cNvPr id="5" name="Bent Arrow 4"/>
          <p:cNvSpPr/>
          <p:nvPr/>
        </p:nvSpPr>
        <p:spPr>
          <a:xfrm rot="16200000">
            <a:off x="1347317" y="4030951"/>
            <a:ext cx="3156132" cy="669165"/>
          </a:xfrm>
          <a:prstGeom prst="bentArrow">
            <a:avLst>
              <a:gd name="adj1" fmla="val 9763"/>
              <a:gd name="adj2" fmla="val 12242"/>
              <a:gd name="adj3" fmla="val 20468"/>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p:cNvSpPr txBox="1"/>
          <p:nvPr/>
        </p:nvSpPr>
        <p:spPr>
          <a:xfrm>
            <a:off x="3259967" y="5525526"/>
            <a:ext cx="3564765" cy="923330"/>
          </a:xfrm>
          <a:prstGeom prst="rect">
            <a:avLst/>
          </a:prstGeom>
          <a:noFill/>
        </p:spPr>
        <p:txBody>
          <a:bodyPr wrap="square" rtlCol="0">
            <a:spAutoFit/>
          </a:bodyPr>
          <a:lstStyle/>
          <a:p>
            <a:r>
              <a:rPr lang="en-US" dirty="0"/>
              <a:t>You need to include a source address, who is sending the letter.</a:t>
            </a:r>
          </a:p>
          <a:p>
            <a:r>
              <a:rPr lang="en-US" dirty="0"/>
              <a:t>The return address</a:t>
            </a:r>
          </a:p>
        </p:txBody>
      </p:sp>
      <p:sp>
        <p:nvSpPr>
          <p:cNvPr id="12" name="TextBox 11"/>
          <p:cNvSpPr txBox="1"/>
          <p:nvPr/>
        </p:nvSpPr>
        <p:spPr>
          <a:xfrm>
            <a:off x="2209801" y="1960889"/>
            <a:ext cx="2759835" cy="769441"/>
          </a:xfrm>
          <a:prstGeom prst="rect">
            <a:avLst/>
          </a:prstGeom>
          <a:noFill/>
        </p:spPr>
        <p:txBody>
          <a:bodyPr wrap="square" rtlCol="0">
            <a:spAutoFit/>
          </a:bodyPr>
          <a:lstStyle/>
          <a:p>
            <a:r>
              <a:rPr lang="en-US" sz="1100" b="1" dirty="0">
                <a:solidFill>
                  <a:schemeClr val="bg1"/>
                </a:solidFill>
                <a:latin typeface="Arial" panose="020B0604020202020204" pitchFamily="34" charset="0"/>
                <a:cs typeface="Arial" panose="020B0604020202020204" pitchFamily="34" charset="0"/>
              </a:rPr>
              <a:t>MR. FRAGILE WINDOWS</a:t>
            </a:r>
          </a:p>
          <a:p>
            <a:r>
              <a:rPr lang="en-US" sz="1100" b="1" dirty="0">
                <a:solidFill>
                  <a:schemeClr val="bg1"/>
                </a:solidFill>
                <a:latin typeface="Arial" panose="020B0604020202020204" pitchFamily="34" charset="0"/>
                <a:cs typeface="Arial" panose="020B0604020202020204" pitchFamily="34" charset="0"/>
              </a:rPr>
              <a:t>123 </a:t>
            </a:r>
            <a:r>
              <a:rPr lang="en-US" sz="1100" b="1" dirty="0" err="1">
                <a:solidFill>
                  <a:schemeClr val="bg1"/>
                </a:solidFill>
                <a:latin typeface="Arial" panose="020B0604020202020204" pitchFamily="34" charset="0"/>
                <a:cs typeface="Arial" panose="020B0604020202020204" pitchFamily="34" charset="0"/>
              </a:rPr>
              <a:t>OneWay</a:t>
            </a:r>
            <a:r>
              <a:rPr lang="en-US" sz="1100" b="1" dirty="0">
                <a:solidFill>
                  <a:schemeClr val="bg1"/>
                </a:solidFill>
                <a:latin typeface="Arial" panose="020B0604020202020204" pitchFamily="34" charset="0"/>
                <a:cs typeface="Arial" panose="020B0604020202020204" pitchFamily="34" charset="0"/>
              </a:rPr>
              <a:t>  Street</a:t>
            </a:r>
          </a:p>
          <a:p>
            <a:r>
              <a:rPr lang="en-US" sz="1100" b="1" dirty="0" err="1">
                <a:solidFill>
                  <a:schemeClr val="bg1"/>
                </a:solidFill>
                <a:latin typeface="Arial" panose="020B0604020202020204" pitchFamily="34" charset="0"/>
                <a:cs typeface="Arial" panose="020B0604020202020204" pitchFamily="34" charset="0"/>
              </a:rPr>
              <a:t>Crashstate</a:t>
            </a:r>
            <a:r>
              <a:rPr lang="en-US" sz="1100" b="1" dirty="0">
                <a:solidFill>
                  <a:schemeClr val="bg1"/>
                </a:solidFill>
                <a:latin typeface="Arial" panose="020B0604020202020204" pitchFamily="34" charset="0"/>
                <a:cs typeface="Arial" panose="020B0604020202020204" pitchFamily="34" charset="0"/>
              </a:rPr>
              <a:t>, World</a:t>
            </a:r>
          </a:p>
          <a:p>
            <a:r>
              <a:rPr lang="en-US" sz="1100" b="1" dirty="0">
                <a:solidFill>
                  <a:schemeClr val="bg1"/>
                </a:solidFill>
                <a:latin typeface="Arial" panose="020B0604020202020204" pitchFamily="34" charset="0"/>
                <a:cs typeface="Arial" panose="020B0604020202020204" pitchFamily="34" charset="0"/>
              </a:rPr>
              <a:t>101111000</a:t>
            </a:r>
          </a:p>
        </p:txBody>
      </p:sp>
      <p:cxnSp>
        <p:nvCxnSpPr>
          <p:cNvPr id="16" name="Straight Connector 15"/>
          <p:cNvCxnSpPr/>
          <p:nvPr/>
        </p:nvCxnSpPr>
        <p:spPr>
          <a:xfrm>
            <a:off x="4030281" y="1960888"/>
            <a:ext cx="0" cy="10201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1" y="2704837"/>
            <a:ext cx="197288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A3761BF-F74A-4064-B5B9-0FC25771282A}"/>
              </a:ext>
            </a:extLst>
          </p:cNvPr>
          <p:cNvSpPr>
            <a:spLocks noGrp="1"/>
          </p:cNvSpPr>
          <p:nvPr>
            <p:ph idx="1"/>
          </p:nvPr>
        </p:nvSpPr>
        <p:spPr>
          <a:xfrm>
            <a:off x="236624" y="2092634"/>
            <a:ext cx="1744576" cy="1230115"/>
          </a:xfrm>
        </p:spPr>
        <p:txBody>
          <a:bodyPr/>
          <a:lstStyle/>
          <a:p>
            <a:r>
              <a:rPr lang="en-US" dirty="0"/>
              <a:t>USPS Protocol</a:t>
            </a:r>
          </a:p>
        </p:txBody>
      </p:sp>
      <p:sp>
        <p:nvSpPr>
          <p:cNvPr id="18" name="TextBox 17">
            <a:extLst>
              <a:ext uri="{FF2B5EF4-FFF2-40B4-BE49-F238E27FC236}">
                <a16:creationId xmlns:a16="http://schemas.microsoft.com/office/drawing/2014/main" id="{EB0EEDF3-A9AB-4DCE-B95A-E058B7D93481}"/>
              </a:ext>
            </a:extLst>
          </p:cNvPr>
          <p:cNvSpPr txBox="1"/>
          <p:nvPr/>
        </p:nvSpPr>
        <p:spPr>
          <a:xfrm>
            <a:off x="8610601" y="2362200"/>
            <a:ext cx="1913316" cy="2862322"/>
          </a:xfrm>
          <a:prstGeom prst="rect">
            <a:avLst/>
          </a:prstGeom>
          <a:noFill/>
        </p:spPr>
        <p:txBody>
          <a:bodyPr wrap="square" rtlCol="0">
            <a:spAutoFit/>
          </a:bodyPr>
          <a:lstStyle/>
          <a:p>
            <a:r>
              <a:rPr lang="en-US" dirty="0"/>
              <a:t>Be aware that you need to also follow other rules when writing an address, like how to write it, where to write it. A protocol within a protocol : a protocol suite.</a:t>
            </a:r>
          </a:p>
        </p:txBody>
      </p:sp>
    </p:spTree>
    <p:extLst>
      <p:ext uri="{BB962C8B-B14F-4D97-AF65-F5344CB8AC3E}">
        <p14:creationId xmlns:p14="http://schemas.microsoft.com/office/powerpoint/2010/main" val="290092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981200" y="1706002"/>
            <a:ext cx="6434070" cy="3667125"/>
          </a:xfrm>
          <a:prstGeom prst="rect">
            <a:avLst/>
          </a:prstGeom>
        </p:spPr>
      </p:pic>
      <p:sp>
        <p:nvSpPr>
          <p:cNvPr id="2" name="Title 1"/>
          <p:cNvSpPr>
            <a:spLocks noGrp="1"/>
          </p:cNvSpPr>
          <p:nvPr>
            <p:ph type="title"/>
          </p:nvPr>
        </p:nvSpPr>
        <p:spPr/>
        <p:txBody>
          <a:bodyPr/>
          <a:lstStyle/>
          <a:p>
            <a:r>
              <a:rPr lang="en-US" dirty="0"/>
              <a:t>Protocol Example…</a:t>
            </a:r>
          </a:p>
        </p:txBody>
      </p:sp>
      <p:sp>
        <p:nvSpPr>
          <p:cNvPr id="5" name="Bent Arrow 4"/>
          <p:cNvSpPr/>
          <p:nvPr/>
        </p:nvSpPr>
        <p:spPr>
          <a:xfrm rot="16200000">
            <a:off x="5111029" y="5099773"/>
            <a:ext cx="1572309" cy="669165"/>
          </a:xfrm>
          <a:prstGeom prst="bentArrow">
            <a:avLst>
              <a:gd name="adj1" fmla="val 9763"/>
              <a:gd name="adj2" fmla="val 12242"/>
              <a:gd name="adj3" fmla="val 20468"/>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p:cNvSpPr txBox="1"/>
          <p:nvPr/>
        </p:nvSpPr>
        <p:spPr>
          <a:xfrm>
            <a:off x="6231766" y="5783727"/>
            <a:ext cx="3564765" cy="923330"/>
          </a:xfrm>
          <a:prstGeom prst="rect">
            <a:avLst/>
          </a:prstGeom>
          <a:noFill/>
        </p:spPr>
        <p:txBody>
          <a:bodyPr wrap="square" rtlCol="0">
            <a:spAutoFit/>
          </a:bodyPr>
          <a:lstStyle/>
          <a:p>
            <a:r>
              <a:rPr lang="en-US" dirty="0"/>
              <a:t>You also need to include a destination address, who you are sending it to.</a:t>
            </a:r>
          </a:p>
        </p:txBody>
      </p:sp>
      <p:sp>
        <p:nvSpPr>
          <p:cNvPr id="10" name="TextBox 9"/>
          <p:cNvSpPr txBox="1"/>
          <p:nvPr/>
        </p:nvSpPr>
        <p:spPr>
          <a:xfrm>
            <a:off x="4182682" y="3725520"/>
            <a:ext cx="2759835" cy="1077218"/>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MR. UBIQUITOS PENGUIN</a:t>
            </a:r>
          </a:p>
          <a:p>
            <a:r>
              <a:rPr lang="en-US" sz="1600" b="1" dirty="0">
                <a:solidFill>
                  <a:schemeClr val="bg1"/>
                </a:solidFill>
                <a:latin typeface="Arial" panose="020B0604020202020204" pitchFamily="34" charset="0"/>
                <a:cs typeface="Arial" panose="020B0604020202020204" pitchFamily="34" charset="0"/>
              </a:rPr>
              <a:t>999 Solar Wind Street</a:t>
            </a:r>
          </a:p>
          <a:p>
            <a:r>
              <a:rPr lang="en-US" sz="1600" b="1" dirty="0">
                <a:solidFill>
                  <a:schemeClr val="bg1"/>
                </a:solidFill>
                <a:latin typeface="Arial" panose="020B0604020202020204" pitchFamily="34" charset="0"/>
                <a:cs typeface="Arial" panose="020B0604020202020204" pitchFamily="34" charset="0"/>
              </a:rPr>
              <a:t>Somewhere, World</a:t>
            </a:r>
          </a:p>
          <a:p>
            <a:r>
              <a:rPr lang="en-US" sz="1600" b="1" dirty="0">
                <a:solidFill>
                  <a:schemeClr val="bg1"/>
                </a:solidFill>
                <a:latin typeface="Arial" panose="020B0604020202020204" pitchFamily="34" charset="0"/>
                <a:cs typeface="Arial" panose="020B0604020202020204" pitchFamily="34" charset="0"/>
              </a:rPr>
              <a:t>10001100</a:t>
            </a:r>
          </a:p>
        </p:txBody>
      </p:sp>
      <p:sp>
        <p:nvSpPr>
          <p:cNvPr id="11" name="TextBox 10"/>
          <p:cNvSpPr txBox="1"/>
          <p:nvPr/>
        </p:nvSpPr>
        <p:spPr>
          <a:xfrm>
            <a:off x="8610601" y="2362200"/>
            <a:ext cx="1913316" cy="2862322"/>
          </a:xfrm>
          <a:prstGeom prst="rect">
            <a:avLst/>
          </a:prstGeom>
          <a:noFill/>
        </p:spPr>
        <p:txBody>
          <a:bodyPr wrap="square" rtlCol="0">
            <a:spAutoFit/>
          </a:bodyPr>
          <a:lstStyle/>
          <a:p>
            <a:r>
              <a:rPr lang="en-US" dirty="0"/>
              <a:t>Be aware that you need to also follow other rules when writing an address, like how to write it, where to write it. A protocol within a protocol : a protocol suite.</a:t>
            </a:r>
          </a:p>
        </p:txBody>
      </p:sp>
      <p:cxnSp>
        <p:nvCxnSpPr>
          <p:cNvPr id="13" name="Straight Connector 12"/>
          <p:cNvCxnSpPr/>
          <p:nvPr/>
        </p:nvCxnSpPr>
        <p:spPr>
          <a:xfrm>
            <a:off x="4182681" y="3276600"/>
            <a:ext cx="0" cy="18288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62401" y="3654861"/>
            <a:ext cx="405174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D0D3BF3-9558-43A8-9E58-27ADC660957E}"/>
              </a:ext>
            </a:extLst>
          </p:cNvPr>
          <p:cNvSpPr txBox="1">
            <a:spLocks/>
          </p:cNvSpPr>
          <p:nvPr/>
        </p:nvSpPr>
        <p:spPr>
          <a:xfrm>
            <a:off x="236624" y="2092634"/>
            <a:ext cx="1744576" cy="1230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USPS Protocol</a:t>
            </a:r>
            <a:endParaRPr lang="en-US" dirty="0"/>
          </a:p>
        </p:txBody>
      </p:sp>
      <p:sp>
        <p:nvSpPr>
          <p:cNvPr id="16" name="TextBox 15">
            <a:extLst>
              <a:ext uri="{FF2B5EF4-FFF2-40B4-BE49-F238E27FC236}">
                <a16:creationId xmlns:a16="http://schemas.microsoft.com/office/drawing/2014/main" id="{538A31C0-9E29-4096-94B1-F017E5FD3563}"/>
              </a:ext>
            </a:extLst>
          </p:cNvPr>
          <p:cNvSpPr txBox="1"/>
          <p:nvPr/>
        </p:nvSpPr>
        <p:spPr>
          <a:xfrm>
            <a:off x="2209801" y="1960889"/>
            <a:ext cx="2759835" cy="769441"/>
          </a:xfrm>
          <a:prstGeom prst="rect">
            <a:avLst/>
          </a:prstGeom>
          <a:noFill/>
        </p:spPr>
        <p:txBody>
          <a:bodyPr wrap="square" rtlCol="0">
            <a:spAutoFit/>
          </a:bodyPr>
          <a:lstStyle/>
          <a:p>
            <a:r>
              <a:rPr lang="en-US" sz="1100" b="1" dirty="0">
                <a:solidFill>
                  <a:schemeClr val="bg1"/>
                </a:solidFill>
                <a:latin typeface="Arial" panose="020B0604020202020204" pitchFamily="34" charset="0"/>
                <a:cs typeface="Arial" panose="020B0604020202020204" pitchFamily="34" charset="0"/>
              </a:rPr>
              <a:t>MR. FRAGILE WINDOWS</a:t>
            </a:r>
          </a:p>
          <a:p>
            <a:r>
              <a:rPr lang="en-US" sz="1100" b="1" dirty="0">
                <a:solidFill>
                  <a:schemeClr val="bg1"/>
                </a:solidFill>
                <a:latin typeface="Arial" panose="020B0604020202020204" pitchFamily="34" charset="0"/>
                <a:cs typeface="Arial" panose="020B0604020202020204" pitchFamily="34" charset="0"/>
              </a:rPr>
              <a:t>123 </a:t>
            </a:r>
            <a:r>
              <a:rPr lang="en-US" sz="1100" b="1" dirty="0" err="1">
                <a:solidFill>
                  <a:schemeClr val="bg1"/>
                </a:solidFill>
                <a:latin typeface="Arial" panose="020B0604020202020204" pitchFamily="34" charset="0"/>
                <a:cs typeface="Arial" panose="020B0604020202020204" pitchFamily="34" charset="0"/>
              </a:rPr>
              <a:t>OneWay</a:t>
            </a:r>
            <a:r>
              <a:rPr lang="en-US" sz="1100" b="1" dirty="0">
                <a:solidFill>
                  <a:schemeClr val="bg1"/>
                </a:solidFill>
                <a:latin typeface="Arial" panose="020B0604020202020204" pitchFamily="34" charset="0"/>
                <a:cs typeface="Arial" panose="020B0604020202020204" pitchFamily="34" charset="0"/>
              </a:rPr>
              <a:t>  Street</a:t>
            </a:r>
          </a:p>
          <a:p>
            <a:r>
              <a:rPr lang="en-US" sz="1100" b="1" dirty="0" err="1">
                <a:solidFill>
                  <a:schemeClr val="bg1"/>
                </a:solidFill>
                <a:latin typeface="Arial" panose="020B0604020202020204" pitchFamily="34" charset="0"/>
                <a:cs typeface="Arial" panose="020B0604020202020204" pitchFamily="34" charset="0"/>
              </a:rPr>
              <a:t>Crashstate</a:t>
            </a:r>
            <a:r>
              <a:rPr lang="en-US" sz="1100" b="1" dirty="0">
                <a:solidFill>
                  <a:schemeClr val="bg1"/>
                </a:solidFill>
                <a:latin typeface="Arial" panose="020B0604020202020204" pitchFamily="34" charset="0"/>
                <a:cs typeface="Arial" panose="020B0604020202020204" pitchFamily="34" charset="0"/>
              </a:rPr>
              <a:t>, World</a:t>
            </a:r>
          </a:p>
          <a:p>
            <a:r>
              <a:rPr lang="en-US" sz="1100" b="1" dirty="0">
                <a:solidFill>
                  <a:schemeClr val="bg1"/>
                </a:solidFill>
                <a:latin typeface="Arial" panose="020B0604020202020204" pitchFamily="34" charset="0"/>
                <a:cs typeface="Arial" panose="020B0604020202020204" pitchFamily="34" charset="0"/>
              </a:rPr>
              <a:t>101111000</a:t>
            </a:r>
          </a:p>
        </p:txBody>
      </p:sp>
      <p:cxnSp>
        <p:nvCxnSpPr>
          <p:cNvPr id="17" name="Straight Connector 16">
            <a:extLst>
              <a:ext uri="{FF2B5EF4-FFF2-40B4-BE49-F238E27FC236}">
                <a16:creationId xmlns:a16="http://schemas.microsoft.com/office/drawing/2014/main" id="{E9462E42-13C5-4236-BDBD-A6ACD06CA23D}"/>
              </a:ext>
            </a:extLst>
          </p:cNvPr>
          <p:cNvCxnSpPr/>
          <p:nvPr/>
        </p:nvCxnSpPr>
        <p:spPr>
          <a:xfrm>
            <a:off x="4030281" y="1960888"/>
            <a:ext cx="0" cy="10201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00C850-7FC1-45F5-8BDC-A498EB74BDC6}"/>
              </a:ext>
            </a:extLst>
          </p:cNvPr>
          <p:cNvCxnSpPr/>
          <p:nvPr/>
        </p:nvCxnSpPr>
        <p:spPr>
          <a:xfrm>
            <a:off x="2209801" y="2704837"/>
            <a:ext cx="197288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9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981200" y="1706002"/>
            <a:ext cx="6434070" cy="3667125"/>
          </a:xfrm>
          <a:prstGeom prst="rect">
            <a:avLst/>
          </a:prstGeom>
        </p:spPr>
      </p:pic>
      <p:sp>
        <p:nvSpPr>
          <p:cNvPr id="2" name="Title 1"/>
          <p:cNvSpPr>
            <a:spLocks noGrp="1"/>
          </p:cNvSpPr>
          <p:nvPr>
            <p:ph type="title"/>
          </p:nvPr>
        </p:nvSpPr>
        <p:spPr/>
        <p:txBody>
          <a:bodyPr/>
          <a:lstStyle/>
          <a:p>
            <a:r>
              <a:rPr lang="en-US" dirty="0"/>
              <a:t>Protocol Example…</a:t>
            </a:r>
          </a:p>
        </p:txBody>
      </p:sp>
      <p:sp>
        <p:nvSpPr>
          <p:cNvPr id="10" name="TextBox 9"/>
          <p:cNvSpPr txBox="1"/>
          <p:nvPr/>
        </p:nvSpPr>
        <p:spPr>
          <a:xfrm>
            <a:off x="4182682" y="3725520"/>
            <a:ext cx="2759835" cy="1077218"/>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MR. UBIQUITOS PENGUIN</a:t>
            </a:r>
          </a:p>
          <a:p>
            <a:r>
              <a:rPr lang="en-US" sz="1600" b="1" dirty="0">
                <a:solidFill>
                  <a:schemeClr val="bg1"/>
                </a:solidFill>
                <a:latin typeface="Arial" panose="020B0604020202020204" pitchFamily="34" charset="0"/>
                <a:cs typeface="Arial" panose="020B0604020202020204" pitchFamily="34" charset="0"/>
              </a:rPr>
              <a:t>999 Solar Wind Street</a:t>
            </a:r>
          </a:p>
          <a:p>
            <a:r>
              <a:rPr lang="en-US" sz="1600" b="1" dirty="0">
                <a:solidFill>
                  <a:schemeClr val="bg1"/>
                </a:solidFill>
                <a:latin typeface="Arial" panose="020B0604020202020204" pitchFamily="34" charset="0"/>
                <a:cs typeface="Arial" panose="020B0604020202020204" pitchFamily="34" charset="0"/>
              </a:rPr>
              <a:t>Somewhere, World</a:t>
            </a:r>
          </a:p>
          <a:p>
            <a:r>
              <a:rPr lang="en-US" sz="1600" b="1" dirty="0">
                <a:solidFill>
                  <a:schemeClr val="bg1"/>
                </a:solidFill>
                <a:latin typeface="Arial" panose="020B0604020202020204" pitchFamily="34" charset="0"/>
                <a:cs typeface="Arial" panose="020B0604020202020204" pitchFamily="34" charset="0"/>
              </a:rPr>
              <a:t>10001100</a:t>
            </a:r>
          </a:p>
        </p:txBody>
      </p:sp>
      <p:sp>
        <p:nvSpPr>
          <p:cNvPr id="12" name="TextBox 11"/>
          <p:cNvSpPr txBox="1"/>
          <p:nvPr/>
        </p:nvSpPr>
        <p:spPr>
          <a:xfrm>
            <a:off x="2209801" y="1960889"/>
            <a:ext cx="2759835" cy="769441"/>
          </a:xfrm>
          <a:prstGeom prst="rect">
            <a:avLst/>
          </a:prstGeom>
          <a:noFill/>
        </p:spPr>
        <p:txBody>
          <a:bodyPr wrap="square" rtlCol="0">
            <a:spAutoFit/>
          </a:bodyPr>
          <a:lstStyle/>
          <a:p>
            <a:r>
              <a:rPr lang="en-US" sz="1100" b="1" dirty="0">
                <a:solidFill>
                  <a:schemeClr val="bg1"/>
                </a:solidFill>
                <a:latin typeface="Arial" panose="020B0604020202020204" pitchFamily="34" charset="0"/>
                <a:cs typeface="Arial" panose="020B0604020202020204" pitchFamily="34" charset="0"/>
              </a:rPr>
              <a:t>MR. FRAGILE WINDOWS</a:t>
            </a:r>
          </a:p>
          <a:p>
            <a:r>
              <a:rPr lang="en-US" sz="1100" b="1" dirty="0">
                <a:solidFill>
                  <a:schemeClr val="bg1"/>
                </a:solidFill>
                <a:latin typeface="Arial" panose="020B0604020202020204" pitchFamily="34" charset="0"/>
                <a:cs typeface="Arial" panose="020B0604020202020204" pitchFamily="34" charset="0"/>
              </a:rPr>
              <a:t>123 </a:t>
            </a:r>
            <a:r>
              <a:rPr lang="en-US" sz="1100" b="1" dirty="0" err="1">
                <a:solidFill>
                  <a:schemeClr val="bg1"/>
                </a:solidFill>
                <a:latin typeface="Arial" panose="020B0604020202020204" pitchFamily="34" charset="0"/>
                <a:cs typeface="Arial" panose="020B0604020202020204" pitchFamily="34" charset="0"/>
              </a:rPr>
              <a:t>OneWay</a:t>
            </a:r>
            <a:r>
              <a:rPr lang="en-US" sz="1100" b="1" dirty="0">
                <a:solidFill>
                  <a:schemeClr val="bg1"/>
                </a:solidFill>
                <a:latin typeface="Arial" panose="020B0604020202020204" pitchFamily="34" charset="0"/>
                <a:cs typeface="Arial" panose="020B0604020202020204" pitchFamily="34" charset="0"/>
              </a:rPr>
              <a:t>  Street</a:t>
            </a:r>
          </a:p>
          <a:p>
            <a:r>
              <a:rPr lang="en-US" sz="1100" b="1" dirty="0" err="1">
                <a:solidFill>
                  <a:schemeClr val="bg1"/>
                </a:solidFill>
                <a:latin typeface="Arial" panose="020B0604020202020204" pitchFamily="34" charset="0"/>
                <a:cs typeface="Arial" panose="020B0604020202020204" pitchFamily="34" charset="0"/>
              </a:rPr>
              <a:t>Crashstate</a:t>
            </a:r>
            <a:r>
              <a:rPr lang="en-US" sz="1100" b="1" dirty="0">
                <a:solidFill>
                  <a:schemeClr val="bg1"/>
                </a:solidFill>
                <a:latin typeface="Arial" panose="020B0604020202020204" pitchFamily="34" charset="0"/>
                <a:cs typeface="Arial" panose="020B0604020202020204" pitchFamily="34" charset="0"/>
              </a:rPr>
              <a:t>, World</a:t>
            </a:r>
          </a:p>
          <a:p>
            <a:r>
              <a:rPr lang="en-US" sz="1100" b="1" dirty="0">
                <a:solidFill>
                  <a:schemeClr val="bg1"/>
                </a:solidFill>
                <a:latin typeface="Arial" panose="020B0604020202020204" pitchFamily="34" charset="0"/>
                <a:cs typeface="Arial" panose="020B0604020202020204" pitchFamily="34" charset="0"/>
              </a:rPr>
              <a:t>101111000</a:t>
            </a:r>
          </a:p>
        </p:txBody>
      </p:sp>
      <p:sp>
        <p:nvSpPr>
          <p:cNvPr id="15" name="TextBox 14"/>
          <p:cNvSpPr txBox="1"/>
          <p:nvPr/>
        </p:nvSpPr>
        <p:spPr>
          <a:xfrm>
            <a:off x="8610600" y="2783253"/>
            <a:ext cx="1905000" cy="3416320"/>
          </a:xfrm>
          <a:prstGeom prst="rect">
            <a:avLst/>
          </a:prstGeom>
          <a:noFill/>
        </p:spPr>
        <p:txBody>
          <a:bodyPr wrap="square" rtlCol="0">
            <a:spAutoFit/>
          </a:bodyPr>
          <a:lstStyle/>
          <a:p>
            <a:r>
              <a:rPr lang="en-US" dirty="0"/>
              <a:t>Then we need to pay for the service, and we do that by affixing a stamp that we purchase based on physical characteristics.  Again, we have to follow rules when affixing the stamp.</a:t>
            </a:r>
          </a:p>
        </p:txBody>
      </p:sp>
      <p:pic>
        <p:nvPicPr>
          <p:cNvPr id="4" name="Picture 3"/>
          <p:cNvPicPr>
            <a:picLocks noChangeAspect="1"/>
          </p:cNvPicPr>
          <p:nvPr/>
        </p:nvPicPr>
        <p:blipFill>
          <a:blip r:embed="rId4"/>
          <a:stretch>
            <a:fillRect/>
          </a:stretch>
        </p:blipFill>
        <p:spPr>
          <a:xfrm>
            <a:off x="6629400" y="1989551"/>
            <a:ext cx="1504950" cy="930043"/>
          </a:xfrm>
          <a:prstGeom prst="rect">
            <a:avLst/>
          </a:prstGeom>
        </p:spPr>
      </p:pic>
      <p:sp>
        <p:nvSpPr>
          <p:cNvPr id="5" name="Bent Arrow 4"/>
          <p:cNvSpPr/>
          <p:nvPr/>
        </p:nvSpPr>
        <p:spPr>
          <a:xfrm rot="10800000" flipV="1">
            <a:off x="8039770" y="1989551"/>
            <a:ext cx="1485231" cy="793703"/>
          </a:xfrm>
          <a:prstGeom prst="bentArrow">
            <a:avLst>
              <a:gd name="adj1" fmla="val 9763"/>
              <a:gd name="adj2" fmla="val 12242"/>
              <a:gd name="adj3" fmla="val 20468"/>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 name="Straight Connector 12"/>
          <p:cNvCxnSpPr/>
          <p:nvPr/>
        </p:nvCxnSpPr>
        <p:spPr>
          <a:xfrm>
            <a:off x="6553200" y="2017652"/>
            <a:ext cx="0" cy="133514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1" y="3009874"/>
            <a:ext cx="171516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FF88CA1-EAD4-4152-8DBB-BD65BB6E3B04}"/>
              </a:ext>
            </a:extLst>
          </p:cNvPr>
          <p:cNvSpPr>
            <a:spLocks noGrp="1"/>
          </p:cNvSpPr>
          <p:nvPr>
            <p:ph idx="1"/>
          </p:nvPr>
        </p:nvSpPr>
        <p:spPr>
          <a:xfrm>
            <a:off x="236624" y="2092634"/>
            <a:ext cx="1744576" cy="1230115"/>
          </a:xfrm>
        </p:spPr>
        <p:txBody>
          <a:bodyPr/>
          <a:lstStyle/>
          <a:p>
            <a:r>
              <a:rPr lang="en-US" dirty="0"/>
              <a:t>USPS Protocol</a:t>
            </a:r>
          </a:p>
        </p:txBody>
      </p:sp>
    </p:spTree>
    <p:extLst>
      <p:ext uri="{BB962C8B-B14F-4D97-AF65-F5344CB8AC3E}">
        <p14:creationId xmlns:p14="http://schemas.microsoft.com/office/powerpoint/2010/main" val="324220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Example…</a:t>
            </a:r>
          </a:p>
        </p:txBody>
      </p:sp>
      <p:sp>
        <p:nvSpPr>
          <p:cNvPr id="3" name="Content Placeholder 2"/>
          <p:cNvSpPr>
            <a:spLocks noGrp="1"/>
          </p:cNvSpPr>
          <p:nvPr>
            <p:ph idx="1"/>
          </p:nvPr>
        </p:nvSpPr>
        <p:spPr/>
        <p:txBody>
          <a:bodyPr/>
          <a:lstStyle/>
          <a:p>
            <a:r>
              <a:rPr lang="en-US" dirty="0"/>
              <a:t>USPS Protocol</a:t>
            </a:r>
          </a:p>
        </p:txBody>
      </p:sp>
      <p:sp>
        <p:nvSpPr>
          <p:cNvPr id="15" name="TextBox 14"/>
          <p:cNvSpPr txBox="1"/>
          <p:nvPr/>
        </p:nvSpPr>
        <p:spPr>
          <a:xfrm>
            <a:off x="4585078" y="2971800"/>
            <a:ext cx="1905000" cy="2308324"/>
          </a:xfrm>
          <a:prstGeom prst="rect">
            <a:avLst/>
          </a:prstGeom>
          <a:noFill/>
        </p:spPr>
        <p:txBody>
          <a:bodyPr wrap="square" rtlCol="0">
            <a:spAutoFit/>
          </a:bodyPr>
          <a:lstStyle/>
          <a:p>
            <a:r>
              <a:rPr lang="en-US" dirty="0"/>
              <a:t>Then we must have a way to get it to the USPS network, be it via a public mail box, mail carrier, take it to the post office and so on.</a:t>
            </a:r>
          </a:p>
        </p:txBody>
      </p:sp>
      <p:pic>
        <p:nvPicPr>
          <p:cNvPr id="7" name="Picture 6"/>
          <p:cNvPicPr>
            <a:picLocks noChangeAspect="1"/>
          </p:cNvPicPr>
          <p:nvPr/>
        </p:nvPicPr>
        <p:blipFill>
          <a:blip r:embed="rId3"/>
          <a:stretch>
            <a:fillRect/>
          </a:stretch>
        </p:blipFill>
        <p:spPr>
          <a:xfrm>
            <a:off x="2362200" y="4785761"/>
            <a:ext cx="1613278" cy="9239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7635" y="1272988"/>
            <a:ext cx="3810532" cy="5715798"/>
          </a:xfrm>
          <a:prstGeom prst="rect">
            <a:avLst/>
          </a:prstGeom>
        </p:spPr>
      </p:pic>
      <p:sp>
        <p:nvSpPr>
          <p:cNvPr id="5" name="Bent Arrow 4"/>
          <p:cNvSpPr/>
          <p:nvPr/>
        </p:nvSpPr>
        <p:spPr>
          <a:xfrm rot="10800000" flipH="1" flipV="1">
            <a:off x="3112046" y="2286001"/>
            <a:ext cx="4279354" cy="2499761"/>
          </a:xfrm>
          <a:prstGeom prst="bentArrow">
            <a:avLst>
              <a:gd name="adj1" fmla="val 3846"/>
              <a:gd name="adj2" fmla="val 5518"/>
              <a:gd name="adj3" fmla="val 14551"/>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17198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don’t follow the protocol...</a:t>
            </a:r>
          </a:p>
        </p:txBody>
      </p:sp>
      <p:pic>
        <p:nvPicPr>
          <p:cNvPr id="5" name="Picture 4">
            <a:extLst>
              <a:ext uri="{FF2B5EF4-FFF2-40B4-BE49-F238E27FC236}">
                <a16:creationId xmlns:a16="http://schemas.microsoft.com/office/drawing/2014/main" id="{14221208-D843-42F7-A84A-13F847FE5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753" y="2116579"/>
            <a:ext cx="4937760" cy="3749040"/>
          </a:xfrm>
          <a:prstGeom prst="rect">
            <a:avLst/>
          </a:prstGeom>
        </p:spPr>
      </p:pic>
    </p:spTree>
    <p:extLst>
      <p:ext uri="{BB962C8B-B14F-4D97-AF65-F5344CB8AC3E}">
        <p14:creationId xmlns:p14="http://schemas.microsoft.com/office/powerpoint/2010/main" val="97900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Example…</a:t>
            </a:r>
          </a:p>
        </p:txBody>
      </p:sp>
      <p:sp>
        <p:nvSpPr>
          <p:cNvPr id="3" name="Content Placeholder 2"/>
          <p:cNvSpPr>
            <a:spLocks noGrp="1"/>
          </p:cNvSpPr>
          <p:nvPr>
            <p:ph idx="1"/>
          </p:nvPr>
        </p:nvSpPr>
        <p:spPr>
          <a:xfrm>
            <a:off x="838199" y="1615270"/>
            <a:ext cx="5620657" cy="518330"/>
          </a:xfrm>
        </p:spPr>
        <p:txBody>
          <a:bodyPr>
            <a:normAutofit/>
          </a:bodyPr>
          <a:lstStyle/>
          <a:p>
            <a:r>
              <a:rPr lang="en-US" dirty="0"/>
              <a:t>What about the FedEx Protocol?</a:t>
            </a:r>
          </a:p>
        </p:txBody>
      </p:sp>
      <p:pic>
        <p:nvPicPr>
          <p:cNvPr id="3074" name="Picture 2" descr="http://hope.edu/resources/mailroom/graphics/fedex_airm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33600"/>
            <a:ext cx="8153400" cy="423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1709</TotalTime>
  <Words>1066</Words>
  <Application>Microsoft Office PowerPoint</Application>
  <PresentationFormat>Widescreen</PresentationFormat>
  <Paragraphs>100</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Depth</vt:lpstr>
      <vt:lpstr>Network Protocols</vt:lpstr>
      <vt:lpstr>Protocols</vt:lpstr>
      <vt:lpstr>Protocol Example…</vt:lpstr>
      <vt:lpstr>Protocol Example…</vt:lpstr>
      <vt:lpstr>Protocol Example…</vt:lpstr>
      <vt:lpstr>Protocol Example…</vt:lpstr>
      <vt:lpstr>Protocol Example…</vt:lpstr>
      <vt:lpstr>If you don’t follow the protocol...</vt:lpstr>
      <vt:lpstr>Protocol Example…</vt:lpstr>
      <vt:lpstr>Client-Server Relationship</vt:lpstr>
      <vt:lpstr>Sending Email</vt:lpstr>
      <vt:lpstr>Email Servers</vt:lpstr>
      <vt:lpstr>Web Browsing</vt:lpstr>
      <vt:lpstr>PowerPoint Presentation</vt:lpstr>
      <vt:lpstr>HTTP Protocol</vt:lpstr>
      <vt:lpstr>HTTP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Dixon</dc:creator>
  <cp:lastModifiedBy>Brandon Dixon</cp:lastModifiedBy>
  <cp:revision>111</cp:revision>
  <dcterms:created xsi:type="dcterms:W3CDTF">2019-05-18T14:48:57Z</dcterms:created>
  <dcterms:modified xsi:type="dcterms:W3CDTF">2022-06-16T03:10:42Z</dcterms:modified>
</cp:coreProperties>
</file>