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1469" autoAdjust="0"/>
  </p:normalViewPr>
  <p:slideViewPr>
    <p:cSldViewPr snapToGrid="0">
      <p:cViewPr varScale="1">
        <p:scale>
          <a:sx n="58" d="100"/>
          <a:sy n="58" d="100"/>
        </p:scale>
        <p:origin x="25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C5320-F542-43DB-BD5F-1CECA8AE0CA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500C3-13EC-4445-9D28-A6A169BE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3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You can pass the entire array at each call but have </a:t>
            </a:r>
            <a:r>
              <a:rPr lang="en-US" dirty="0" err="1"/>
              <a:t>binarySearch</a:t>
            </a:r>
            <a:r>
              <a:rPr lang="en-US" dirty="0"/>
              <a:t> search only </a:t>
            </a:r>
            <a:r>
              <a:rPr lang="en-US" dirty="0" err="1"/>
              <a:t>anArray</a:t>
            </a:r>
            <a:r>
              <a:rPr lang="en-US" dirty="0"/>
              <a:t>[</a:t>
            </a:r>
            <a:r>
              <a:rPr lang="en-US" dirty="0" err="1"/>
              <a:t>first..last</a:t>
            </a:r>
            <a:r>
              <a:rPr lang="en-US" dirty="0"/>
              <a:t>], that is the portion </a:t>
            </a:r>
            <a:r>
              <a:rPr lang="en-US" dirty="0" err="1"/>
              <a:t>anArray</a:t>
            </a:r>
            <a:r>
              <a:rPr lang="en-US" dirty="0"/>
              <a:t>[first] through </a:t>
            </a:r>
            <a:r>
              <a:rPr lang="en-US" dirty="0" err="1"/>
              <a:t>anArray</a:t>
            </a:r>
            <a:r>
              <a:rPr lang="en-US" dirty="0"/>
              <a:t>[last]. Thus, you would also pass the integers first and last to </a:t>
            </a:r>
            <a:r>
              <a:rPr lang="en-US" dirty="0" err="1"/>
              <a:t>binarySearch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binarySearch</a:t>
            </a:r>
            <a:r>
              <a:rPr lang="en-US" dirty="0"/>
              <a:t>(</a:t>
            </a:r>
            <a:r>
              <a:rPr lang="en-US" dirty="0" err="1"/>
              <a:t>anArray</a:t>
            </a:r>
            <a:r>
              <a:rPr lang="en-US" dirty="0"/>
              <a:t>, first, last, target)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this convention, the new midpoint is given by mid = (first + last) /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binarySearch</a:t>
            </a:r>
            <a:r>
              <a:rPr lang="en-US" dirty="0"/>
              <a:t>(first half of </a:t>
            </a:r>
            <a:r>
              <a:rPr lang="en-US" dirty="0" err="1"/>
              <a:t>anArray</a:t>
            </a:r>
            <a:r>
              <a:rPr lang="en-US" dirty="0"/>
              <a:t>, target) becomes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binarySearch</a:t>
            </a:r>
            <a:r>
              <a:rPr lang="en-US" dirty="0"/>
              <a:t>(</a:t>
            </a:r>
            <a:r>
              <a:rPr lang="en-US" dirty="0" err="1"/>
              <a:t>anArray</a:t>
            </a:r>
            <a:r>
              <a:rPr lang="en-US" dirty="0"/>
              <a:t>, first, mid – 1, target)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binarySearch</a:t>
            </a:r>
            <a:r>
              <a:rPr lang="en-US" dirty="0"/>
              <a:t>(second half of </a:t>
            </a:r>
            <a:r>
              <a:rPr lang="en-US" dirty="0" err="1"/>
              <a:t>anArray</a:t>
            </a:r>
            <a:r>
              <a:rPr lang="en-US" dirty="0"/>
              <a:t>, target) becomes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binarySearch</a:t>
            </a:r>
            <a:r>
              <a:rPr lang="en-US" dirty="0"/>
              <a:t>(</a:t>
            </a:r>
            <a:r>
              <a:rPr lang="en-US" dirty="0" err="1"/>
              <a:t>anArray</a:t>
            </a:r>
            <a:r>
              <a:rPr lang="en-US" dirty="0"/>
              <a:t>, mid + 1, last, target)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Notice, neither half contains </a:t>
            </a:r>
            <a:r>
              <a:rPr lang="en-US" dirty="0" err="1"/>
              <a:t>anArray</a:t>
            </a:r>
            <a:r>
              <a:rPr lang="en-US" dirty="0"/>
              <a:t>[mid]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if (target is in first half of </a:t>
            </a:r>
            <a:r>
              <a:rPr lang="en-US" dirty="0" err="1"/>
              <a:t>anArray</a:t>
            </a:r>
            <a:r>
              <a:rPr lang="en-US" dirty="0"/>
              <a:t>) becomes if (target &lt; </a:t>
            </a:r>
            <a:r>
              <a:rPr lang="en-US" dirty="0" err="1"/>
              <a:t>anArray</a:t>
            </a:r>
            <a:r>
              <a:rPr lang="en-US" dirty="0"/>
              <a:t>[mid]), but don’t forget to test for target at the mid 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Two of them: (it’s clearer than when we’re down to an array with just one element)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&gt; last – when target not found</a:t>
            </a:r>
          </a:p>
          <a:p>
            <a:pPr marL="0" indent="0">
              <a:buNone/>
            </a:pPr>
            <a:r>
              <a:rPr lang="en-US" dirty="0"/>
              <a:t>target == </a:t>
            </a:r>
            <a:r>
              <a:rPr lang="en-US" dirty="0" err="1"/>
              <a:t>anArray</a:t>
            </a:r>
            <a:r>
              <a:rPr lang="en-US" dirty="0"/>
              <a:t>[mid] – when target is found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If it finds the target, return the index; if the target is not found, return an impossible value, like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500C3-13EC-4445-9D28-A6A169BE71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1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4ADB-929A-5058-AB8E-366F19CDC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41B56-FE74-8620-C96D-87149A2A2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6F88A-9239-8F89-3905-0BD02D55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8A9-41D1-4D47-9B85-EC88035436B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123AA-B545-F10D-C67A-708AD2B4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6A0CD-1E30-1703-FFED-842DA500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2BE0-713D-457C-A79E-A756F69B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5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CA94-FDB2-E043-1154-37DB7CE2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C949F-0771-B1EA-6FF4-943499310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FFE6-5185-B239-1E6C-AAB9A660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8A9-41D1-4D47-9B85-EC88035436B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3CC12-49E4-457C-2322-91C63B90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D2EE9-10C3-5812-6242-BA2D857A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2BE0-713D-457C-A79E-A756F69B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C4833-7A5B-660E-E234-3B72C34D7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F8FB0-7350-C285-5CE2-376FD8534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24A3E-30D2-FA2E-CA92-657E7A74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8A9-41D1-4D47-9B85-EC88035436B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C4151-CB54-F92A-AF2E-A55946D8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67C59-EB1B-55D8-06CF-08C6DC54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2BE0-713D-457C-A79E-A756F69B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5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C555-D98F-FA0B-4BD2-93D114A1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E5C3-BB06-090D-0F5E-92D6B024E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950F3-13EA-E048-2BB7-78F0D304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8A9-41D1-4D47-9B85-EC88035436B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59CE7-489D-FD4E-1086-690425DA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A804F-FD18-CBD8-CC44-B4164688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2BE0-713D-457C-A79E-A756F69B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0D25-FC2C-3F89-8734-23664B0F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1C7AE-49C3-2578-427B-9AF938538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B800F-7AE2-0F30-84EC-598FAEBF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8A9-41D1-4D47-9B85-EC88035436B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9D8DA-3492-1527-22EC-523B5C72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2556-0958-8420-5700-2200B2D2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2BE0-713D-457C-A79E-A756F69B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C05A-D360-A2BD-9FF1-868BE504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794A-CE39-A8E9-F072-85F6FEA75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3824E-7B15-F9D1-4744-5F8BF3933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F76FC-4EF4-80D4-2BB3-5F6E31F7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8A9-41D1-4D47-9B85-EC88035436B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77D0C-3CEB-0AFE-B061-695CAC70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DF687-D321-2DDE-6836-D6D438F1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2BE0-713D-457C-A79E-A756F69B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61E9-67D8-6E50-881D-0206A491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1FE6A-BD88-2997-DD3F-43AB561B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52FA6-7309-03D2-07A2-B965FDFA7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D9CA9-8091-5F15-F07C-2733B9BF5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D291C-CB0D-978A-7C66-99B0B0942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202B0-835A-1F97-D769-7DA1E18E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8A9-41D1-4D47-9B85-EC88035436B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B5B84-5D5A-A2B2-E8E5-329F3B48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4B928-D977-3EAA-2751-6E4EE7A2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2BE0-713D-457C-A79E-A756F69B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9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7992-427F-228B-6059-36CCE879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02EDB-CA02-94E2-3B8B-DD8C5A79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8A9-41D1-4D47-9B85-EC88035436B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928A9-12D4-08A8-EA60-04899C0E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5469A-A9B7-3595-D9E9-BE401D92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2BE0-713D-457C-A79E-A756F69B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4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05280-0764-555E-DCBF-7E4EC756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8A9-41D1-4D47-9B85-EC88035436B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FFC66-B785-4D21-53AB-1889B48C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77173-9CAC-C6D3-21C9-ECA26DD5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2BE0-713D-457C-A79E-A756F69B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501B-6966-101B-333A-16E1C69B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28669-EED1-B15F-934B-6D4235FD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F82E4-BBDC-BCC2-96BA-0F0844546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A9A61-0731-377C-F3C0-28FBAA79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8A9-41D1-4D47-9B85-EC88035436B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79AC0-6817-4CA1-34A8-3585A19A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A1F50-DC3C-39ED-702C-D495E65B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2BE0-713D-457C-A79E-A756F69B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7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4A95-84A4-7A8B-5819-61B623E9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01612-6734-382C-9C21-89A0D7B55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745B6-EA40-3C27-D748-2B329F984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875DF-F925-6C73-3494-E96C6E37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8A9-41D1-4D47-9B85-EC88035436B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98F23-C916-D142-1248-9D2BF704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8D280-1F28-DBD0-2C36-7FB56B85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2BE0-713D-457C-A79E-A756F69B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7CF73-B36B-82B1-57B2-AC12DEC6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8A0BD-DB78-4866-6161-26A7E6EB7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5BD3F-DF50-722F-E372-FB6CC2BE8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A18A9-41D1-4D47-9B85-EC88035436B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0C1A6-0A45-4FD9-10B4-884162FBF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04BC6-74FF-BE07-C955-F9B520226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72BE0-713D-457C-A79E-A756F69B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5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F5B3-D64F-D6C5-1A43-3703A332F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FBC83-EFE5-32DA-98EC-159318B78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Recursive Processing of Arrays</a:t>
            </a:r>
          </a:p>
        </p:txBody>
      </p:sp>
    </p:spTree>
    <p:extLst>
      <p:ext uri="{BB962C8B-B14F-4D97-AF65-F5344CB8AC3E}">
        <p14:creationId xmlns:p14="http://schemas.microsoft.com/office/powerpoint/2010/main" val="163581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25F4-84BE-AF57-7908-5CDF0675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B007D-E65A-C502-F8CF-0713C0BE0DEB}"/>
              </a:ext>
            </a:extLst>
          </p:cNvPr>
          <p:cNvSpPr txBox="1"/>
          <p:nvPr/>
        </p:nvSpPr>
        <p:spPr>
          <a:xfrm>
            <a:off x="838200" y="1690688"/>
            <a:ext cx="10134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// Assumption: </a:t>
            </a:r>
            <a:r>
              <a:rPr lang="en-US" dirty="0" err="1">
                <a:latin typeface="Lucida Console" panose="020B0609040504020204" pitchFamily="49" charset="0"/>
              </a:rPr>
              <a:t>anArray</a:t>
            </a:r>
            <a:r>
              <a:rPr lang="en-US" dirty="0">
                <a:latin typeface="Lucida Console" panose="020B0609040504020204" pitchFamily="49" charset="0"/>
              </a:rPr>
              <a:t> is sorted</a:t>
            </a:r>
          </a:p>
          <a:p>
            <a:r>
              <a:rPr lang="en-US" dirty="0">
                <a:latin typeface="Lucida Console" panose="020B0609040504020204" pitchFamily="49" charset="0"/>
              </a:rPr>
              <a:t>// </a:t>
            </a:r>
            <a:r>
              <a:rPr lang="en-US" dirty="0" err="1">
                <a:latin typeface="Lucida Console" panose="020B0609040504020204" pitchFamily="49" charset="0"/>
              </a:rPr>
              <a:t>anArray</a:t>
            </a:r>
            <a:r>
              <a:rPr lang="en-US" dirty="0">
                <a:latin typeface="Lucida Console" panose="020B0609040504020204" pitchFamily="49" charset="0"/>
              </a:rPr>
              <a:t>[0] &lt;= </a:t>
            </a:r>
            <a:r>
              <a:rPr lang="en-US" dirty="0" err="1">
                <a:latin typeface="Lucida Console" panose="020B0609040504020204" pitchFamily="49" charset="0"/>
              </a:rPr>
              <a:t>anArray</a:t>
            </a:r>
            <a:r>
              <a:rPr lang="en-US" dirty="0">
                <a:latin typeface="Lucida Console" panose="020B0609040504020204" pitchFamily="49" charset="0"/>
              </a:rPr>
              <a:t>[1] &lt;= … </a:t>
            </a:r>
            <a:r>
              <a:rPr lang="en-US" dirty="0" err="1">
                <a:latin typeface="Lucida Console" panose="020B0609040504020204" pitchFamily="49" charset="0"/>
              </a:rPr>
              <a:t>anArray</a:t>
            </a:r>
            <a:r>
              <a:rPr lang="en-US" dirty="0">
                <a:latin typeface="Lucida Console" panose="020B0609040504020204" pitchFamily="49" charset="0"/>
              </a:rPr>
              <a:t>[size – 1]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binarySearch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anArray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dirty="0" err="1">
                <a:latin typeface="Lucida Console" panose="020B0609040504020204" pitchFamily="49" charset="0"/>
              </a:rPr>
              <a:t>ArrayType</a:t>
            </a:r>
            <a:r>
              <a:rPr lang="en-US" dirty="0">
                <a:latin typeface="Lucida Console" panose="020B0609040504020204" pitchFamily="49" charset="0"/>
              </a:rPr>
              <a:t>, target: </a:t>
            </a:r>
            <a:r>
              <a:rPr lang="en-US" dirty="0" err="1">
                <a:latin typeface="Lucida Console" panose="020B0609040504020204" pitchFamily="49" charset="0"/>
              </a:rPr>
              <a:t>ValueType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if (</a:t>
            </a:r>
            <a:r>
              <a:rPr lang="en-US" dirty="0" err="1">
                <a:latin typeface="Lucida Console" panose="020B0609040504020204" pitchFamily="49" charset="0"/>
              </a:rPr>
              <a:t>anArray</a:t>
            </a:r>
            <a:r>
              <a:rPr lang="en-US" dirty="0">
                <a:latin typeface="Lucida Console" panose="020B0609040504020204" pitchFamily="49" charset="0"/>
              </a:rPr>
              <a:t> is of size 1)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Determine if </a:t>
            </a:r>
            <a:r>
              <a:rPr lang="en-US" dirty="0" err="1">
                <a:latin typeface="Lucida Console" panose="020B0609040504020204" pitchFamily="49" charset="0"/>
              </a:rPr>
              <a:t>anArray’s</a:t>
            </a:r>
            <a:r>
              <a:rPr lang="en-US" dirty="0">
                <a:latin typeface="Lucida Console" panose="020B0609040504020204" pitchFamily="49" charset="0"/>
              </a:rPr>
              <a:t> value is equal to the target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Find the midpoint of the array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Determine which half of </a:t>
            </a:r>
            <a:r>
              <a:rPr lang="en-US" dirty="0" err="1">
                <a:latin typeface="Lucida Console" panose="020B0609040504020204" pitchFamily="49" charset="0"/>
              </a:rPr>
              <a:t>anArray</a:t>
            </a:r>
            <a:r>
              <a:rPr lang="en-US" dirty="0">
                <a:latin typeface="Lucida Console" panose="020B0609040504020204" pitchFamily="49" charset="0"/>
              </a:rPr>
              <a:t> might contain the target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if (target is in first half of </a:t>
            </a:r>
            <a:r>
              <a:rPr lang="en-US" dirty="0" err="1">
                <a:latin typeface="Lucida Console" panose="020B0609040504020204" pitchFamily="49" charset="0"/>
              </a:rPr>
              <a:t>anArray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latin typeface="Lucida Console" panose="020B0609040504020204" pitchFamily="49" charset="0"/>
              </a:rPr>
              <a:t>binarySearch</a:t>
            </a:r>
            <a:r>
              <a:rPr lang="en-US" dirty="0">
                <a:latin typeface="Lucida Console" panose="020B0609040504020204" pitchFamily="49" charset="0"/>
              </a:rPr>
              <a:t>(first half of array, target)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else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latin typeface="Lucida Console" panose="020B0609040504020204" pitchFamily="49" charset="0"/>
              </a:rPr>
              <a:t>binarySearch</a:t>
            </a:r>
            <a:r>
              <a:rPr lang="en-US" dirty="0">
                <a:latin typeface="Lucida Console" panose="020B0609040504020204" pitchFamily="49" charset="0"/>
              </a:rPr>
              <a:t>(second half of array, target)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188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5DEB-E8A4-55D0-02E5-DD74130B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EA8B-C13B-921D-102F-D9CA002D4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you pass half of </a:t>
            </a:r>
            <a:r>
              <a:rPr lang="en-US" dirty="0" err="1"/>
              <a:t>anArray</a:t>
            </a:r>
            <a:r>
              <a:rPr lang="en-US" dirty="0"/>
              <a:t> to the recursive calls of </a:t>
            </a:r>
            <a:r>
              <a:rPr lang="en-US" dirty="0" err="1"/>
              <a:t>binarySearch</a:t>
            </a:r>
            <a:r>
              <a:rPr lang="en-US" dirty="0"/>
              <a:t>?</a:t>
            </a:r>
          </a:p>
          <a:p>
            <a:r>
              <a:rPr lang="en-US" dirty="0"/>
              <a:t>How do you determine which half of the array contains the target?</a:t>
            </a:r>
          </a:p>
          <a:p>
            <a:r>
              <a:rPr lang="en-US" dirty="0"/>
              <a:t>What should the base cases be?</a:t>
            </a:r>
          </a:p>
          <a:p>
            <a:r>
              <a:rPr lang="en-US" dirty="0"/>
              <a:t>How will </a:t>
            </a:r>
            <a:r>
              <a:rPr lang="en-US" dirty="0" err="1"/>
              <a:t>binarySearch</a:t>
            </a:r>
            <a:r>
              <a:rPr lang="en-US" dirty="0"/>
              <a:t> indicate the result of the search?</a:t>
            </a:r>
          </a:p>
        </p:txBody>
      </p:sp>
    </p:spTree>
    <p:extLst>
      <p:ext uri="{BB962C8B-B14F-4D97-AF65-F5344CB8AC3E}">
        <p14:creationId xmlns:p14="http://schemas.microsoft.com/office/powerpoint/2010/main" val="348897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Widescreen</PresentationFormat>
  <Paragraphs>48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Console</vt:lpstr>
      <vt:lpstr>Office Theme</vt:lpstr>
      <vt:lpstr>Data Structures</vt:lpstr>
      <vt:lpstr>Binary Search</vt:lpstr>
      <vt:lpstr>Questions/Considerations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Daehn, James</dc:creator>
  <cp:lastModifiedBy>Daehn, James</cp:lastModifiedBy>
  <cp:revision>1</cp:revision>
  <dcterms:created xsi:type="dcterms:W3CDTF">2023-02-10T17:51:37Z</dcterms:created>
  <dcterms:modified xsi:type="dcterms:W3CDTF">2023-02-10T17:56:42Z</dcterms:modified>
</cp:coreProperties>
</file>