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94660"/>
  </p:normalViewPr>
  <p:slideViewPr>
    <p:cSldViewPr snapToGrid="0">
      <p:cViewPr varScale="1">
        <p:scale>
          <a:sx n="106" d="100"/>
          <a:sy n="106" d="100"/>
        </p:scale>
        <p:origin x="88"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3:37:27.428"/>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3:40:25.488"/>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DA8C77-E851-4F55-9316-0B941550FE2E}" type="datetimeFigureOut">
              <a:rPr lang="en-US" smtClean="0"/>
              <a:t>5/5/2025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242E8-413B-42CD-B306-3AB780245D0A}" type="slidenum">
              <a:rPr lang="en-US" smtClean="0"/>
              <a:t>‹#›</a:t>
            </a:fld>
            <a:endParaRPr lang="en-US"/>
          </a:p>
        </p:txBody>
      </p:sp>
    </p:spTree>
    <p:extLst>
      <p:ext uri="{BB962C8B-B14F-4D97-AF65-F5344CB8AC3E}">
        <p14:creationId xmlns:p14="http://schemas.microsoft.com/office/powerpoint/2010/main" val="3361484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242E8-413B-42CD-B306-3AB780245D0A}" type="slidenum">
              <a:rPr lang="en-US" smtClean="0"/>
              <a:t>6</a:t>
            </a:fld>
            <a:endParaRPr lang="en-US"/>
          </a:p>
        </p:txBody>
      </p:sp>
    </p:spTree>
    <p:extLst>
      <p:ext uri="{BB962C8B-B14F-4D97-AF65-F5344CB8AC3E}">
        <p14:creationId xmlns:p14="http://schemas.microsoft.com/office/powerpoint/2010/main" val="906798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5/5/2025</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2772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5/5/2025</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61550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5/5/2025</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81601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5/5/2025</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75536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5/5/2025</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99457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5/5/2025</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27207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5/5/2025</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32275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5/5/2025</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4172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5/5/2025</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95510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5/5/2025</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1561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5/5/2025</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7082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5/5/2025</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874695165"/>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4F87819-B70D-4927-B657-7D175613F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DCB3820D-C773-4632-9F79-C890E1B2B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177668"/>
          </a:xfrm>
          <a:custGeom>
            <a:avLst/>
            <a:gdLst>
              <a:gd name="connsiteX0" fmla="*/ 6861986 w 12191999"/>
              <a:gd name="connsiteY0" fmla="*/ 6107659 h 6177668"/>
              <a:gd name="connsiteX1" fmla="*/ 6860986 w 12191999"/>
              <a:gd name="connsiteY1" fmla="*/ 6107739 h 6177668"/>
              <a:gd name="connsiteX2" fmla="*/ 6860759 w 12191999"/>
              <a:gd name="connsiteY2" fmla="*/ 6108287 h 6177668"/>
              <a:gd name="connsiteX3" fmla="*/ 0 w 12191999"/>
              <a:gd name="connsiteY3" fmla="*/ 0 h 6177668"/>
              <a:gd name="connsiteX4" fmla="*/ 12191999 w 12191999"/>
              <a:gd name="connsiteY4" fmla="*/ 0 h 6177668"/>
              <a:gd name="connsiteX5" fmla="*/ 12191999 w 12191999"/>
              <a:gd name="connsiteY5" fmla="*/ 5215324 h 6177668"/>
              <a:gd name="connsiteX6" fmla="*/ 12144282 w 12191999"/>
              <a:gd name="connsiteY6" fmla="*/ 5229900 h 6177668"/>
              <a:gd name="connsiteX7" fmla="*/ 11759192 w 12191999"/>
              <a:gd name="connsiteY7" fmla="*/ 5336208 h 6177668"/>
              <a:gd name="connsiteX8" fmla="*/ 10505159 w 12191999"/>
              <a:gd name="connsiteY8" fmla="*/ 5627228 h 6177668"/>
              <a:gd name="connsiteX9" fmla="*/ 9501755 w 12191999"/>
              <a:gd name="connsiteY9" fmla="*/ 5807012 h 6177668"/>
              <a:gd name="connsiteX10" fmla="*/ 8534155 w 12191999"/>
              <a:gd name="connsiteY10" fmla="*/ 5944240 h 6177668"/>
              <a:gd name="connsiteX11" fmla="*/ 7790171 w 12191999"/>
              <a:gd name="connsiteY11" fmla="*/ 6026297 h 6177668"/>
              <a:gd name="connsiteX12" fmla="*/ 7024337 w 12191999"/>
              <a:gd name="connsiteY12" fmla="*/ 6093812 h 6177668"/>
              <a:gd name="connsiteX13" fmla="*/ 7008892 w 12191999"/>
              <a:gd name="connsiteY13" fmla="*/ 6095938 h 6177668"/>
              <a:gd name="connsiteX14" fmla="*/ 6862735 w 12191999"/>
              <a:gd name="connsiteY14" fmla="*/ 6107599 h 6177668"/>
              <a:gd name="connsiteX15" fmla="*/ 6872248 w 12191999"/>
              <a:gd name="connsiteY15" fmla="*/ 6109467 h 6177668"/>
              <a:gd name="connsiteX16" fmla="*/ 6907812 w 12191999"/>
              <a:gd name="connsiteY16" fmla="*/ 6107715 h 6177668"/>
              <a:gd name="connsiteX17" fmla="*/ 6956484 w 12191999"/>
              <a:gd name="connsiteY17" fmla="*/ 6104658 h 6177668"/>
              <a:gd name="connsiteX18" fmla="*/ 7652688 w 12191999"/>
              <a:gd name="connsiteY18" fmla="*/ 6071273 h 6177668"/>
              <a:gd name="connsiteX19" fmla="*/ 8699923 w 12191999"/>
              <a:gd name="connsiteY19" fmla="*/ 5982083 h 6177668"/>
              <a:gd name="connsiteX20" fmla="*/ 9557819 w 12191999"/>
              <a:gd name="connsiteY20" fmla="*/ 5875435 h 6177668"/>
              <a:gd name="connsiteX21" fmla="*/ 10709534 w 12191999"/>
              <a:gd name="connsiteY21" fmla="*/ 5676156 h 6177668"/>
              <a:gd name="connsiteX22" fmla="*/ 12081554 w 12191999"/>
              <a:gd name="connsiteY22" fmla="*/ 5341561 h 6177668"/>
              <a:gd name="connsiteX23" fmla="*/ 12191999 w 12191999"/>
              <a:gd name="connsiteY23" fmla="*/ 5308238 h 6177668"/>
              <a:gd name="connsiteX24" fmla="*/ 12191999 w 12191999"/>
              <a:gd name="connsiteY24" fmla="*/ 5364054 h 6177668"/>
              <a:gd name="connsiteX25" fmla="*/ 11911964 w 12191999"/>
              <a:gd name="connsiteY25" fmla="*/ 5447316 h 6177668"/>
              <a:gd name="connsiteX26" fmla="*/ 11020049 w 12191999"/>
              <a:gd name="connsiteY26" fmla="*/ 5667491 h 6177668"/>
              <a:gd name="connsiteX27" fmla="*/ 10064425 w 12191999"/>
              <a:gd name="connsiteY27" fmla="*/ 5852245 h 6177668"/>
              <a:gd name="connsiteX28" fmla="*/ 9264124 w 12191999"/>
              <a:gd name="connsiteY28" fmla="*/ 5971252 h 6177668"/>
              <a:gd name="connsiteX29" fmla="*/ 8654182 w 12191999"/>
              <a:gd name="connsiteY29" fmla="*/ 6042605 h 6177668"/>
              <a:gd name="connsiteX30" fmla="*/ 7938866 w 12191999"/>
              <a:gd name="connsiteY30" fmla="*/ 6105677 h 6177668"/>
              <a:gd name="connsiteX31" fmla="*/ 7008089 w 12191999"/>
              <a:gd name="connsiteY31" fmla="*/ 6158427 h 6177668"/>
              <a:gd name="connsiteX32" fmla="*/ 6549390 w 12191999"/>
              <a:gd name="connsiteY32" fmla="*/ 6172697 h 6177668"/>
              <a:gd name="connsiteX33" fmla="*/ 6433696 w 12191999"/>
              <a:gd name="connsiteY33" fmla="*/ 6177668 h 6177668"/>
              <a:gd name="connsiteX34" fmla="*/ 6127899 w 12191999"/>
              <a:gd name="connsiteY34" fmla="*/ 6177668 h 6177668"/>
              <a:gd name="connsiteX35" fmla="*/ 6048391 w 12191999"/>
              <a:gd name="connsiteY35" fmla="*/ 6172953 h 6177668"/>
              <a:gd name="connsiteX36" fmla="*/ 5334221 w 12191999"/>
              <a:gd name="connsiteY36" fmla="*/ 6135747 h 6177668"/>
              <a:gd name="connsiteX37" fmla="*/ 4413510 w 12191999"/>
              <a:gd name="connsiteY37" fmla="*/ 6072039 h 6177668"/>
              <a:gd name="connsiteX38" fmla="*/ 3438265 w 12191999"/>
              <a:gd name="connsiteY38" fmla="*/ 5970870 h 6177668"/>
              <a:gd name="connsiteX39" fmla="*/ 2425303 w 12191999"/>
              <a:gd name="connsiteY39" fmla="*/ 5848805 h 6177668"/>
              <a:gd name="connsiteX40" fmla="*/ 1293973 w 12191999"/>
              <a:gd name="connsiteY40" fmla="*/ 5671060 h 6177668"/>
              <a:gd name="connsiteX41" fmla="*/ 126888 w 12191999"/>
              <a:gd name="connsiteY41" fmla="*/ 5425029 h 6177668"/>
              <a:gd name="connsiteX42" fmla="*/ 0 w 12191999"/>
              <a:gd name="connsiteY42" fmla="*/ 5392100 h 6177668"/>
              <a:gd name="connsiteX43" fmla="*/ 0 w 12191999"/>
              <a:gd name="connsiteY43" fmla="*/ 5333771 h 6177668"/>
              <a:gd name="connsiteX44" fmla="*/ 130837 w 12191999"/>
              <a:gd name="connsiteY44" fmla="*/ 5368509 h 6177668"/>
              <a:gd name="connsiteX45" fmla="*/ 660204 w 12191999"/>
              <a:gd name="connsiteY45" fmla="*/ 5490001 h 6177668"/>
              <a:gd name="connsiteX46" fmla="*/ 1831416 w 12191999"/>
              <a:gd name="connsiteY46" fmla="*/ 5705715 h 6177668"/>
              <a:gd name="connsiteX47" fmla="*/ 2677204 w 12191999"/>
              <a:gd name="connsiteY47" fmla="*/ 5825742 h 6177668"/>
              <a:gd name="connsiteX48" fmla="*/ 2644716 w 12191999"/>
              <a:gd name="connsiteY48" fmla="*/ 5815549 h 6177668"/>
              <a:gd name="connsiteX49" fmla="*/ 1173182 w 12191999"/>
              <a:gd name="connsiteY49" fmla="*/ 5474074 h 6177668"/>
              <a:gd name="connsiteX50" fmla="*/ 479527 w 12191999"/>
              <a:gd name="connsiteY50" fmla="*/ 5269379 h 6177668"/>
              <a:gd name="connsiteX51" fmla="*/ 0 w 12191999"/>
              <a:gd name="connsiteY51" fmla="*/ 5107083 h 6177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7" name="Picture 26" descr="Colored pencils inside a pencil holder which is on top of a wood table">
            <a:extLst>
              <a:ext uri="{FF2B5EF4-FFF2-40B4-BE49-F238E27FC236}">
                <a16:creationId xmlns:a16="http://schemas.microsoft.com/office/drawing/2014/main" id="{EBF1E962-D081-A7F1-9848-39C6D32D051A}"/>
              </a:ext>
            </a:extLst>
          </p:cNvPr>
          <p:cNvPicPr>
            <a:picLocks noChangeAspect="1"/>
          </p:cNvPicPr>
          <p:nvPr/>
        </p:nvPicPr>
        <p:blipFill>
          <a:blip r:embed="rId2">
            <a:alphaModFix amt="55000"/>
          </a:blip>
          <a:srcRect t="24090"/>
          <a:stretch/>
        </p:blipFill>
        <p:spPr>
          <a:xfrm>
            <a:off x="20" y="10"/>
            <a:ext cx="12191979" cy="6177658"/>
          </a:xfrm>
          <a:custGeom>
            <a:avLst/>
            <a:gdLst/>
            <a:ahLst/>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p:spPr>
      </p:pic>
      <p:sp>
        <p:nvSpPr>
          <p:cNvPr id="2" name="Title 1">
            <a:extLst>
              <a:ext uri="{FF2B5EF4-FFF2-40B4-BE49-F238E27FC236}">
                <a16:creationId xmlns:a16="http://schemas.microsoft.com/office/drawing/2014/main" id="{626986DB-F25C-36E4-59D9-4B459D04F46A}"/>
              </a:ext>
            </a:extLst>
          </p:cNvPr>
          <p:cNvSpPr>
            <a:spLocks noGrp="1"/>
          </p:cNvSpPr>
          <p:nvPr>
            <p:ph type="ctrTitle"/>
          </p:nvPr>
        </p:nvSpPr>
        <p:spPr>
          <a:xfrm>
            <a:off x="1524000" y="1026747"/>
            <a:ext cx="9144000" cy="2387600"/>
          </a:xfrm>
        </p:spPr>
        <p:txBody>
          <a:bodyPr>
            <a:normAutofit fontScale="90000"/>
          </a:bodyPr>
          <a:lstStyle/>
          <a:p>
            <a:pPr algn="ctr"/>
            <a:r>
              <a:rPr lang="en-US" sz="8000" dirty="0">
                <a:solidFill>
                  <a:schemeClr val="bg1"/>
                </a:solidFill>
              </a:rPr>
              <a:t>EELE 465 Final Project: Text Editor</a:t>
            </a:r>
          </a:p>
        </p:txBody>
      </p:sp>
      <p:sp>
        <p:nvSpPr>
          <p:cNvPr id="3" name="Subtitle 2">
            <a:extLst>
              <a:ext uri="{FF2B5EF4-FFF2-40B4-BE49-F238E27FC236}">
                <a16:creationId xmlns:a16="http://schemas.microsoft.com/office/drawing/2014/main" id="{1522BA95-2B4F-AE93-F7E8-3CC60DA1DB50}"/>
              </a:ext>
            </a:extLst>
          </p:cNvPr>
          <p:cNvSpPr>
            <a:spLocks noGrp="1"/>
          </p:cNvSpPr>
          <p:nvPr>
            <p:ph type="subTitle" idx="1"/>
          </p:nvPr>
        </p:nvSpPr>
        <p:spPr>
          <a:xfrm>
            <a:off x="1524000" y="3927080"/>
            <a:ext cx="9144000" cy="1197323"/>
          </a:xfrm>
        </p:spPr>
        <p:txBody>
          <a:bodyPr>
            <a:normAutofit lnSpcReduction="10000"/>
          </a:bodyPr>
          <a:lstStyle/>
          <a:p>
            <a:pPr algn="ctr"/>
            <a:r>
              <a:rPr lang="en-US" sz="3200" dirty="0">
                <a:solidFill>
                  <a:schemeClr val="bg1"/>
                </a:solidFill>
              </a:rPr>
              <a:t>Erik Moore</a:t>
            </a:r>
          </a:p>
          <a:p>
            <a:pPr algn="ctr"/>
            <a:r>
              <a:rPr lang="en-US" sz="3200" dirty="0">
                <a:solidFill>
                  <a:schemeClr val="bg1"/>
                </a:solidFill>
              </a:rPr>
              <a:t>05/06/2025</a:t>
            </a:r>
          </a:p>
        </p:txBody>
      </p:sp>
      <p:sp>
        <p:nvSpPr>
          <p:cNvPr id="28" name="Rectangle 6">
            <a:extLst>
              <a:ext uri="{FF2B5EF4-FFF2-40B4-BE49-F238E27FC236}">
                <a16:creationId xmlns:a16="http://schemas.microsoft.com/office/drawing/2014/main" id="{DCB8EB4B-AFE9-41E8-95B0-F246E5740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650059"/>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2560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1F149-C5A8-4ACD-7460-A2C3E6E38E49}"/>
              </a:ext>
            </a:extLst>
          </p:cNvPr>
          <p:cNvSpPr>
            <a:spLocks noGrp="1"/>
          </p:cNvSpPr>
          <p:nvPr>
            <p:ph type="title"/>
          </p:nvPr>
        </p:nvSpPr>
        <p:spPr/>
        <p:txBody>
          <a:bodyPr/>
          <a:lstStyle/>
          <a:p>
            <a:r>
              <a:rPr lang="en-US" dirty="0"/>
              <a:t>Demonstration:</a:t>
            </a:r>
          </a:p>
        </p:txBody>
      </p:sp>
      <p:sp>
        <p:nvSpPr>
          <p:cNvPr id="4" name="TextBox 3">
            <a:extLst>
              <a:ext uri="{FF2B5EF4-FFF2-40B4-BE49-F238E27FC236}">
                <a16:creationId xmlns:a16="http://schemas.microsoft.com/office/drawing/2014/main" id="{C7FEB98F-8C76-D34B-957E-9B0F223B1C0A}"/>
              </a:ext>
            </a:extLst>
          </p:cNvPr>
          <p:cNvSpPr txBox="1"/>
          <p:nvPr/>
        </p:nvSpPr>
        <p:spPr>
          <a:xfrm>
            <a:off x="946484" y="2077453"/>
            <a:ext cx="9264315" cy="523220"/>
          </a:xfrm>
          <a:prstGeom prst="rect">
            <a:avLst/>
          </a:prstGeom>
          <a:noFill/>
        </p:spPr>
        <p:txBody>
          <a:bodyPr wrap="square" rtlCol="0">
            <a:spAutoFit/>
          </a:bodyPr>
          <a:lstStyle/>
          <a:p>
            <a:r>
              <a:rPr lang="en-US" sz="2800" dirty="0"/>
              <a:t>Please be patient, I would really like to show you everything.</a:t>
            </a:r>
          </a:p>
        </p:txBody>
      </p:sp>
    </p:spTree>
    <p:extLst>
      <p:ext uri="{BB962C8B-B14F-4D97-AF65-F5344CB8AC3E}">
        <p14:creationId xmlns:p14="http://schemas.microsoft.com/office/powerpoint/2010/main" val="1367847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A72875-A7F8-0C05-C895-418C579CD60D}"/>
              </a:ext>
            </a:extLst>
          </p:cNvPr>
          <p:cNvSpPr>
            <a:spLocks noGrp="1"/>
          </p:cNvSpPr>
          <p:nvPr>
            <p:ph type="title"/>
          </p:nvPr>
        </p:nvSpPr>
        <p:spPr>
          <a:xfrm>
            <a:off x="630936" y="621232"/>
            <a:ext cx="3429000" cy="1719072"/>
          </a:xfrm>
        </p:spPr>
        <p:txBody>
          <a:bodyPr vert="horz" lIns="91440" tIns="45720" rIns="91440" bIns="45720" rtlCol="0" anchor="b">
            <a:normAutofit/>
          </a:bodyPr>
          <a:lstStyle/>
          <a:p>
            <a:r>
              <a:rPr lang="en-US" dirty="0"/>
              <a:t>Circuit Diagram:</a:t>
            </a:r>
          </a:p>
        </p:txBody>
      </p:sp>
      <p:sp>
        <p:nvSpPr>
          <p:cNvPr id="13"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FEC165"/>
          </a:solidFill>
          <a:ln w="38100" cap="rnd">
            <a:solidFill>
              <a:srgbClr val="FEC16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2D2C33A-4317-27B0-EC8A-E11BC17794CE}"/>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spcAft>
                <a:spcPts val="600"/>
              </a:spcAft>
              <a:buFont typeface="Arial" panose="020B0604020202020204" pitchFamily="34" charset="0"/>
              <a:buChar char="•"/>
            </a:pPr>
            <a:r>
              <a:rPr lang="en-US" sz="1700" dirty="0"/>
              <a:t>For this project, in addition to previous labs, I incorporated a 25LC256 EEPROM module with SPI (mode 1,1) communications to store the bulk of my text file data, an LED to notify the user when communication occurs with the EEPROM module, rotary encoders for easier control over written data and file navigation, and UART reads and writes to individual load formatted files to the system, or to send the bulk of the data to the laptop. </a:t>
            </a:r>
          </a:p>
          <a:p>
            <a:pPr indent="-228600">
              <a:spcAft>
                <a:spcPts val="600"/>
              </a:spcAft>
              <a:buFont typeface="Arial" panose="020B0604020202020204" pitchFamily="34" charset="0"/>
              <a:buChar char="•"/>
            </a:pPr>
            <a:endParaRPr lang="en-US" sz="1700" dirty="0"/>
          </a:p>
          <a:p>
            <a:pPr indent="-228600">
              <a:spcAft>
                <a:spcPts val="600"/>
              </a:spcAft>
              <a:buFont typeface="Arial" panose="020B0604020202020204" pitchFamily="34" charset="0"/>
              <a:buChar char="•"/>
            </a:pPr>
            <a:r>
              <a:rPr lang="en-US" sz="1700" dirty="0"/>
              <a:t>Note: in reality, rotary encoder B uses 2x 1K ohm resistors, as the A9 ADC reader (in practice) sinks far more current than anticipated. </a:t>
            </a: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Picture 4" descr="A computer diagram with many lines and dots&#10;&#10;AI-generated content may be incorrect.">
            <a:extLst>
              <a:ext uri="{FF2B5EF4-FFF2-40B4-BE49-F238E27FC236}">
                <a16:creationId xmlns:a16="http://schemas.microsoft.com/office/drawing/2014/main" id="{9AA4A12D-DEE7-A82C-DA6A-7432169E01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5138494" y="-91931"/>
            <a:ext cx="6078137" cy="7301067"/>
          </a:xfrm>
          <a:prstGeom prst="rect">
            <a:avLst/>
          </a:prstGeom>
        </p:spPr>
      </p:pic>
    </p:spTree>
    <p:extLst>
      <p:ext uri="{BB962C8B-B14F-4D97-AF65-F5344CB8AC3E}">
        <p14:creationId xmlns:p14="http://schemas.microsoft.com/office/powerpoint/2010/main" val="1735054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9B29F0-B6B7-E9E5-842A-27AF18E2E0F4}"/>
              </a:ext>
            </a:extLst>
          </p:cNvPr>
          <p:cNvSpPr>
            <a:spLocks noGrp="1"/>
          </p:cNvSpPr>
          <p:nvPr>
            <p:ph type="title"/>
          </p:nvPr>
        </p:nvSpPr>
        <p:spPr>
          <a:xfrm>
            <a:off x="630936" y="639520"/>
            <a:ext cx="3429000" cy="1719072"/>
          </a:xfrm>
        </p:spPr>
        <p:txBody>
          <a:bodyPr vert="horz" lIns="91440" tIns="45720" rIns="91440" bIns="45720" rtlCol="0" anchor="b">
            <a:normAutofit/>
          </a:bodyPr>
          <a:lstStyle/>
          <a:p>
            <a:pPr>
              <a:lnSpc>
                <a:spcPct val="90000"/>
              </a:lnSpc>
            </a:pPr>
            <a:r>
              <a:rPr lang="en-US" sz="4200" dirty="0"/>
              <a:t>System Architecture Diagram:</a:t>
            </a:r>
          </a:p>
        </p:txBody>
      </p:sp>
      <p:sp>
        <p:nvSpPr>
          <p:cNvPr id="13"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D65B5B"/>
          </a:solidFill>
          <a:ln w="38100" cap="rnd">
            <a:solidFill>
              <a:srgbClr val="D65B5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ADB933C-7314-DF4A-DDAC-3285C431E60B}"/>
              </a:ext>
            </a:extLst>
          </p:cNvPr>
          <p:cNvSpPr txBox="1"/>
          <p:nvPr/>
        </p:nvSpPr>
        <p:spPr>
          <a:xfrm>
            <a:off x="468776" y="2831660"/>
            <a:ext cx="3429000" cy="3924990"/>
          </a:xfrm>
          <a:prstGeom prst="rect">
            <a:avLst/>
          </a:prstGeom>
        </p:spPr>
        <p:txBody>
          <a:bodyPr vert="horz" lIns="91440" tIns="45720" rIns="91440" bIns="45720" rtlCol="0" anchor="t">
            <a:normAutofit/>
          </a:bodyPr>
          <a:lstStyle/>
          <a:p>
            <a:pPr indent="-228600">
              <a:lnSpc>
                <a:spcPct val="110000"/>
              </a:lnSpc>
              <a:spcAft>
                <a:spcPts val="600"/>
              </a:spcAft>
              <a:buFont typeface="Arial" panose="020B0604020202020204" pitchFamily="34" charset="0"/>
              <a:buChar char="•"/>
            </a:pPr>
            <a:r>
              <a:rPr lang="en-US" sz="2400" dirty="0"/>
              <a:t>This system architecture diagram provides a broad overview of the communication structure between devices, as well as the methods used to control system operations. </a:t>
            </a:r>
          </a:p>
          <a:p>
            <a:pPr indent="-228600">
              <a:lnSpc>
                <a:spcPct val="110000"/>
              </a:lnSpc>
              <a:spcAft>
                <a:spcPts val="600"/>
              </a:spcAft>
              <a:buFont typeface="Arial" panose="020B0604020202020204" pitchFamily="34" charset="0"/>
              <a:buChar char="•"/>
            </a:pPr>
            <a:r>
              <a:rPr lang="en-US" sz="2400" dirty="0"/>
              <a:t>The digital encoders use a state-like system to determine when it is appropriate to listen for certain user input, and when it is time to wait for a return to a neutral position. This results in near-perfect operation. </a:t>
            </a: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7" name="TextBox 6">
            <a:extLst>
              <a:ext uri="{FF2B5EF4-FFF2-40B4-BE49-F238E27FC236}">
                <a16:creationId xmlns:a16="http://schemas.microsoft.com/office/drawing/2014/main" id="{46C1C38B-BC7C-D00B-D690-910AFB41FD44}"/>
              </a:ext>
            </a:extLst>
          </p:cNvPr>
          <p:cNvSpPr txBox="1"/>
          <p:nvPr/>
        </p:nvSpPr>
        <p:spPr>
          <a:xfrm>
            <a:off x="7753881" y="2143148"/>
            <a:ext cx="466856" cy="153888"/>
          </a:xfrm>
          <a:prstGeom prst="rect">
            <a:avLst/>
          </a:prstGeom>
          <a:solidFill>
            <a:schemeClr val="bg1"/>
          </a:solidFill>
        </p:spPr>
        <p:txBody>
          <a:bodyPr wrap="square" rtlCol="0">
            <a:spAutoFit/>
          </a:bodyPr>
          <a:lstStyle/>
          <a:p>
            <a:pPr algn="ctr"/>
            <a:endParaRPr lang="en-US" sz="400"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945D1CC0-74A2-561B-7CD6-F03FED933E5F}"/>
              </a:ext>
            </a:extLst>
          </p:cNvPr>
          <p:cNvSpPr/>
          <p:nvPr/>
        </p:nvSpPr>
        <p:spPr>
          <a:xfrm>
            <a:off x="7774616" y="2219733"/>
            <a:ext cx="446121" cy="1388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 dirty="0">
                <a:latin typeface="Arial" panose="020B0604020202020204" pitchFamily="34" charset="0"/>
                <a:cs typeface="Arial" panose="020B0604020202020204" pitchFamily="34" charset="0"/>
              </a:rPr>
              <a:t>Digital Encoders</a:t>
            </a:r>
          </a:p>
        </p:txBody>
      </p:sp>
      <p:sp>
        <p:nvSpPr>
          <p:cNvPr id="18" name="TextBox 17">
            <a:extLst>
              <a:ext uri="{FF2B5EF4-FFF2-40B4-BE49-F238E27FC236}">
                <a16:creationId xmlns:a16="http://schemas.microsoft.com/office/drawing/2014/main" id="{9F503C0F-F4D9-C8FC-8229-793BABEB2E63}"/>
              </a:ext>
            </a:extLst>
          </p:cNvPr>
          <p:cNvSpPr txBox="1"/>
          <p:nvPr/>
        </p:nvSpPr>
        <p:spPr>
          <a:xfrm>
            <a:off x="7761140" y="2532888"/>
            <a:ext cx="466856" cy="153888"/>
          </a:xfrm>
          <a:prstGeom prst="rect">
            <a:avLst/>
          </a:prstGeom>
          <a:solidFill>
            <a:schemeClr val="bg1"/>
          </a:solidFill>
        </p:spPr>
        <p:txBody>
          <a:bodyPr wrap="square" rtlCol="0">
            <a:spAutoFit/>
          </a:bodyPr>
          <a:lstStyle/>
          <a:p>
            <a:pPr algn="ctr"/>
            <a:endParaRPr lang="en-US" sz="4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4256B33D-BC35-CE7E-E40A-113A5E882047}"/>
              </a:ext>
            </a:extLst>
          </p:cNvPr>
          <p:cNvSpPr/>
          <p:nvPr/>
        </p:nvSpPr>
        <p:spPr>
          <a:xfrm>
            <a:off x="7774616" y="2540402"/>
            <a:ext cx="446121" cy="1388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 dirty="0">
                <a:latin typeface="Arial" panose="020B0604020202020204" pitchFamily="34" charset="0"/>
                <a:cs typeface="Arial" panose="020B0604020202020204" pitchFamily="34" charset="0"/>
              </a:rPr>
              <a:t>States</a:t>
            </a:r>
          </a:p>
        </p:txBody>
      </p:sp>
      <p:sp>
        <p:nvSpPr>
          <p:cNvPr id="20" name="TextBox 19">
            <a:extLst>
              <a:ext uri="{FF2B5EF4-FFF2-40B4-BE49-F238E27FC236}">
                <a16:creationId xmlns:a16="http://schemas.microsoft.com/office/drawing/2014/main" id="{790B0C6A-1013-6F21-FA72-C6110CC1AC3E}"/>
              </a:ext>
            </a:extLst>
          </p:cNvPr>
          <p:cNvSpPr txBox="1"/>
          <p:nvPr/>
        </p:nvSpPr>
        <p:spPr>
          <a:xfrm>
            <a:off x="10589709" y="4186629"/>
            <a:ext cx="624802" cy="153888"/>
          </a:xfrm>
          <a:prstGeom prst="rect">
            <a:avLst/>
          </a:prstGeom>
          <a:solidFill>
            <a:schemeClr val="bg1"/>
          </a:solidFill>
        </p:spPr>
        <p:txBody>
          <a:bodyPr wrap="square" rtlCol="0">
            <a:spAutoFit/>
          </a:bodyPr>
          <a:lstStyle/>
          <a:p>
            <a:r>
              <a:rPr lang="en-US" sz="400" dirty="0">
                <a:solidFill>
                  <a:schemeClr val="accent6"/>
                </a:solidFill>
                <a:latin typeface="Arial" panose="020B0604020202020204" pitchFamily="34" charset="0"/>
                <a:cs typeface="Arial" panose="020B0604020202020204" pitchFamily="34" charset="0"/>
              </a:rPr>
              <a:t>(using: 25LC256)</a:t>
            </a:r>
          </a:p>
        </p:txBody>
      </p:sp>
      <p:pic>
        <p:nvPicPr>
          <p:cNvPr id="21" name="Content Placeholder 4" descr="A screenshot of a computer&#10;&#10;AI-generated content may be incorrect.">
            <a:extLst>
              <a:ext uri="{FF2B5EF4-FFF2-40B4-BE49-F238E27FC236}">
                <a16:creationId xmlns:a16="http://schemas.microsoft.com/office/drawing/2014/main" id="{D0135BEA-3AB0-3F70-2FEA-90065B1760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4403" y="955614"/>
            <a:ext cx="8101911" cy="5225730"/>
          </a:xfrm>
          <a:prstGeom prst="rect">
            <a:avLst/>
          </a:prstGeom>
        </p:spPr>
      </p:pic>
      <p:sp>
        <p:nvSpPr>
          <p:cNvPr id="22" name="TextBox 21">
            <a:extLst>
              <a:ext uri="{FF2B5EF4-FFF2-40B4-BE49-F238E27FC236}">
                <a16:creationId xmlns:a16="http://schemas.microsoft.com/office/drawing/2014/main" id="{008C7A3F-B3F0-65A2-9735-DC9E6A19EE02}"/>
              </a:ext>
            </a:extLst>
          </p:cNvPr>
          <p:cNvSpPr txBox="1"/>
          <p:nvPr/>
        </p:nvSpPr>
        <p:spPr>
          <a:xfrm>
            <a:off x="7621564" y="2282007"/>
            <a:ext cx="466856" cy="153888"/>
          </a:xfrm>
          <a:prstGeom prst="rect">
            <a:avLst/>
          </a:prstGeom>
          <a:solidFill>
            <a:schemeClr val="bg1"/>
          </a:solidFill>
        </p:spPr>
        <p:txBody>
          <a:bodyPr wrap="square" rtlCol="0">
            <a:spAutoFit/>
          </a:bodyPr>
          <a:lstStyle/>
          <a:p>
            <a:pPr algn="ctr"/>
            <a:endParaRPr lang="en-US" sz="4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1B577D03-3392-A3AB-B8E6-5CFCFB9B919F}"/>
              </a:ext>
            </a:extLst>
          </p:cNvPr>
          <p:cNvSpPr/>
          <p:nvPr/>
        </p:nvSpPr>
        <p:spPr>
          <a:xfrm>
            <a:off x="7642299" y="2358592"/>
            <a:ext cx="446121" cy="1388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 dirty="0">
                <a:latin typeface="Arial" panose="020B0604020202020204" pitchFamily="34" charset="0"/>
                <a:cs typeface="Arial" panose="020B0604020202020204" pitchFamily="34" charset="0"/>
              </a:rPr>
              <a:t>Digital Encoders</a:t>
            </a:r>
          </a:p>
        </p:txBody>
      </p:sp>
      <p:sp>
        <p:nvSpPr>
          <p:cNvPr id="24" name="Rectangle 23">
            <a:extLst>
              <a:ext uri="{FF2B5EF4-FFF2-40B4-BE49-F238E27FC236}">
                <a16:creationId xmlns:a16="http://schemas.microsoft.com/office/drawing/2014/main" id="{AAE8AC56-D583-E495-81AD-18603EBA140B}"/>
              </a:ext>
            </a:extLst>
          </p:cNvPr>
          <p:cNvSpPr/>
          <p:nvPr/>
        </p:nvSpPr>
        <p:spPr>
          <a:xfrm>
            <a:off x="7642299" y="2679261"/>
            <a:ext cx="446121" cy="1388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 dirty="0">
                <a:latin typeface="Arial" panose="020B0604020202020204" pitchFamily="34" charset="0"/>
                <a:cs typeface="Arial" panose="020B0604020202020204" pitchFamily="34" charset="0"/>
              </a:rPr>
              <a:t>States</a:t>
            </a:r>
          </a:p>
        </p:txBody>
      </p:sp>
      <p:sp>
        <p:nvSpPr>
          <p:cNvPr id="25" name="TextBox 24">
            <a:extLst>
              <a:ext uri="{FF2B5EF4-FFF2-40B4-BE49-F238E27FC236}">
                <a16:creationId xmlns:a16="http://schemas.microsoft.com/office/drawing/2014/main" id="{A7883E74-CBD2-FE38-E3CA-3E6932607907}"/>
              </a:ext>
            </a:extLst>
          </p:cNvPr>
          <p:cNvSpPr txBox="1"/>
          <p:nvPr/>
        </p:nvSpPr>
        <p:spPr>
          <a:xfrm>
            <a:off x="6972879" y="2281648"/>
            <a:ext cx="466856" cy="153888"/>
          </a:xfrm>
          <a:prstGeom prst="rect">
            <a:avLst/>
          </a:prstGeom>
          <a:solidFill>
            <a:schemeClr val="bg1"/>
          </a:solidFill>
        </p:spPr>
        <p:txBody>
          <a:bodyPr wrap="square" rtlCol="0">
            <a:spAutoFit/>
          </a:bodyPr>
          <a:lstStyle/>
          <a:p>
            <a:pPr algn="ctr"/>
            <a:endParaRPr lang="en-US" sz="4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A541B159-B870-01B2-1B01-29B778D1A4C5}"/>
              </a:ext>
            </a:extLst>
          </p:cNvPr>
          <p:cNvSpPr/>
          <p:nvPr/>
        </p:nvSpPr>
        <p:spPr>
          <a:xfrm>
            <a:off x="6993614" y="2358233"/>
            <a:ext cx="446121" cy="1388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 dirty="0">
                <a:latin typeface="Arial" panose="020B0604020202020204" pitchFamily="34" charset="0"/>
                <a:cs typeface="Arial" panose="020B0604020202020204" pitchFamily="34" charset="0"/>
              </a:rPr>
              <a:t>EEPROM Status LED</a:t>
            </a:r>
          </a:p>
        </p:txBody>
      </p:sp>
      <p:sp>
        <p:nvSpPr>
          <p:cNvPr id="27" name="Rectangle 26">
            <a:extLst>
              <a:ext uri="{FF2B5EF4-FFF2-40B4-BE49-F238E27FC236}">
                <a16:creationId xmlns:a16="http://schemas.microsoft.com/office/drawing/2014/main" id="{43B15571-2FD3-0FCE-3538-AE3CE512D6D6}"/>
              </a:ext>
            </a:extLst>
          </p:cNvPr>
          <p:cNvSpPr/>
          <p:nvPr/>
        </p:nvSpPr>
        <p:spPr>
          <a:xfrm>
            <a:off x="6993614" y="2678902"/>
            <a:ext cx="446121" cy="1388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400" dirty="0">
                <a:latin typeface="Arial" panose="020B0604020202020204" pitchFamily="34" charset="0"/>
                <a:cs typeface="Arial" panose="020B0604020202020204" pitchFamily="34" charset="0"/>
              </a:rPr>
              <a:t>EEPROM Actions</a:t>
            </a:r>
          </a:p>
        </p:txBody>
      </p:sp>
    </p:spTree>
    <p:extLst>
      <p:ext uri="{BB962C8B-B14F-4D97-AF65-F5344CB8AC3E}">
        <p14:creationId xmlns:p14="http://schemas.microsoft.com/office/powerpoint/2010/main" val="2968352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B2A00-5467-4496-7139-201F6F1AE2E2}"/>
              </a:ext>
            </a:extLst>
          </p:cNvPr>
          <p:cNvSpPr>
            <a:spLocks noGrp="1"/>
          </p:cNvSpPr>
          <p:nvPr>
            <p:ph type="title"/>
          </p:nvPr>
        </p:nvSpPr>
        <p:spPr/>
        <p:txBody>
          <a:bodyPr/>
          <a:lstStyle/>
          <a:p>
            <a:r>
              <a:rPr lang="en-US" dirty="0"/>
              <a:t>Code Overview: Startup</a:t>
            </a:r>
          </a:p>
        </p:txBody>
      </p:sp>
      <p:sp>
        <p:nvSpPr>
          <p:cNvPr id="3" name="Content Placeholder 2">
            <a:extLst>
              <a:ext uri="{FF2B5EF4-FFF2-40B4-BE49-F238E27FC236}">
                <a16:creationId xmlns:a16="http://schemas.microsoft.com/office/drawing/2014/main" id="{C17CFFC3-0BEC-2906-963F-ACF9DCBF36D5}"/>
              </a:ext>
            </a:extLst>
          </p:cNvPr>
          <p:cNvSpPr>
            <a:spLocks noGrp="1"/>
          </p:cNvSpPr>
          <p:nvPr>
            <p:ph idx="1"/>
          </p:nvPr>
        </p:nvSpPr>
        <p:spPr/>
        <p:txBody>
          <a:bodyPr>
            <a:normAutofit fontScale="92500" lnSpcReduction="10000"/>
          </a:bodyPr>
          <a:lstStyle/>
          <a:p>
            <a:r>
              <a:rPr lang="en-US" dirty="0"/>
              <a:t>The system initializes all relevant GPIO and timers</a:t>
            </a:r>
          </a:p>
          <a:p>
            <a:r>
              <a:rPr lang="en-US" dirty="0"/>
              <a:t>The system initializes SPI in 4-pin mode, with active high clock and data with active low chip-select, in setting (1, 1)</a:t>
            </a:r>
          </a:p>
          <a:p>
            <a:r>
              <a:rPr lang="en-US" dirty="0"/>
              <a:t>The system initializes UART at BAUD rate 57.6 </a:t>
            </a:r>
            <a:r>
              <a:rPr lang="en-US" dirty="0" err="1"/>
              <a:t>KHz</a:t>
            </a:r>
            <a:r>
              <a:rPr lang="en-US" dirty="0"/>
              <a:t> such that it can be seamlessly toggled between Rx and Tx modes</a:t>
            </a:r>
          </a:p>
          <a:p>
            <a:r>
              <a:rPr lang="en-US" dirty="0"/>
              <a:t>The system initializes I2C communications such that it can communicate in a write mode to the MSP2311</a:t>
            </a:r>
          </a:p>
          <a:p>
            <a:r>
              <a:rPr lang="en-US" dirty="0"/>
              <a:t>The system enables interrupts and initializes the EEPROM to disable all write-protection functionality</a:t>
            </a:r>
          </a:p>
          <a:p>
            <a:pPr marL="0" indent="0">
              <a:buNone/>
            </a:pPr>
            <a:r>
              <a:rPr lang="en-US" dirty="0"/>
              <a:t>MSP2311:</a:t>
            </a:r>
          </a:p>
          <a:p>
            <a:r>
              <a:rPr lang="en-US" dirty="0"/>
              <a:t>The system initializes as an I2C slave device for the MSP2355</a:t>
            </a:r>
          </a:p>
          <a:p>
            <a:r>
              <a:rPr lang="en-US" dirty="0"/>
              <a:t>The system initializes all relevant GPIO to perform all relevant operations on the LCD display</a:t>
            </a:r>
          </a:p>
        </p:txBody>
      </p:sp>
    </p:spTree>
    <p:extLst>
      <p:ext uri="{BB962C8B-B14F-4D97-AF65-F5344CB8AC3E}">
        <p14:creationId xmlns:p14="http://schemas.microsoft.com/office/powerpoint/2010/main" val="2158742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C6E8D-5C30-98B6-12E6-553CF1F960C6}"/>
              </a:ext>
            </a:extLst>
          </p:cNvPr>
          <p:cNvSpPr>
            <a:spLocks noGrp="1"/>
          </p:cNvSpPr>
          <p:nvPr>
            <p:ph type="title"/>
          </p:nvPr>
        </p:nvSpPr>
        <p:spPr/>
        <p:txBody>
          <a:bodyPr/>
          <a:lstStyle/>
          <a:p>
            <a:r>
              <a:rPr lang="en-US" dirty="0"/>
              <a:t>Code Overview: action select</a:t>
            </a:r>
          </a:p>
        </p:txBody>
      </p:sp>
      <p:sp>
        <p:nvSpPr>
          <p:cNvPr id="3" name="Content Placeholder 2">
            <a:extLst>
              <a:ext uri="{FF2B5EF4-FFF2-40B4-BE49-F238E27FC236}">
                <a16:creationId xmlns:a16="http://schemas.microsoft.com/office/drawing/2014/main" id="{2397F26F-4DF2-6CEE-FBFF-EE2D28DFB152}"/>
              </a:ext>
            </a:extLst>
          </p:cNvPr>
          <p:cNvSpPr>
            <a:spLocks noGrp="1"/>
          </p:cNvSpPr>
          <p:nvPr>
            <p:ph idx="1"/>
          </p:nvPr>
        </p:nvSpPr>
        <p:spPr/>
        <p:txBody>
          <a:bodyPr/>
          <a:lstStyle/>
          <a:p>
            <a:r>
              <a:rPr lang="en-US" dirty="0"/>
              <a:t>The LCD display constantly shows the user’s last action</a:t>
            </a:r>
          </a:p>
          <a:p>
            <a:r>
              <a:rPr lang="en-US" dirty="0"/>
              <a:t>The user may select any option 1 through 9 to select an action to perform. These include:</a:t>
            </a:r>
          </a:p>
          <a:p>
            <a:pPr marL="0" indent="0">
              <a:buNone/>
            </a:pPr>
            <a:r>
              <a:rPr lang="en-US" dirty="0"/>
              <a:t>	1. Create File	2. Edit File		3. View File	4. Allocate Memory to File</a:t>
            </a:r>
          </a:p>
          <a:p>
            <a:pPr marL="0" indent="0">
              <a:buNone/>
            </a:pPr>
            <a:r>
              <a:rPr lang="en-US" dirty="0"/>
              <a:t>	5. Rename File	6. Delete File	7. Bulk Send Files to Laptop</a:t>
            </a:r>
          </a:p>
          <a:p>
            <a:pPr marL="0" indent="0">
              <a:buNone/>
            </a:pPr>
            <a:r>
              <a:rPr lang="en-US" dirty="0"/>
              <a:t>	8. Receive File From Laptop		9. Update Default Writing Character</a:t>
            </a:r>
          </a:p>
          <a:p>
            <a:r>
              <a:rPr lang="en-US" dirty="0"/>
              <a:t>Additionally, the user may lock the system from this program location by pressing D, regardless of the previous action. The user must then unlock the system by again pressing D and entering the appropriate 4-character pin.</a:t>
            </a:r>
          </a:p>
        </p:txBody>
      </p:sp>
    </p:spTree>
    <p:extLst>
      <p:ext uri="{BB962C8B-B14F-4D97-AF65-F5344CB8AC3E}">
        <p14:creationId xmlns:p14="http://schemas.microsoft.com/office/powerpoint/2010/main" val="2674044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11940-1162-E388-B701-05FDA1FC813C}"/>
              </a:ext>
            </a:extLst>
          </p:cNvPr>
          <p:cNvSpPr>
            <a:spLocks noGrp="1"/>
          </p:cNvSpPr>
          <p:nvPr>
            <p:ph type="title"/>
          </p:nvPr>
        </p:nvSpPr>
        <p:spPr/>
        <p:txBody>
          <a:bodyPr/>
          <a:lstStyle/>
          <a:p>
            <a:r>
              <a:rPr lang="en-US" dirty="0"/>
              <a:t>Modes: File Creation, Editing, Viewing</a:t>
            </a:r>
          </a:p>
        </p:txBody>
      </p:sp>
      <p:sp>
        <p:nvSpPr>
          <p:cNvPr id="3" name="Content Placeholder 2">
            <a:extLst>
              <a:ext uri="{FF2B5EF4-FFF2-40B4-BE49-F238E27FC236}">
                <a16:creationId xmlns:a16="http://schemas.microsoft.com/office/drawing/2014/main" id="{FE7072F4-9B29-A2BF-C06C-19F8E625E03A}"/>
              </a:ext>
            </a:extLst>
          </p:cNvPr>
          <p:cNvSpPr>
            <a:spLocks noGrp="1"/>
          </p:cNvSpPr>
          <p:nvPr>
            <p:ph idx="1"/>
          </p:nvPr>
        </p:nvSpPr>
        <p:spPr>
          <a:xfrm>
            <a:off x="292789" y="1690687"/>
            <a:ext cx="11810624" cy="5223617"/>
          </a:xfrm>
        </p:spPr>
        <p:txBody>
          <a:bodyPr>
            <a:normAutofit fontScale="92500" lnSpcReduction="10000"/>
          </a:bodyPr>
          <a:lstStyle/>
          <a:p>
            <a:r>
              <a:rPr lang="en-US" dirty="0"/>
              <a:t>In file creation, the user must initialize a file name, utilizing rotary encoder A (REA) to select their character, and rotary encoder B (REB) to iterate through positions. Additionally, the keypad has enabled shortcuts to allow quick access to certain character indexes. The user creates the file by pressing the ‘*’ key. Both the file name and the file contents are initialized with repetitions of the default character. The file name is always 16 total characters. The user may save the file with ‘*’.</a:t>
            </a:r>
          </a:p>
          <a:p>
            <a:r>
              <a:rPr lang="en-US" dirty="0"/>
              <a:t>In editing and viewing modes, the user must use REB to iterate through file names, and the ‘*’ key to select the file. The desired file is then loaded from memory. </a:t>
            </a:r>
          </a:p>
          <a:p>
            <a:r>
              <a:rPr lang="en-US" dirty="0"/>
              <a:t>Editing mode has the same functionality as file creation, but viewing mode re-purposes REA to iterate through lines instead of characters. This makes reading file contents far more seamless</a:t>
            </a:r>
          </a:p>
          <a:p>
            <a:r>
              <a:rPr lang="en-US" dirty="0"/>
              <a:t>Files are always seen 32 characters at a time, and scrolling past the bottom-right or the top-left characters loads the following or previous 32 characters onto the display, respectively. It is extremely intuitive. The screen must be refreshed to initially display any file contents. This requires the user to turn REB backwards (counter-clockwise) and then forwards (clockwise) again. </a:t>
            </a:r>
          </a:p>
        </p:txBody>
      </p:sp>
    </p:spTree>
    <p:extLst>
      <p:ext uri="{BB962C8B-B14F-4D97-AF65-F5344CB8AC3E}">
        <p14:creationId xmlns:p14="http://schemas.microsoft.com/office/powerpoint/2010/main" val="3619370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E39A1-2C40-775D-C50F-E0F5E09EBE3E}"/>
              </a:ext>
            </a:extLst>
          </p:cNvPr>
          <p:cNvSpPr>
            <a:spLocks noGrp="1"/>
          </p:cNvSpPr>
          <p:nvPr>
            <p:ph type="title"/>
          </p:nvPr>
        </p:nvSpPr>
        <p:spPr/>
        <p:txBody>
          <a:bodyPr/>
          <a:lstStyle/>
          <a:p>
            <a:r>
              <a:rPr lang="en-US" dirty="0"/>
              <a:t>Memory Allocation, Renaming Files, File Deletion</a:t>
            </a:r>
          </a:p>
        </p:txBody>
      </p:sp>
      <p:sp>
        <p:nvSpPr>
          <p:cNvPr id="3" name="Content Placeholder 2">
            <a:extLst>
              <a:ext uri="{FF2B5EF4-FFF2-40B4-BE49-F238E27FC236}">
                <a16:creationId xmlns:a16="http://schemas.microsoft.com/office/drawing/2014/main" id="{C4D409AB-D3C1-2CCB-AE50-92A14582B7DE}"/>
              </a:ext>
            </a:extLst>
          </p:cNvPr>
          <p:cNvSpPr>
            <a:spLocks noGrp="1"/>
          </p:cNvSpPr>
          <p:nvPr>
            <p:ph idx="1"/>
          </p:nvPr>
        </p:nvSpPr>
        <p:spPr>
          <a:xfrm>
            <a:off x="297293" y="1929383"/>
            <a:ext cx="11486305" cy="4890329"/>
          </a:xfrm>
        </p:spPr>
        <p:txBody>
          <a:bodyPr>
            <a:normAutofit/>
          </a:bodyPr>
          <a:lstStyle/>
          <a:p>
            <a:r>
              <a:rPr lang="en-US" dirty="0"/>
              <a:t>The program enters file selection mode. Once a file is selected, the chosen mode if formally entered</a:t>
            </a:r>
          </a:p>
          <a:p>
            <a:r>
              <a:rPr lang="en-US" dirty="0"/>
              <a:t>In memory allocation, the user used REA to select a new allocation size at least as large as the previous, but no larger than 16. Files are created with a default size of 2 (128 B). Each size increase corresponds to 64 Bytes. Newly allocated memory is initialized with the default character. This requires 2 loads and one send from EEPROM.</a:t>
            </a:r>
          </a:p>
          <a:p>
            <a:r>
              <a:rPr lang="en-US" dirty="0"/>
              <a:t>In file re-naming, the existing name is loaded, and the user must update the name (or not) and confirm with the ‘*’ key</a:t>
            </a:r>
          </a:p>
          <a:p>
            <a:r>
              <a:rPr lang="en-US" dirty="0"/>
              <a:t>In file deletion mode, the user selects a file name. That file name is updated to all D’s (trivial), and the size is updated to be 19, which is interpreted as non-existent from all user perspectives, but enables tracking of free memory. </a:t>
            </a:r>
          </a:p>
          <a:p>
            <a:pPr marL="0" indent="0">
              <a:buNone/>
            </a:pPr>
            <a:r>
              <a:rPr lang="en-US" dirty="0"/>
              <a:t>File allocation is always done by incrementing the next available location by 64, and saving that location in an array corresponding to that file. All file data is stored in arrays, and file information is tracked with a corresponding character index. Up to 32 files may exist. </a:t>
            </a:r>
          </a:p>
        </p:txBody>
      </p:sp>
    </p:spTree>
    <p:extLst>
      <p:ext uri="{BB962C8B-B14F-4D97-AF65-F5344CB8AC3E}">
        <p14:creationId xmlns:p14="http://schemas.microsoft.com/office/powerpoint/2010/main" val="3709626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55237-4516-1120-0810-3E7EDAEFC0CD}"/>
              </a:ext>
            </a:extLst>
          </p:cNvPr>
          <p:cNvSpPr>
            <a:spLocks noGrp="1"/>
          </p:cNvSpPr>
          <p:nvPr>
            <p:ph type="title"/>
          </p:nvPr>
        </p:nvSpPr>
        <p:spPr/>
        <p:txBody>
          <a:bodyPr/>
          <a:lstStyle/>
          <a:p>
            <a:r>
              <a:rPr lang="en-US" dirty="0"/>
              <a:t>File sends and receives, Default Character selection</a:t>
            </a:r>
          </a:p>
        </p:txBody>
      </p:sp>
      <p:sp>
        <p:nvSpPr>
          <p:cNvPr id="3" name="Content Placeholder 2">
            <a:extLst>
              <a:ext uri="{FF2B5EF4-FFF2-40B4-BE49-F238E27FC236}">
                <a16:creationId xmlns:a16="http://schemas.microsoft.com/office/drawing/2014/main" id="{1C33C371-B67A-6823-D415-DE93E9EB39C5}"/>
              </a:ext>
            </a:extLst>
          </p:cNvPr>
          <p:cNvSpPr>
            <a:spLocks noGrp="1"/>
          </p:cNvSpPr>
          <p:nvPr>
            <p:ph idx="1"/>
          </p:nvPr>
        </p:nvSpPr>
        <p:spPr>
          <a:xfrm>
            <a:off x="342337" y="1929384"/>
            <a:ext cx="11634952" cy="4840780"/>
          </a:xfrm>
        </p:spPr>
        <p:txBody>
          <a:bodyPr/>
          <a:lstStyle/>
          <a:p>
            <a:r>
              <a:rPr lang="en-US" dirty="0"/>
              <a:t>For file sends, the user presses the ‘7’ key. These files are formatted as 1) file contents ~ 64 * file size characters 2) spacer character 3) file name ~ 16 characters 4) file size ~ one character size + ‘0’ so that they always appear in the terminal 5) terminating character. These files may be loaded back to the system (one at a time) using this format. They are not removed from the system upon sending.</a:t>
            </a:r>
          </a:p>
          <a:p>
            <a:r>
              <a:rPr lang="en-US" dirty="0"/>
              <a:t>For file receives, the system expects files in the correct format. If the format is correct, the file is loaded into the system. If not, the user may expect undefined behavior. </a:t>
            </a:r>
          </a:p>
          <a:p>
            <a:r>
              <a:rPr lang="en-US" dirty="0"/>
              <a:t>Whenever file contents is loaded to the MSP2355 for any reason, it is stored in a global character array size 1045. This array being multi-purposed is crucial for maintaining maximum FRAM availability on the device. This specific size enables the full format for UART sends and receives of a file of complete size, as well as a few spacing characters. </a:t>
            </a:r>
          </a:p>
          <a:p>
            <a:r>
              <a:rPr lang="en-US" dirty="0"/>
              <a:t>Character selection involves the user iterating through characters as normal and with DEA, and pressing ‘*’ to confirm</a:t>
            </a:r>
          </a:p>
        </p:txBody>
      </p:sp>
    </p:spTree>
    <p:extLst>
      <p:ext uri="{BB962C8B-B14F-4D97-AF65-F5344CB8AC3E}">
        <p14:creationId xmlns:p14="http://schemas.microsoft.com/office/powerpoint/2010/main" val="2682748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CA3B0-3C17-856E-9BF5-E3A7DF62E9F6}"/>
              </a:ext>
            </a:extLst>
          </p:cNvPr>
          <p:cNvSpPr>
            <a:spLocks noGrp="1"/>
          </p:cNvSpPr>
          <p:nvPr>
            <p:ph type="title"/>
          </p:nvPr>
        </p:nvSpPr>
        <p:spPr/>
        <p:txBody>
          <a:bodyPr/>
          <a:lstStyle/>
          <a:p>
            <a:r>
              <a:rPr lang="en-US" dirty="0"/>
              <a:t>File Loads and Sends from memory</a:t>
            </a:r>
          </a:p>
        </p:txBody>
      </p:sp>
      <p:sp>
        <p:nvSpPr>
          <p:cNvPr id="3" name="Content Placeholder 2">
            <a:extLst>
              <a:ext uri="{FF2B5EF4-FFF2-40B4-BE49-F238E27FC236}">
                <a16:creationId xmlns:a16="http://schemas.microsoft.com/office/drawing/2014/main" id="{47BF078A-9CC2-DDD3-6007-0BAA908DC2E5}"/>
              </a:ext>
            </a:extLst>
          </p:cNvPr>
          <p:cNvSpPr>
            <a:spLocks noGrp="1"/>
          </p:cNvSpPr>
          <p:nvPr>
            <p:ph idx="1"/>
          </p:nvPr>
        </p:nvSpPr>
        <p:spPr>
          <a:xfrm>
            <a:off x="838200" y="1929383"/>
            <a:ext cx="10515600" cy="4563491"/>
          </a:xfrm>
        </p:spPr>
        <p:txBody>
          <a:bodyPr>
            <a:normAutofit/>
          </a:bodyPr>
          <a:lstStyle/>
          <a:p>
            <a:r>
              <a:rPr lang="en-US" dirty="0"/>
              <a:t>Files are loaded from and sent to memory in arrays of size 64. This is the page size, one memory location. </a:t>
            </a:r>
          </a:p>
          <a:p>
            <a:r>
              <a:rPr lang="en-US" dirty="0"/>
              <a:t>For writing one page, the system must first always set the write-enable-latch (sending command 0x06), then, the CS line must be re-asserted</a:t>
            </a:r>
          </a:p>
          <a:p>
            <a:r>
              <a:rPr lang="en-US" dirty="0"/>
              <a:t>For reading or writing, the system must send the correct command (0x03, 0x02 respectively)</a:t>
            </a:r>
          </a:p>
          <a:p>
            <a:r>
              <a:rPr lang="en-US" dirty="0"/>
              <a:t>Immediately following the command, the system must continue sending clocks and a 16-bit address. </a:t>
            </a:r>
          </a:p>
          <a:p>
            <a:r>
              <a:rPr lang="en-US" dirty="0"/>
              <a:t>Following the address, the system either sends clock pulses (read), or clock pulses along with corresponding data (write). This cycle is repeated until all corresponding file address locations (exact number recorded as file size 2 through 16) are iterated through. The file is loaded to or from the 1045-length </a:t>
            </a:r>
            <a:r>
              <a:rPr lang="en-US" dirty="0" err="1"/>
              <a:t>currentFile</a:t>
            </a:r>
            <a:r>
              <a:rPr lang="en-US" dirty="0"/>
              <a:t> character array. </a:t>
            </a:r>
          </a:p>
        </p:txBody>
      </p:sp>
    </p:spTree>
    <p:extLst>
      <p:ext uri="{BB962C8B-B14F-4D97-AF65-F5344CB8AC3E}">
        <p14:creationId xmlns:p14="http://schemas.microsoft.com/office/powerpoint/2010/main" val="2610397623"/>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86</TotalTime>
  <Words>1313</Words>
  <Application>Microsoft Office PowerPoint</Application>
  <PresentationFormat>Widescreen</PresentationFormat>
  <Paragraphs>58</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The Hand Bold</vt:lpstr>
      <vt:lpstr>The Serif Hand Black</vt:lpstr>
      <vt:lpstr>SketchyVTI</vt:lpstr>
      <vt:lpstr>EELE 465 Final Project: Text Editor</vt:lpstr>
      <vt:lpstr>Circuit Diagram:</vt:lpstr>
      <vt:lpstr>System Architecture Diagram:</vt:lpstr>
      <vt:lpstr>Code Overview: Startup</vt:lpstr>
      <vt:lpstr>Code Overview: action select</vt:lpstr>
      <vt:lpstr>Modes: File Creation, Editing, Viewing</vt:lpstr>
      <vt:lpstr>Memory Allocation, Renaming Files, File Deletion</vt:lpstr>
      <vt:lpstr>File sends and receives, Default Character selection</vt:lpstr>
      <vt:lpstr>File Loads and Sends from memory</vt:lpstr>
      <vt:lpstr>Demonstration: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Erik Moore</dc:creator>
  <cp:lastModifiedBy>Erik Moore</cp:lastModifiedBy>
  <cp:revision>4</cp:revision>
  <dcterms:created xsi:type="dcterms:W3CDTF">2025-05-06T03:30:09Z</dcterms:created>
  <dcterms:modified xsi:type="dcterms:W3CDTF">2025-05-06T05:00:11Z</dcterms:modified>
</cp:coreProperties>
</file>