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E324B-2B63-46F9-B28F-5810C72C2F7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25C94C3-3ED7-4BF6-A9C9-D78E9D9434A8}">
      <dgm:prSet/>
      <dgm:spPr/>
      <dgm:t>
        <a:bodyPr/>
        <a:lstStyle/>
        <a:p>
          <a:pPr>
            <a:defRPr cap="all"/>
          </a:pPr>
          <a:r>
            <a:rPr lang="en-US" dirty="0"/>
            <a:t>- Multi MSP system operating over serial communication</a:t>
          </a:r>
        </a:p>
      </dgm:t>
    </dgm:pt>
    <dgm:pt modelId="{EAA1E55B-1E7E-49F5-BD85-B6E9AAC94323}" type="parTrans" cxnId="{6F30A071-B510-47C4-8866-21461B96B270}">
      <dgm:prSet/>
      <dgm:spPr/>
      <dgm:t>
        <a:bodyPr/>
        <a:lstStyle/>
        <a:p>
          <a:endParaRPr lang="en-US"/>
        </a:p>
      </dgm:t>
    </dgm:pt>
    <dgm:pt modelId="{DB675191-74EA-4E2B-9FF7-F9DD634165C4}" type="sibTrans" cxnId="{6F30A071-B510-47C4-8866-21461B96B270}">
      <dgm:prSet/>
      <dgm:spPr/>
      <dgm:t>
        <a:bodyPr/>
        <a:lstStyle/>
        <a:p>
          <a:endParaRPr lang="en-US"/>
        </a:p>
      </dgm:t>
    </dgm:pt>
    <dgm:pt modelId="{355E411A-E182-431C-A143-D04E523E6755}">
      <dgm:prSet/>
      <dgm:spPr/>
      <dgm:t>
        <a:bodyPr/>
        <a:lstStyle/>
        <a:p>
          <a:pPr>
            <a:defRPr cap="all"/>
          </a:pPr>
          <a:r>
            <a:rPr lang="en-US" dirty="0"/>
            <a:t>- LCD and LED Bar driven from I2C</a:t>
          </a:r>
        </a:p>
      </dgm:t>
    </dgm:pt>
    <dgm:pt modelId="{836B1F56-6B4B-46B5-ACEA-817678A81BB4}" type="parTrans" cxnId="{9D9F9DDF-D9B6-40C3-B904-B40F0E249231}">
      <dgm:prSet/>
      <dgm:spPr/>
      <dgm:t>
        <a:bodyPr/>
        <a:lstStyle/>
        <a:p>
          <a:endParaRPr lang="en-US"/>
        </a:p>
      </dgm:t>
    </dgm:pt>
    <dgm:pt modelId="{517BAA33-4D56-4DCE-9D40-9F91471F0ECD}" type="sibTrans" cxnId="{9D9F9DDF-D9B6-40C3-B904-B40F0E249231}">
      <dgm:prSet/>
      <dgm:spPr/>
      <dgm:t>
        <a:bodyPr/>
        <a:lstStyle/>
        <a:p>
          <a:endParaRPr lang="en-US"/>
        </a:p>
      </dgm:t>
    </dgm:pt>
    <dgm:pt modelId="{4D33C3F7-A449-448B-AE60-DD9808D9D9E2}">
      <dgm:prSet/>
      <dgm:spPr/>
      <dgm:t>
        <a:bodyPr/>
        <a:lstStyle/>
        <a:p>
          <a:pPr rtl="0">
            <a:defRPr cap="all"/>
          </a:pPr>
          <a:r>
            <a:rPr lang="en-US" dirty="0"/>
            <a:t>- </a:t>
          </a:r>
          <a:r>
            <a:rPr lang="en-US" b="1" dirty="0">
              <a:latin typeface="Calibri Light" panose="020F0302020204030204"/>
            </a:rPr>
            <a:t>Can be</a:t>
          </a:r>
          <a:r>
            <a:rPr lang="en-US" dirty="0"/>
            <a:t> implemented within a more complex system</a:t>
          </a:r>
        </a:p>
      </dgm:t>
    </dgm:pt>
    <dgm:pt modelId="{85DABCA4-FDDE-4724-A607-F4054648E3E4}" type="parTrans" cxnId="{A95C0488-A62D-4E8C-9E0A-230B90F46342}">
      <dgm:prSet/>
      <dgm:spPr/>
      <dgm:t>
        <a:bodyPr/>
        <a:lstStyle/>
        <a:p>
          <a:endParaRPr lang="en-US"/>
        </a:p>
      </dgm:t>
    </dgm:pt>
    <dgm:pt modelId="{65BEAEE6-A4C4-43A8-81B8-D21B0069E08D}" type="sibTrans" cxnId="{A95C0488-A62D-4E8C-9E0A-230B90F46342}">
      <dgm:prSet/>
      <dgm:spPr/>
      <dgm:t>
        <a:bodyPr/>
        <a:lstStyle/>
        <a:p>
          <a:endParaRPr lang="en-US"/>
        </a:p>
      </dgm:t>
    </dgm:pt>
    <dgm:pt modelId="{79BE8484-A2BB-4335-9A9E-E2E355CF62B8}" type="pres">
      <dgm:prSet presAssocID="{2CEE324B-2B63-46F9-B28F-5810C72C2F75}" presName="root" presStyleCnt="0">
        <dgm:presLayoutVars>
          <dgm:dir/>
          <dgm:resizeHandles val="exact"/>
        </dgm:presLayoutVars>
      </dgm:prSet>
      <dgm:spPr/>
    </dgm:pt>
    <dgm:pt modelId="{1329ACC2-B648-4F9C-83ED-558A22F60591}" type="pres">
      <dgm:prSet presAssocID="{C25C94C3-3ED7-4BF6-A9C9-D78E9D9434A8}" presName="compNode" presStyleCnt="0"/>
      <dgm:spPr/>
    </dgm:pt>
    <dgm:pt modelId="{E5C3DF1B-7B66-4BF6-B54D-0B34BCBAB7AB}" type="pres">
      <dgm:prSet presAssocID="{C25C94C3-3ED7-4BF6-A9C9-D78E9D9434A8}" presName="iconBgRect" presStyleLbl="bgShp" presStyleIdx="0" presStyleCnt="3"/>
      <dgm:spPr/>
    </dgm:pt>
    <dgm:pt modelId="{3C981EC1-8CDF-4CE2-A7C8-D64819A262C3}" type="pres">
      <dgm:prSet presAssocID="{C25C94C3-3ED7-4BF6-A9C9-D78E9D9434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4D3C960-5A54-4D11-92DD-F0E5C059DCD0}" type="pres">
      <dgm:prSet presAssocID="{C25C94C3-3ED7-4BF6-A9C9-D78E9D9434A8}" presName="spaceRect" presStyleCnt="0"/>
      <dgm:spPr/>
    </dgm:pt>
    <dgm:pt modelId="{C01EF339-D3E4-4CD9-9371-DBAC8EDAB3BC}" type="pres">
      <dgm:prSet presAssocID="{C25C94C3-3ED7-4BF6-A9C9-D78E9D9434A8}" presName="textRect" presStyleLbl="revTx" presStyleIdx="0" presStyleCnt="3">
        <dgm:presLayoutVars>
          <dgm:chMax val="1"/>
          <dgm:chPref val="1"/>
        </dgm:presLayoutVars>
      </dgm:prSet>
      <dgm:spPr/>
    </dgm:pt>
    <dgm:pt modelId="{1F04E52A-D9EB-4ADA-8122-B58F9A307B5E}" type="pres">
      <dgm:prSet presAssocID="{DB675191-74EA-4E2B-9FF7-F9DD634165C4}" presName="sibTrans" presStyleCnt="0"/>
      <dgm:spPr/>
    </dgm:pt>
    <dgm:pt modelId="{23C0503A-73CD-4160-93F4-3BAF83FEB7C6}" type="pres">
      <dgm:prSet presAssocID="{355E411A-E182-431C-A143-D04E523E6755}" presName="compNode" presStyleCnt="0"/>
      <dgm:spPr/>
    </dgm:pt>
    <dgm:pt modelId="{CD4E6F88-75EF-4F3F-8036-337465032B84}" type="pres">
      <dgm:prSet presAssocID="{355E411A-E182-431C-A143-D04E523E6755}" presName="iconBgRect" presStyleLbl="bgShp" presStyleIdx="1" presStyleCnt="3"/>
      <dgm:spPr/>
    </dgm:pt>
    <dgm:pt modelId="{5A0ECCBA-8AC3-47EE-AE12-42A054C4AA3E}" type="pres">
      <dgm:prSet presAssocID="{355E411A-E182-431C-A143-D04E523E67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27DEB73B-EAF1-4FCB-8418-3D3BAA0B4A7C}" type="pres">
      <dgm:prSet presAssocID="{355E411A-E182-431C-A143-D04E523E6755}" presName="spaceRect" presStyleCnt="0"/>
      <dgm:spPr/>
    </dgm:pt>
    <dgm:pt modelId="{483A42A0-454C-4F84-AD64-D4C3E66D3259}" type="pres">
      <dgm:prSet presAssocID="{355E411A-E182-431C-A143-D04E523E6755}" presName="textRect" presStyleLbl="revTx" presStyleIdx="1" presStyleCnt="3">
        <dgm:presLayoutVars>
          <dgm:chMax val="1"/>
          <dgm:chPref val="1"/>
        </dgm:presLayoutVars>
      </dgm:prSet>
      <dgm:spPr/>
    </dgm:pt>
    <dgm:pt modelId="{5D99AF85-ECDA-485A-BFE8-C5E1F9BBC412}" type="pres">
      <dgm:prSet presAssocID="{517BAA33-4D56-4DCE-9D40-9F91471F0ECD}" presName="sibTrans" presStyleCnt="0"/>
      <dgm:spPr/>
    </dgm:pt>
    <dgm:pt modelId="{79DC7CC2-F4A9-406E-974F-68E166CB58C1}" type="pres">
      <dgm:prSet presAssocID="{4D33C3F7-A449-448B-AE60-DD9808D9D9E2}" presName="compNode" presStyleCnt="0"/>
      <dgm:spPr/>
    </dgm:pt>
    <dgm:pt modelId="{705AD631-79A3-4C2D-ABDA-5D10EC41261B}" type="pres">
      <dgm:prSet presAssocID="{4D33C3F7-A449-448B-AE60-DD9808D9D9E2}" presName="iconBgRect" presStyleLbl="bgShp" presStyleIdx="2" presStyleCnt="3"/>
      <dgm:spPr/>
    </dgm:pt>
    <dgm:pt modelId="{F51BC950-0BE8-463B-90B2-04F358EEC84F}" type="pres">
      <dgm:prSet presAssocID="{4D33C3F7-A449-448B-AE60-DD9808D9D9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867B537-3A68-456B-B0AC-D363F90B9F6C}" type="pres">
      <dgm:prSet presAssocID="{4D33C3F7-A449-448B-AE60-DD9808D9D9E2}" presName="spaceRect" presStyleCnt="0"/>
      <dgm:spPr/>
    </dgm:pt>
    <dgm:pt modelId="{8A8B6E11-9117-4645-8F02-1DD88010051F}" type="pres">
      <dgm:prSet presAssocID="{4D33C3F7-A449-448B-AE60-DD9808D9D9E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8B080A-9A15-42E1-A38A-922AF24D3EB8}" type="presOf" srcId="{C25C94C3-3ED7-4BF6-A9C9-D78E9D9434A8}" destId="{C01EF339-D3E4-4CD9-9371-DBAC8EDAB3BC}" srcOrd="0" destOrd="0" presId="urn:microsoft.com/office/officeart/2018/5/layout/IconCircleLabelList"/>
    <dgm:cxn modelId="{50A76A1F-1278-4F83-A513-522BBF025F65}" type="presOf" srcId="{355E411A-E182-431C-A143-D04E523E6755}" destId="{483A42A0-454C-4F84-AD64-D4C3E66D3259}" srcOrd="0" destOrd="0" presId="urn:microsoft.com/office/officeart/2018/5/layout/IconCircleLabelList"/>
    <dgm:cxn modelId="{8168DA3F-E4A0-430E-B96A-FD4B9364F08F}" type="presOf" srcId="{4D33C3F7-A449-448B-AE60-DD9808D9D9E2}" destId="{8A8B6E11-9117-4645-8F02-1DD88010051F}" srcOrd="0" destOrd="0" presId="urn:microsoft.com/office/officeart/2018/5/layout/IconCircleLabelList"/>
    <dgm:cxn modelId="{6F30A071-B510-47C4-8866-21461B96B270}" srcId="{2CEE324B-2B63-46F9-B28F-5810C72C2F75}" destId="{C25C94C3-3ED7-4BF6-A9C9-D78E9D9434A8}" srcOrd="0" destOrd="0" parTransId="{EAA1E55B-1E7E-49F5-BD85-B6E9AAC94323}" sibTransId="{DB675191-74EA-4E2B-9FF7-F9DD634165C4}"/>
    <dgm:cxn modelId="{A95C0488-A62D-4E8C-9E0A-230B90F46342}" srcId="{2CEE324B-2B63-46F9-B28F-5810C72C2F75}" destId="{4D33C3F7-A449-448B-AE60-DD9808D9D9E2}" srcOrd="2" destOrd="0" parTransId="{85DABCA4-FDDE-4724-A607-F4054648E3E4}" sibTransId="{65BEAEE6-A4C4-43A8-81B8-D21B0069E08D}"/>
    <dgm:cxn modelId="{1F2AD089-8CC8-4DE1-BE30-1A05C0F63199}" type="presOf" srcId="{2CEE324B-2B63-46F9-B28F-5810C72C2F75}" destId="{79BE8484-A2BB-4335-9A9E-E2E355CF62B8}" srcOrd="0" destOrd="0" presId="urn:microsoft.com/office/officeart/2018/5/layout/IconCircleLabelList"/>
    <dgm:cxn modelId="{9D9F9DDF-D9B6-40C3-B904-B40F0E249231}" srcId="{2CEE324B-2B63-46F9-B28F-5810C72C2F75}" destId="{355E411A-E182-431C-A143-D04E523E6755}" srcOrd="1" destOrd="0" parTransId="{836B1F56-6B4B-46B5-ACEA-817678A81BB4}" sibTransId="{517BAA33-4D56-4DCE-9D40-9F91471F0ECD}"/>
    <dgm:cxn modelId="{58505061-DE37-4FDB-AD5A-752E2EE64F99}" type="presParOf" srcId="{79BE8484-A2BB-4335-9A9E-E2E355CF62B8}" destId="{1329ACC2-B648-4F9C-83ED-558A22F60591}" srcOrd="0" destOrd="0" presId="urn:microsoft.com/office/officeart/2018/5/layout/IconCircleLabelList"/>
    <dgm:cxn modelId="{406E3449-DFC1-4034-A60F-FA4390762585}" type="presParOf" srcId="{1329ACC2-B648-4F9C-83ED-558A22F60591}" destId="{E5C3DF1B-7B66-4BF6-B54D-0B34BCBAB7AB}" srcOrd="0" destOrd="0" presId="urn:microsoft.com/office/officeart/2018/5/layout/IconCircleLabelList"/>
    <dgm:cxn modelId="{DBBB91E5-D5A9-4CB7-87C4-CE65B6EC9400}" type="presParOf" srcId="{1329ACC2-B648-4F9C-83ED-558A22F60591}" destId="{3C981EC1-8CDF-4CE2-A7C8-D64819A262C3}" srcOrd="1" destOrd="0" presId="urn:microsoft.com/office/officeart/2018/5/layout/IconCircleLabelList"/>
    <dgm:cxn modelId="{5EB163E5-3B58-46E1-9CE8-FFCA81BDC207}" type="presParOf" srcId="{1329ACC2-B648-4F9C-83ED-558A22F60591}" destId="{14D3C960-5A54-4D11-92DD-F0E5C059DCD0}" srcOrd="2" destOrd="0" presId="urn:microsoft.com/office/officeart/2018/5/layout/IconCircleLabelList"/>
    <dgm:cxn modelId="{DEFD2EDB-CB47-4712-9D6C-A4172D1BA2B8}" type="presParOf" srcId="{1329ACC2-B648-4F9C-83ED-558A22F60591}" destId="{C01EF339-D3E4-4CD9-9371-DBAC8EDAB3BC}" srcOrd="3" destOrd="0" presId="urn:microsoft.com/office/officeart/2018/5/layout/IconCircleLabelList"/>
    <dgm:cxn modelId="{9FB3FFFE-C07C-4477-B7D8-1447463AB269}" type="presParOf" srcId="{79BE8484-A2BB-4335-9A9E-E2E355CF62B8}" destId="{1F04E52A-D9EB-4ADA-8122-B58F9A307B5E}" srcOrd="1" destOrd="0" presId="urn:microsoft.com/office/officeart/2018/5/layout/IconCircleLabelList"/>
    <dgm:cxn modelId="{BD7E8E6A-E721-4DB9-AF3A-2A93423093A7}" type="presParOf" srcId="{79BE8484-A2BB-4335-9A9E-E2E355CF62B8}" destId="{23C0503A-73CD-4160-93F4-3BAF83FEB7C6}" srcOrd="2" destOrd="0" presId="urn:microsoft.com/office/officeart/2018/5/layout/IconCircleLabelList"/>
    <dgm:cxn modelId="{83739F61-CB6B-4D7F-9A66-2499114E13D7}" type="presParOf" srcId="{23C0503A-73CD-4160-93F4-3BAF83FEB7C6}" destId="{CD4E6F88-75EF-4F3F-8036-337465032B84}" srcOrd="0" destOrd="0" presId="urn:microsoft.com/office/officeart/2018/5/layout/IconCircleLabelList"/>
    <dgm:cxn modelId="{15B89DA6-4F23-448F-8C7E-A5829BB47DC4}" type="presParOf" srcId="{23C0503A-73CD-4160-93F4-3BAF83FEB7C6}" destId="{5A0ECCBA-8AC3-47EE-AE12-42A054C4AA3E}" srcOrd="1" destOrd="0" presId="urn:microsoft.com/office/officeart/2018/5/layout/IconCircleLabelList"/>
    <dgm:cxn modelId="{0E7D90FA-ED03-44EB-896F-3D248749B6D8}" type="presParOf" srcId="{23C0503A-73CD-4160-93F4-3BAF83FEB7C6}" destId="{27DEB73B-EAF1-4FCB-8418-3D3BAA0B4A7C}" srcOrd="2" destOrd="0" presId="urn:microsoft.com/office/officeart/2018/5/layout/IconCircleLabelList"/>
    <dgm:cxn modelId="{3E37DC90-12D4-4929-AD73-CE84A8BACF5E}" type="presParOf" srcId="{23C0503A-73CD-4160-93F4-3BAF83FEB7C6}" destId="{483A42A0-454C-4F84-AD64-D4C3E66D3259}" srcOrd="3" destOrd="0" presId="urn:microsoft.com/office/officeart/2018/5/layout/IconCircleLabelList"/>
    <dgm:cxn modelId="{27EFD781-B7DA-4DBD-A748-CDF2F9A653E9}" type="presParOf" srcId="{79BE8484-A2BB-4335-9A9E-E2E355CF62B8}" destId="{5D99AF85-ECDA-485A-BFE8-C5E1F9BBC412}" srcOrd="3" destOrd="0" presId="urn:microsoft.com/office/officeart/2018/5/layout/IconCircleLabelList"/>
    <dgm:cxn modelId="{F3206CBD-EC62-4F69-8A96-5241AD991A05}" type="presParOf" srcId="{79BE8484-A2BB-4335-9A9E-E2E355CF62B8}" destId="{79DC7CC2-F4A9-406E-974F-68E166CB58C1}" srcOrd="4" destOrd="0" presId="urn:microsoft.com/office/officeart/2018/5/layout/IconCircleLabelList"/>
    <dgm:cxn modelId="{4E200C19-A0C5-43D6-93F7-9B6E846E0369}" type="presParOf" srcId="{79DC7CC2-F4A9-406E-974F-68E166CB58C1}" destId="{705AD631-79A3-4C2D-ABDA-5D10EC41261B}" srcOrd="0" destOrd="0" presId="urn:microsoft.com/office/officeart/2018/5/layout/IconCircleLabelList"/>
    <dgm:cxn modelId="{7F1A0F06-00D7-4B6F-8085-845E38CD4072}" type="presParOf" srcId="{79DC7CC2-F4A9-406E-974F-68E166CB58C1}" destId="{F51BC950-0BE8-463B-90B2-04F358EEC84F}" srcOrd="1" destOrd="0" presId="urn:microsoft.com/office/officeart/2018/5/layout/IconCircleLabelList"/>
    <dgm:cxn modelId="{F670F2CE-351C-44CE-94E4-28A92164997D}" type="presParOf" srcId="{79DC7CC2-F4A9-406E-974F-68E166CB58C1}" destId="{6867B537-3A68-456B-B0AC-D363F90B9F6C}" srcOrd="2" destOrd="0" presId="urn:microsoft.com/office/officeart/2018/5/layout/IconCircleLabelList"/>
    <dgm:cxn modelId="{92B71259-ED33-4DC5-BB78-0CED83B72011}" type="presParOf" srcId="{79DC7CC2-F4A9-406E-974F-68E166CB58C1}" destId="{8A8B6E11-9117-4645-8F02-1DD88010051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3DF1B-7B66-4BF6-B54D-0B34BCBAB7AB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81EC1-8CDF-4CE2-A7C8-D64819A262C3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EF339-D3E4-4CD9-9371-DBAC8EDAB3BC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- Multi MSP system operating over serial communication</a:t>
          </a:r>
        </a:p>
      </dsp:txBody>
      <dsp:txXfrm>
        <a:off x="35606" y="2725540"/>
        <a:ext cx="2981250" cy="720000"/>
      </dsp:txXfrm>
    </dsp:sp>
    <dsp:sp modelId="{CD4E6F88-75EF-4F3F-8036-337465032B84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ECCBA-8AC3-47EE-AE12-42A054C4AA3E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A42A0-454C-4F84-AD64-D4C3E66D325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- LCD and LED Bar driven from I2C</a:t>
          </a:r>
        </a:p>
      </dsp:txBody>
      <dsp:txXfrm>
        <a:off x="3538574" y="2725540"/>
        <a:ext cx="2981250" cy="720000"/>
      </dsp:txXfrm>
    </dsp:sp>
    <dsp:sp modelId="{705AD631-79A3-4C2D-ABDA-5D10EC41261B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BC950-0BE8-463B-90B2-04F358EEC84F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B6E11-9117-4645-8F02-1DD88010051F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- </a:t>
          </a:r>
          <a:r>
            <a:rPr lang="en-US" sz="1700" b="1" kern="1200" dirty="0">
              <a:latin typeface="Calibri Light" panose="020F0302020204030204"/>
            </a:rPr>
            <a:t>Can be</a:t>
          </a:r>
          <a:r>
            <a:rPr lang="en-US" sz="1700" kern="1200" dirty="0"/>
            <a:t> implemented within a more complex system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E51C-17E8-4BD9-953B-523DA87DDB0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792F-6597-4AAC-99FA-10F3ED11B7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61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E51C-17E8-4BD9-953B-523DA87DDB0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792F-6597-4AAC-99FA-10F3ED11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2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E51C-17E8-4BD9-953B-523DA87DDB0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792F-6597-4AAC-99FA-10F3ED11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E51C-17E8-4BD9-953B-523DA87DDB0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792F-6597-4AAC-99FA-10F3ED11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9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E51C-17E8-4BD9-953B-523DA87DDB0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792F-6597-4AAC-99FA-10F3ED11B7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66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E51C-17E8-4BD9-953B-523DA87DDB0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792F-6597-4AAC-99FA-10F3ED11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8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E51C-17E8-4BD9-953B-523DA87DDB0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792F-6597-4AAC-99FA-10F3ED11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E51C-17E8-4BD9-953B-523DA87DDB0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792F-6597-4AAC-99FA-10F3ED11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2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E51C-17E8-4BD9-953B-523DA87DDB0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792F-6597-4AAC-99FA-10F3ED11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7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D5E51C-17E8-4BD9-953B-523DA87DDB0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7A792F-6597-4AAC-99FA-10F3ED11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8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E51C-17E8-4BD9-953B-523DA87DDB0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A792F-6597-4AAC-99FA-10F3ED11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8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D5E51C-17E8-4BD9-953B-523DA87DDB0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7A792F-6597-4AAC-99FA-10F3ED11B7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86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0713-4323-FAC7-0C38-F11A390ED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4: I2C Compatible Peripherals (LCD and LED Bar)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9E170-6E77-B0F5-0284-1F1A13306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Beau Coburn &amp; Aaron Foster</a:t>
            </a:r>
          </a:p>
        </p:txBody>
      </p:sp>
    </p:spTree>
    <p:extLst>
      <p:ext uri="{BB962C8B-B14F-4D97-AF65-F5344CB8AC3E}">
        <p14:creationId xmlns:p14="http://schemas.microsoft.com/office/powerpoint/2010/main" val="408862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2E0A1-A3DD-6992-040B-65A715BC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Issues</a:t>
            </a:r>
            <a:br>
              <a:rPr lang="en-US" sz="2000" dirty="0">
                <a:ea typeface="Calibri Light"/>
                <a:cs typeface="Calibri Light"/>
              </a:rPr>
            </a:br>
            <a:r>
              <a:rPr lang="en-US" sz="2000" dirty="0">
                <a:ea typeface="Calibri Light"/>
                <a:cs typeface="Calibri Light"/>
              </a:rPr>
              <a:t>Memory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B3BB00-549B-C6B0-707C-4075C204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961" y="4033185"/>
            <a:ext cx="8333504" cy="196988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8B33A48-397D-268E-2D57-94E3C8474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44" y="2527411"/>
            <a:ext cx="4530692" cy="11545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6577C-DB57-32AC-9ED3-04D648FD9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Char char="-"/>
            </a:pPr>
            <a:r>
              <a:rPr lang="en-US" dirty="0">
                <a:ea typeface="Calibri"/>
                <a:cs typeface="Calibri"/>
              </a:rPr>
              <a:t>MSP430FR2310 has 1KB ram</a:t>
            </a:r>
          </a:p>
          <a:p>
            <a:pPr>
              <a:buChar char="-"/>
            </a:pPr>
            <a:r>
              <a:rPr lang="en-US" dirty="0">
                <a:ea typeface="Calibri"/>
                <a:cs typeface="Calibri"/>
              </a:rPr>
              <a:t>Executable memory</a:t>
            </a:r>
          </a:p>
          <a:p>
            <a:pPr>
              <a:buChar char="-"/>
            </a:pPr>
            <a:r>
              <a:rPr lang="en-US" dirty="0">
                <a:ea typeface="Calibri"/>
                <a:cs typeface="Calibri"/>
              </a:rPr>
              <a:t>Fixed by changing compiler settings and initialization streamlines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2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66B1-6005-5AC7-36F7-84B33FA5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2636C5-B780-C4B9-1B60-76A6CE43F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30219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152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FE62-D256-5995-AD75-1307E4B9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C0E7E-EE2D-78C4-156D-F073AD26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MSP430FR2355 as main controller</a:t>
            </a:r>
          </a:p>
          <a:p>
            <a:r>
              <a:rPr lang="en-US" dirty="0"/>
              <a:t>- Locked system controlled by 4x4 keypad</a:t>
            </a:r>
          </a:p>
          <a:p>
            <a:r>
              <a:rPr lang="en-US" dirty="0"/>
              <a:t>- Two MSP430FR2310 as Peripherals controlled by I2C</a:t>
            </a:r>
          </a:p>
          <a:p>
            <a:r>
              <a:rPr lang="en-US" dirty="0"/>
              <a:t>- Controller sends data over I2C to control actions on peripheral MSPs</a:t>
            </a:r>
          </a:p>
          <a:p>
            <a:r>
              <a:rPr lang="en-US" dirty="0"/>
              <a:t>- Peripherals control LED Bar and LCD screen</a:t>
            </a:r>
          </a:p>
          <a:p>
            <a:r>
              <a:rPr lang="en-US" dirty="0"/>
              <a:t>- Patterns on LED Bar</a:t>
            </a:r>
          </a:p>
          <a:p>
            <a:r>
              <a:rPr lang="en-US" dirty="0"/>
              <a:t>- Name of pattern on LCD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1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4B728-43EC-8E22-32E5-18D44098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Code at a Glance</a:t>
            </a:r>
          </a:p>
        </p:txBody>
      </p:sp>
      <p:pic>
        <p:nvPicPr>
          <p:cNvPr id="5" name="Content Placeholder 4" descr="A diagram of a flowchart&#10;&#10;AI-generated content may be incorrect.">
            <a:extLst>
              <a:ext uri="{FF2B5EF4-FFF2-40B4-BE49-F238E27FC236}">
                <a16:creationId xmlns:a16="http://schemas.microsoft.com/office/drawing/2014/main" id="{982BD4BB-EE6F-7490-7C56-E0C6F9DF6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17005"/>
            <a:ext cx="7248779" cy="492916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4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BE8B57-3C65-99C8-4A06-C8009655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52" y="516738"/>
            <a:ext cx="8235950" cy="582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7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572F-D589-CE6E-6F61-019D5BA5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309D1-0B87-908F-9193-A3FBE24F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- Starts in locked state</a:t>
            </a:r>
          </a:p>
          <a:p>
            <a:r>
              <a:rPr lang="en-US" dirty="0"/>
              <a:t>- RGB LED indicates system status</a:t>
            </a:r>
          </a:p>
          <a:p>
            <a:r>
              <a:rPr lang="en-US" dirty="0"/>
              <a:t>- Code “6969” to unlock</a:t>
            </a:r>
          </a:p>
          <a:p>
            <a:r>
              <a:rPr lang="en-US" dirty="0"/>
              <a:t>- Once unlocked, patterns can be selected</a:t>
            </a:r>
          </a:p>
          <a:p>
            <a:r>
              <a:rPr lang="en-US" dirty="0"/>
              <a:t>- Pattern info transmitted over I2C bus (Master)</a:t>
            </a:r>
          </a:p>
          <a:p>
            <a:pPr lvl="1"/>
            <a:r>
              <a:rPr lang="en-US" dirty="0">
                <a:ea typeface="Calibri"/>
                <a:cs typeface="Calibri"/>
              </a:rPr>
              <a:t>First transmission to led bar slave</a:t>
            </a:r>
          </a:p>
          <a:p>
            <a:pPr lvl="1"/>
            <a:r>
              <a:rPr lang="en-US" dirty="0">
                <a:ea typeface="Calibri"/>
                <a:cs typeface="Calibri"/>
              </a:rPr>
              <a:t>Second transmission to LCD slave</a:t>
            </a:r>
          </a:p>
        </p:txBody>
      </p:sp>
    </p:spTree>
    <p:extLst>
      <p:ext uri="{BB962C8B-B14F-4D97-AF65-F5344CB8AC3E}">
        <p14:creationId xmlns:p14="http://schemas.microsoft.com/office/powerpoint/2010/main" val="98039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60C2-4609-E2E0-7398-17BDF9E6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Peripheral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8E2B-EE24-6F19-74B3-229074D48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Contrast of screen can be adjusted</a:t>
            </a:r>
          </a:p>
          <a:p>
            <a:r>
              <a:rPr lang="en-US" dirty="0"/>
              <a:t>- Set to 4 bit mode</a:t>
            </a:r>
          </a:p>
          <a:p>
            <a:r>
              <a:rPr lang="en-US" dirty="0"/>
              <a:t>- 2 line, 5x8 character</a:t>
            </a:r>
          </a:p>
          <a:p>
            <a:r>
              <a:rPr lang="en-US" dirty="0"/>
              <a:t>- Screen cleared</a:t>
            </a:r>
          </a:p>
          <a:p>
            <a:r>
              <a:rPr lang="en-US" dirty="0"/>
              <a:t>- I2C Slave (Receives)</a:t>
            </a:r>
          </a:p>
          <a:p>
            <a:r>
              <a:rPr lang="en-US" dirty="0"/>
              <a:t>- Drives message or command to LCD</a:t>
            </a:r>
          </a:p>
          <a:p>
            <a:pPr lvl="1"/>
            <a:r>
              <a:rPr lang="en-US" dirty="0"/>
              <a:t>LED Pattern</a:t>
            </a:r>
          </a:p>
          <a:p>
            <a:pPr lvl="1"/>
            <a:r>
              <a:rPr lang="en-US" dirty="0"/>
              <a:t>Screen Clear</a:t>
            </a:r>
          </a:p>
          <a:p>
            <a:pPr lvl="1"/>
            <a:r>
              <a:rPr lang="en-US" dirty="0"/>
              <a:t>Toggle Cursor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9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3185-0D53-F14F-BB71-6CC6F45C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Bar Peripheral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5F9E-EB7B-D0FE-861A-CC1ED2903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Char char="-"/>
            </a:pPr>
            <a:r>
              <a:rPr lang="en-US" sz="2800" dirty="0"/>
              <a:t> Port initialization</a:t>
            </a:r>
            <a:endParaRPr lang="en-US"/>
          </a:p>
          <a:p>
            <a:pPr>
              <a:buChar char="-"/>
            </a:pPr>
            <a:r>
              <a:rPr lang="en-US" sz="2800" dirty="0"/>
              <a:t> Receives I2C transmission (slave)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pPr>
              <a:buChar char="-"/>
            </a:pPr>
            <a:r>
              <a:rPr lang="en-US" sz="2800" dirty="0"/>
              <a:t> Drive received pattern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pPr>
              <a:buChar char="-"/>
            </a:pPr>
            <a:r>
              <a:rPr lang="en-US" sz="2800" dirty="0"/>
              <a:t> Transition period can be changed based on transmission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pPr>
              <a:buChar char="-"/>
            </a:pPr>
            <a:r>
              <a:rPr lang="en-US" sz="2800" dirty="0"/>
              <a:t> Same data as sent to LCD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626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38BC31-488E-5D5B-9B6A-53F82D1D7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56" y="1061141"/>
            <a:ext cx="10337292" cy="472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BE189-E3AD-38EF-1E48-30684092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Issues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sz="2000" dirty="0">
                <a:ea typeface="Calibri Light"/>
                <a:cs typeface="Calibri Light"/>
              </a:rPr>
              <a:t>I2C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017A7-D195-1968-AC1B-98EE76069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3091682"/>
          </a:xfrm>
        </p:spPr>
        <p:txBody>
          <a:bodyPr vert="horz" lIns="0" tIns="45720" rIns="0" bIns="45720" rtlCol="0">
            <a:normAutofit/>
          </a:bodyPr>
          <a:lstStyle/>
          <a:p>
            <a:pPr>
              <a:buChar char="-"/>
            </a:pPr>
            <a:r>
              <a:rPr lang="en-US" dirty="0">
                <a:ea typeface="Calibri"/>
                <a:cs typeface="Calibri"/>
              </a:rPr>
              <a:t>SCL stayed low outside the transmission buffer</a:t>
            </a:r>
          </a:p>
          <a:p>
            <a:pPr>
              <a:buChar char="-"/>
            </a:pPr>
            <a:r>
              <a:rPr lang="en-US" dirty="0">
                <a:ea typeface="Calibri"/>
                <a:cs typeface="Calibri"/>
              </a:rPr>
              <a:t>Caused slaves to not respond to called address</a:t>
            </a:r>
          </a:p>
          <a:p>
            <a:pPr>
              <a:buChar char="-"/>
            </a:pPr>
            <a:r>
              <a:rPr lang="en-US" dirty="0">
                <a:ea typeface="Calibri"/>
                <a:cs typeface="Calibri"/>
              </a:rPr>
              <a:t>Hardware issue with breakout board</a:t>
            </a:r>
          </a:p>
          <a:p>
            <a:pPr>
              <a:buChar char="-"/>
            </a:pPr>
            <a:r>
              <a:rPr lang="en-US" dirty="0">
                <a:ea typeface="Calibri"/>
                <a:cs typeface="Calibri"/>
              </a:rPr>
              <a:t>Fixed by keeping logic analyzer connected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>
              <a:buChar char="-"/>
            </a:pPr>
            <a:endParaRPr lang="en-US" dirty="0">
              <a:ea typeface="Calibri"/>
              <a:cs typeface="Calibri"/>
            </a:endParaRPr>
          </a:p>
          <a:p>
            <a:pPr>
              <a:buChar char="-"/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BC4D89-0A3E-3FDC-BD86-1A2E5603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4" y="2637747"/>
            <a:ext cx="11519758" cy="219508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489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Project4_Presentation</Template>
  <TotalTime>1</TotalTime>
  <Words>270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Project 4: I2C Compatible Peripherals (LCD and LED Bar)</vt:lpstr>
      <vt:lpstr>Objective</vt:lpstr>
      <vt:lpstr>Code at a Glance</vt:lpstr>
      <vt:lpstr>PowerPoint Presentation</vt:lpstr>
      <vt:lpstr>Main Controller</vt:lpstr>
      <vt:lpstr>LCD Peripheral</vt:lpstr>
      <vt:lpstr>LED Bar Peripheral</vt:lpstr>
      <vt:lpstr>PowerPoint Presentation</vt:lpstr>
      <vt:lpstr>Issues I2C</vt:lpstr>
      <vt:lpstr>Issues Memory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Foster</dc:creator>
  <cp:lastModifiedBy>Aaron Foster</cp:lastModifiedBy>
  <cp:revision>1</cp:revision>
  <dcterms:created xsi:type="dcterms:W3CDTF">2025-04-03T15:39:43Z</dcterms:created>
  <dcterms:modified xsi:type="dcterms:W3CDTF">2025-04-03T15:41:11Z</dcterms:modified>
</cp:coreProperties>
</file>