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62" r:id="rId12"/>
    <p:sldId id="279" r:id="rId13"/>
    <p:sldId id="260" r:id="rId14"/>
    <p:sldId id="263" r:id="rId15"/>
    <p:sldId id="267" r:id="rId16"/>
    <p:sldId id="268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3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5697-36CC-4180-92D2-559739295E9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BA4E-F188-4986-AE93-4E5522AB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Yufei</a:t>
            </a:r>
            <a:r>
              <a:rPr lang="en-US" dirty="0" smtClean="0"/>
              <a:t> Ding, Yue Zhao, </a:t>
            </a:r>
            <a:r>
              <a:rPr lang="en-US" dirty="0" err="1" smtClean="0"/>
              <a:t>Xipeng</a:t>
            </a:r>
            <a:r>
              <a:rPr lang="en-US" dirty="0" smtClean="0"/>
              <a:t> Shen, </a:t>
            </a:r>
            <a:r>
              <a:rPr lang="en-US" dirty="0" err="1" smtClean="0"/>
              <a:t>Madanlal</a:t>
            </a:r>
            <a:r>
              <a:rPr lang="en-US" dirty="0" smtClean="0"/>
              <a:t> </a:t>
            </a:r>
            <a:r>
              <a:rPr lang="en-US" dirty="0" err="1" smtClean="0"/>
              <a:t>Musuvathi</a:t>
            </a:r>
            <a:r>
              <a:rPr lang="en-US" dirty="0" smtClean="0"/>
              <a:t>, and Todd </a:t>
            </a:r>
            <a:r>
              <a:rPr lang="en-US" dirty="0" err="1" smtClean="0"/>
              <a:t>Mytkowicz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 Frey and Thomas Swearingen, 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69582" y="4976634"/>
            <a:ext cx="689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True: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does not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Potential Problem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Global-Filtering Condition is sensitive to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term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large, the GFC is rarely met</a:t>
                </a:r>
              </a:p>
              <a:p>
                <a:pPr lvl="1"/>
                <a:r>
                  <a:rPr lang="en-US" dirty="0" smtClean="0"/>
                  <a:t>That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GFC is sensitive to “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big-movers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”</a:t>
                </a:r>
              </a:p>
              <a:p>
                <a:r>
                  <a:rPr lang="en-US" dirty="0" smtClean="0"/>
                  <a:t>Since the LHS of the condition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is small,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condition is rarely met</a:t>
                </a:r>
              </a:p>
              <a:p>
                <a:pPr lvl="1"/>
                <a:r>
                  <a:rPr lang="en-US" dirty="0" smtClean="0"/>
                  <a:t>Thus, the number of distance calculations is likely to be very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similar to that of classic K-means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Group Filtering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combat the “</a:t>
                </a:r>
                <a:r>
                  <a:rPr lang="en-US" i="1" dirty="0" smtClean="0"/>
                  <a:t>big-movers</a:t>
                </a:r>
                <a:r>
                  <a:rPr lang="en-US" dirty="0" smtClean="0"/>
                  <a:t>” problem, the author first split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groups</a:t>
                </a:r>
              </a:p>
              <a:p>
                <a:pPr lvl="1"/>
                <a:r>
                  <a:rPr lang="en-US" dirty="0" smtClean="0"/>
                  <a:t>Apply 5 iterations of K-means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groups</a:t>
                </a:r>
                <a:endParaRPr lang="en-US" dirty="0" smtClean="0"/>
              </a:p>
              <a:p>
                <a:r>
                  <a:rPr lang="en-US" dirty="0" smtClean="0"/>
                  <a:t>The GFC is then applied on each group</a:t>
                </a:r>
              </a:p>
              <a:p>
                <a:r>
                  <a:rPr lang="en-US" dirty="0" smtClean="0"/>
                  <a:t>However,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closest center could be in a different group</a:t>
                </a:r>
              </a:p>
              <a:p>
                <a:pPr lvl="1"/>
                <a:r>
                  <a:rPr lang="en-US" dirty="0" smtClean="0"/>
                  <a:t>The Local-Filtering Condition address this problem</a:t>
                </a:r>
              </a:p>
              <a:p>
                <a:r>
                  <a:rPr lang="en-US" dirty="0" smtClean="0"/>
                  <a:t>Group Filtering makes the method more elastic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large, more overhead;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small, more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 calculations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cluster center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cannot be the closest center to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if there is a cluster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16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600" dirty="0"/>
                  <a:t> is the distance cluster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moves iteration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is a lower bound on the distance between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closest </a:t>
                </a:r>
                <a:r>
                  <a:rPr lang="en-US" sz="1600" dirty="0" smtClean="0"/>
                  <a:t>cluster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r="-92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36091" y="3762437"/>
            <a:ext cx="2954437" cy="1952272"/>
            <a:chOff x="3536091" y="3762437"/>
            <a:chExt cx="2954437" cy="1952272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67" y="5253044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4631" y="4334158"/>
            <a:ext cx="1504874" cy="1717985"/>
            <a:chOff x="204631" y="4334158"/>
            <a:chExt cx="1504874" cy="1717985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31" y="5590478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True: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cannot be the </a:t>
                </a:r>
                <a:r>
                  <a:rPr lang="en-US" sz="3600" b="1" dirty="0" smtClean="0">
                    <a:solidFill>
                      <a:srgbClr val="FF0000"/>
                    </a:solidFill>
                  </a:rPr>
                  <a:t>closest </a:t>
                </a:r>
                <a:r>
                  <a:rPr lang="en-US" sz="3600" b="1" dirty="0" smtClean="0">
                    <a:solidFill>
                      <a:srgbClr val="FF0000"/>
                    </a:solidFill>
                  </a:rPr>
                  <a:t>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43" y="4976634"/>
                <a:ext cx="6991466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552848" y="4346139"/>
            <a:ext cx="2875926" cy="1621330"/>
            <a:chOff x="3381865" y="4286667"/>
            <a:chExt cx="2875926" cy="1621330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381865" y="4286667"/>
              <a:ext cx="349404" cy="1202238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130" y="5446332"/>
                  <a:ext cx="185166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751285" y="5013040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2471" y="4149833"/>
            <a:ext cx="1393911" cy="1761063"/>
            <a:chOff x="242471" y="4149833"/>
            <a:chExt cx="1393911" cy="1761063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286978" y="4149833"/>
              <a:ext cx="349404" cy="1634171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Distance between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71" y="5449231"/>
                  <a:ext cx="13301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13163" y="5111797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6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Local-Filtering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≮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FF0000"/>
                    </a:solidFill>
                  </a:rPr>
                  <a:t>Condition False: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FF0000"/>
                    </a:solidFill>
                  </a:rPr>
                  <a:t> can be the </a:t>
                </a:r>
                <a:r>
                  <a:rPr lang="en-US" sz="3600" b="1" dirty="0" smtClean="0">
                    <a:solidFill>
                      <a:srgbClr val="FF0000"/>
                    </a:solidFill>
                  </a:rPr>
                  <a:t>closest </a:t>
                </a:r>
                <a:r>
                  <a:rPr lang="en-US" sz="3600" b="1" dirty="0" smtClean="0">
                    <a:solidFill>
                      <a:srgbClr val="FF0000"/>
                    </a:solidFill>
                  </a:rPr>
                  <a:t>cluster of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58" y="4976634"/>
                <a:ext cx="6334235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2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What is </a:t>
            </a:r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Yinyang</a:t>
            </a:r>
            <a:r>
              <a:rPr lang="en-US" dirty="0" smtClean="0"/>
              <a:t> K-means is a </a:t>
            </a:r>
            <a:r>
              <a:rPr lang="en-US" i="1" dirty="0" smtClean="0">
                <a:solidFill>
                  <a:srgbClr val="FF0000"/>
                </a:solidFill>
              </a:rPr>
              <a:t>“drop-in” replacement </a:t>
            </a:r>
            <a:r>
              <a:rPr lang="en-US" dirty="0" smtClean="0"/>
              <a:t>for classic K-means</a:t>
            </a:r>
          </a:p>
          <a:p>
            <a:endParaRPr lang="en-US" dirty="0" smtClean="0"/>
          </a:p>
          <a:p>
            <a:r>
              <a:rPr lang="en-US" dirty="0" smtClean="0"/>
              <a:t>The authors claim it offer an </a:t>
            </a:r>
            <a:r>
              <a:rPr lang="en-US" i="1" dirty="0" smtClean="0">
                <a:solidFill>
                  <a:srgbClr val="FF0000"/>
                </a:solidFill>
              </a:rPr>
              <a:t>order-of-magnitude speed up </a:t>
            </a:r>
            <a:r>
              <a:rPr lang="en-US" dirty="0" smtClean="0"/>
              <a:t>over classic K-means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6" y="1825625"/>
            <a:ext cx="3363788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0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Yinyang</a:t>
            </a:r>
            <a:r>
              <a:rPr lang="en-US" b="1" dirty="0" smtClean="0">
                <a:solidFill>
                  <a:srgbClr val="002060"/>
                </a:solidFill>
              </a:rPr>
              <a:t> K-means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</a:t>
            </a:r>
            <a:r>
              <a:rPr lang="en-US" dirty="0" smtClean="0">
                <a:solidFill>
                  <a:srgbClr val="FF0000"/>
                </a:solidFill>
              </a:rPr>
              <a:t>reduce the amount of calculations </a:t>
            </a:r>
            <a:r>
              <a:rPr lang="en-US" dirty="0" smtClean="0"/>
              <a:t>by maintaining upper and lower bounds on data point and cluster centers</a:t>
            </a:r>
          </a:p>
          <a:p>
            <a:r>
              <a:rPr lang="en-US" dirty="0" smtClean="0"/>
              <a:t>Two filters that reduce the calculation:</a:t>
            </a:r>
          </a:p>
          <a:p>
            <a:pPr lvl="1"/>
            <a:r>
              <a:rPr lang="en-US" dirty="0" smtClean="0"/>
              <a:t>Global-Filtering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assignment stays the same for a given data point</a:t>
            </a:r>
          </a:p>
          <a:p>
            <a:pPr lvl="1"/>
            <a:r>
              <a:rPr lang="en-US" dirty="0" smtClean="0"/>
              <a:t>Local-Filtering Condition</a:t>
            </a:r>
          </a:p>
          <a:p>
            <a:pPr lvl="2"/>
            <a:r>
              <a:rPr lang="en-US" dirty="0" smtClean="0"/>
              <a:t>Condition Met: </a:t>
            </a:r>
            <a:r>
              <a:rPr lang="en-US" dirty="0" smtClean="0">
                <a:solidFill>
                  <a:srgbClr val="FF0000"/>
                </a:solidFill>
              </a:rPr>
              <a:t>Cluster cannot be closest for a given data point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assigned to the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does not change its cluster after a center update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800" dirty="0" smtClean="0"/>
                  <a:t> is the set of all clusters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800" dirty="0" smtClean="0"/>
                  <a:t> is the distance cluster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 smtClean="0"/>
                  <a:t> moves iteration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a lower bound on the distance between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 smtClean="0"/>
                  <a:t> and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closest cluster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dirty="0" smtClean="0"/>
                  <a:t> is an upper bound on the distance between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367440" y="4346952"/>
            <a:ext cx="2986913" cy="1786680"/>
            <a:chOff x="3367440" y="4346952"/>
            <a:chExt cx="2986913" cy="1786680"/>
          </a:xfrm>
        </p:grpSpPr>
        <p:sp>
          <p:nvSpPr>
            <p:cNvPr id="9" name="Left Brace 8"/>
            <p:cNvSpPr/>
            <p:nvPr/>
          </p:nvSpPr>
          <p:spPr>
            <a:xfrm rot="12817449">
              <a:off x="3367440" y="4346952"/>
              <a:ext cx="349404" cy="1138883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022" y="5487301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4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3792719" y="5082645"/>
              <a:ext cx="651303" cy="407341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577" y="3962401"/>
            <a:ext cx="1490448" cy="2550152"/>
            <a:chOff x="71577" y="3962401"/>
            <a:chExt cx="1490448" cy="2550152"/>
          </a:xfrm>
        </p:grpSpPr>
        <p:sp>
          <p:nvSpPr>
            <p:cNvPr id="7" name="Left Brace 6"/>
            <p:cNvSpPr/>
            <p:nvPr/>
          </p:nvSpPr>
          <p:spPr>
            <a:xfrm rot="19003349">
              <a:off x="1212621" y="3962401"/>
              <a:ext cx="349404" cy="185110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681556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7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11337" y="5000282"/>
              <a:ext cx="748796" cy="673840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b="1" i="0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≱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9636" y="4976634"/>
            <a:ext cx="6166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Condition False: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cluster center could change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Global-Filtering Condition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194"/>
            <a:ext cx="3886200" cy="3886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ℂ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18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36091" y="3762437"/>
            <a:ext cx="3003390" cy="2136938"/>
            <a:chOff x="3536091" y="3762437"/>
            <a:chExt cx="3003390" cy="2136938"/>
          </a:xfrm>
        </p:grpSpPr>
        <p:sp>
          <p:nvSpPr>
            <p:cNvPr id="6" name="Left Brace 5"/>
            <p:cNvSpPr/>
            <p:nvPr/>
          </p:nvSpPr>
          <p:spPr>
            <a:xfrm rot="12767263">
              <a:off x="3536091" y="3762437"/>
              <a:ext cx="349404" cy="1771842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Smallest possible </a:t>
                  </a:r>
                  <a:r>
                    <a:rPr lang="en-US" sz="1200" b="1" dirty="0" smtClean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between</a:t>
                  </a:r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2</a:t>
                  </a:r>
                  <a:r>
                    <a:rPr lang="en-US" sz="1200" b="1" baseline="30000" dirty="0" smtClean="0">
                      <a:solidFill>
                        <a:schemeClr val="tx1"/>
                      </a:solidFill>
                      <a:effectLst/>
                    </a:rPr>
                    <a:t>nd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closest </a:t>
                  </a: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cluster 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150" y="5253044"/>
                  <a:ext cx="191033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3974305" y="4819752"/>
              <a:ext cx="654845" cy="433292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577" y="4334158"/>
            <a:ext cx="1637928" cy="2096621"/>
            <a:chOff x="71577" y="4334158"/>
            <a:chExt cx="1637928" cy="2096621"/>
          </a:xfrm>
        </p:grpSpPr>
        <p:sp>
          <p:nvSpPr>
            <p:cNvPr id="10" name="Left Brace 9"/>
            <p:cNvSpPr/>
            <p:nvPr/>
          </p:nvSpPr>
          <p:spPr>
            <a:xfrm rot="19003349">
              <a:off x="1360101" y="4334158"/>
              <a:ext cx="349404" cy="1420837"/>
            </a:xfrm>
            <a:prstGeom prst="leftBrace">
              <a:avLst/>
            </a:prstGeom>
            <a:ln w="38100">
              <a:solidFill>
                <a:srgbClr val="00FF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Largest possible</a:t>
                  </a:r>
                </a:p>
                <a:p>
                  <a:pPr algn="ctr"/>
                  <a:r>
                    <a:rPr lang="en-US" sz="1200" b="1" dirty="0"/>
                    <a:t>d</a:t>
                  </a:r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istance between</a:t>
                  </a:r>
                  <a:endParaRPr lang="en-US" sz="1200" b="1" i="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sz="1200" b="1" dirty="0" smtClean="0">
                    <a:solidFill>
                      <a:schemeClr val="tx1"/>
                    </a:solidFill>
                    <a:effectLst/>
                  </a:endParaRPr>
                </a:p>
                <a:p>
                  <a:pPr algn="ctr"/>
                  <a:r>
                    <a:rPr lang="en-US" sz="1200" b="1" dirty="0" smtClean="0">
                      <a:solidFill>
                        <a:schemeClr val="tx1"/>
                      </a:solidFill>
                      <a:effectLst/>
                    </a:rPr>
                    <a:t>at iteration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7" y="5599782"/>
                  <a:ext cx="1315746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920597" y="5253044"/>
              <a:ext cx="384141" cy="337434"/>
            </a:xfrm>
            <a:prstGeom prst="straightConnector1">
              <a:avLst/>
            </a:prstGeom>
            <a:ln w="38100">
              <a:solidFill>
                <a:srgbClr val="00FFF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327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Yinyang K-means</vt:lpstr>
      <vt:lpstr>What is Yinyang K-means?</vt:lpstr>
      <vt:lpstr>Yinyang K-means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Global-Filtering Condition</vt:lpstr>
      <vt:lpstr>Potential Problem</vt:lpstr>
      <vt:lpstr>Group Filtering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  <vt:lpstr>Local-Filtering Condition</vt:lpstr>
    </vt:vector>
  </TitlesOfParts>
  <Company>Michigan State University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Yinyang K-Means</dc:title>
  <dc:creator>Thomas Sydney Swearingen</dc:creator>
  <cp:lastModifiedBy>Benjamin Bradford Frey</cp:lastModifiedBy>
  <cp:revision>54</cp:revision>
  <dcterms:created xsi:type="dcterms:W3CDTF">2016-04-25T22:20:37Z</dcterms:created>
  <dcterms:modified xsi:type="dcterms:W3CDTF">2016-04-27T00:26:27Z</dcterms:modified>
</cp:coreProperties>
</file>