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8" r:id="rId4"/>
    <p:sldId id="258" r:id="rId5"/>
    <p:sldId id="269" r:id="rId6"/>
    <p:sldId id="270" r:id="rId7"/>
    <p:sldId id="271" r:id="rId8"/>
    <p:sldId id="272" r:id="rId9"/>
    <p:sldId id="273" r:id="rId10"/>
    <p:sldId id="274" r:id="rId11"/>
    <p:sldId id="262" r:id="rId12"/>
    <p:sldId id="279" r:id="rId13"/>
    <p:sldId id="260" r:id="rId14"/>
    <p:sldId id="263" r:id="rId15"/>
    <p:sldId id="267" r:id="rId16"/>
    <p:sldId id="268" r:id="rId17"/>
    <p:sldId id="275" r:id="rId18"/>
    <p:sldId id="276" r:id="rId19"/>
    <p:sldId id="27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88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5697-36CC-4180-92D2-559739295E92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BA4E-F188-4986-AE93-4E5522AB8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68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5697-36CC-4180-92D2-559739295E92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BA4E-F188-4986-AE93-4E5522AB8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15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5697-36CC-4180-92D2-559739295E92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BA4E-F188-4986-AE93-4E5522AB8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30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5697-36CC-4180-92D2-559739295E92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BA4E-F188-4986-AE93-4E5522AB8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301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5697-36CC-4180-92D2-559739295E92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BA4E-F188-4986-AE93-4E5522AB8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31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5697-36CC-4180-92D2-559739295E92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BA4E-F188-4986-AE93-4E5522AB8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92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5697-36CC-4180-92D2-559739295E92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BA4E-F188-4986-AE93-4E5522AB8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60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5697-36CC-4180-92D2-559739295E92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BA4E-F188-4986-AE93-4E5522AB8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381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5697-36CC-4180-92D2-559739295E92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BA4E-F188-4986-AE93-4E5522AB8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643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5697-36CC-4180-92D2-559739295E92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BA4E-F188-4986-AE93-4E5522AB8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5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5697-36CC-4180-92D2-559739295E92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BA4E-F188-4986-AE93-4E5522AB8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83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E5697-36CC-4180-92D2-559739295E92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6BA4E-F188-4986-AE93-4E5522AB8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35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Yinyang</a:t>
            </a:r>
            <a:r>
              <a:rPr lang="en-US" dirty="0" smtClean="0"/>
              <a:t> K-means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Yufei</a:t>
            </a:r>
            <a:r>
              <a:rPr lang="en-US" dirty="0" smtClean="0"/>
              <a:t> Ding, Yue Zhao, </a:t>
            </a:r>
            <a:r>
              <a:rPr lang="en-US" dirty="0" err="1" smtClean="0"/>
              <a:t>Xipeng</a:t>
            </a:r>
            <a:r>
              <a:rPr lang="en-US" dirty="0" smtClean="0"/>
              <a:t> Shen, </a:t>
            </a:r>
            <a:r>
              <a:rPr lang="en-US" dirty="0" err="1" smtClean="0"/>
              <a:t>Madanlal</a:t>
            </a:r>
            <a:r>
              <a:rPr lang="en-US" dirty="0" smtClean="0"/>
              <a:t> </a:t>
            </a:r>
            <a:r>
              <a:rPr lang="en-US" dirty="0" err="1" smtClean="0"/>
              <a:t>Musuvathi</a:t>
            </a:r>
            <a:r>
              <a:rPr lang="en-US" dirty="0" smtClean="0"/>
              <a:t>, and Todd </a:t>
            </a:r>
            <a:r>
              <a:rPr lang="en-US" dirty="0" err="1" smtClean="0"/>
              <a:t>Mytkowicz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Ben Frey and Thomas Swearingen, Presenters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82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Global-Filtering </a:t>
            </a:r>
            <a:r>
              <a:rPr lang="en-US" b="1" dirty="0" smtClean="0">
                <a:solidFill>
                  <a:srgbClr val="002060"/>
                </a:solidFill>
              </a:rPr>
              <a:t>Condition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58194"/>
            <a:ext cx="3886200" cy="3886200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ctr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𝑙𝑏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1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ℂ</m:t>
                              </m:r>
                            </m:lim>
                          </m:limLow>
                        </m:fName>
                        <m:e>
                          <m:r>
                            <a:rPr lang="en-US" sz="1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sz="1800" b="1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1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𝑢𝑏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1969582" y="4976634"/>
            <a:ext cx="68947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Condition True:</a:t>
            </a:r>
          </a:p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the cluster center does not change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127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Potential Problem</a:t>
            </a:r>
            <a:endParaRPr lang="en-US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Global-Filtering Condition is sensitive to the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ℂ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 term</a:t>
                </a:r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ℂ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 is large, the GFC is rarely met</a:t>
                </a:r>
              </a:p>
              <a:p>
                <a:pPr lvl="1"/>
                <a:r>
                  <a:rPr lang="en-US" dirty="0" smtClean="0"/>
                  <a:t>That is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GFC is sensitive to “</a:t>
                </a:r>
                <a:r>
                  <a:rPr lang="en-US" i="1" dirty="0" smtClean="0">
                    <a:solidFill>
                      <a:srgbClr val="FF0000"/>
                    </a:solidFill>
                  </a:rPr>
                  <a:t>big-movers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”</a:t>
                </a:r>
              </a:p>
              <a:p>
                <a:r>
                  <a:rPr lang="en-US" dirty="0" smtClean="0"/>
                  <a:t>Since the LHS of the condition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𝑙𝑏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ℂ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)</a:t>
                </a:r>
                <a:r>
                  <a:rPr lang="en-US" dirty="0"/>
                  <a:t> </a:t>
                </a:r>
                <a:r>
                  <a:rPr lang="en-US" dirty="0" smtClean="0"/>
                  <a:t>is small,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the condition is rarely met</a:t>
                </a:r>
              </a:p>
              <a:p>
                <a:pPr lvl="1"/>
                <a:r>
                  <a:rPr lang="en-US" dirty="0" smtClean="0"/>
                  <a:t>Thus, the number of distance calculations is likely to be very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similar to that of classic K-means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167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Group Filtering</a:t>
            </a:r>
            <a:endParaRPr lang="en-US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To combat the “</a:t>
                </a:r>
                <a:r>
                  <a:rPr lang="en-US" i="1" dirty="0" smtClean="0"/>
                  <a:t>big-movers</a:t>
                </a:r>
                <a:r>
                  <a:rPr lang="en-US" dirty="0" smtClean="0"/>
                  <a:t>” problem, the author first split the data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 groups</a:t>
                </a:r>
              </a:p>
              <a:p>
                <a:pPr lvl="1"/>
                <a:r>
                  <a:rPr lang="en-US" dirty="0" smtClean="0"/>
                  <a:t>Apply 5 iterations of K-means to get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groups</a:t>
                </a:r>
                <a:endParaRPr lang="en-US" dirty="0" smtClean="0"/>
              </a:p>
              <a:p>
                <a:r>
                  <a:rPr lang="en-US" dirty="0" smtClean="0"/>
                  <a:t>The GFC is then applied on each group</a:t>
                </a:r>
              </a:p>
              <a:p>
                <a:r>
                  <a:rPr lang="en-US" dirty="0" smtClean="0"/>
                  <a:t>However,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the closest center could be in a different group</a:t>
                </a:r>
              </a:p>
              <a:p>
                <a:pPr lvl="1"/>
                <a:r>
                  <a:rPr lang="en-US" dirty="0" smtClean="0"/>
                  <a:t>The Local-Filtering Condition address this problem</a:t>
                </a:r>
              </a:p>
              <a:p>
                <a:r>
                  <a:rPr lang="en-US" dirty="0" smtClean="0"/>
                  <a:t>Group Filtering makes the method more elastic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large, more overhead;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small, more </a:t>
                </a:r>
                <a:r>
                  <a:rPr lang="en-US" dirty="0" err="1" smtClean="0"/>
                  <a:t>dist</a:t>
                </a:r>
                <a:r>
                  <a:rPr lang="en-US" dirty="0" smtClean="0"/>
                  <a:t> calculations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692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Local-Filtering Condition</a:t>
            </a:r>
            <a:endParaRPr lang="en-US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 cluster center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 smtClean="0"/>
                  <a:t> cannot be the closest center to the point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if there is a cluster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 smtClean="0"/>
                  <a:t> such that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sz="1600" dirty="0"/>
                  <a:t>Where: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sz="1600" dirty="0"/>
                  <a:t> is the distance cluster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1600" dirty="0"/>
                  <a:t> moves iteration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600" dirty="0"/>
                  <a:t> to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16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𝑙𝑏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/>
                  <a:t> is a lower bound on the distance between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dirty="0"/>
                  <a:t> and the 2</a:t>
                </a:r>
                <a:r>
                  <a:rPr lang="en-US" sz="1600" baseline="30000" dirty="0"/>
                  <a:t>nd</a:t>
                </a:r>
                <a:r>
                  <a:rPr lang="en-US" sz="1600" dirty="0"/>
                  <a:t> closest </a:t>
                </a:r>
                <a:r>
                  <a:rPr lang="en-US" sz="1600" dirty="0" smtClean="0"/>
                  <a:t>cluster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46" t="-2241" r="-927" b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59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Local-Filtering Condition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58194"/>
            <a:ext cx="3886200" cy="3886200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ctr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𝑙𝑏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350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Local-Filtering Condition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58194"/>
            <a:ext cx="3886200" cy="3886200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𝑙𝑏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3536091" y="3762437"/>
            <a:ext cx="2954437" cy="1952272"/>
            <a:chOff x="3536091" y="3762437"/>
            <a:chExt cx="2954437" cy="1952272"/>
          </a:xfrm>
        </p:grpSpPr>
        <p:sp>
          <p:nvSpPr>
            <p:cNvPr id="6" name="Left Brace 5"/>
            <p:cNvSpPr/>
            <p:nvPr/>
          </p:nvSpPr>
          <p:spPr>
            <a:xfrm rot="12767263">
              <a:off x="3536091" y="3762437"/>
              <a:ext cx="349404" cy="1771842"/>
            </a:xfrm>
            <a:prstGeom prst="leftBrace">
              <a:avLst/>
            </a:prstGeom>
            <a:ln w="38100">
              <a:solidFill>
                <a:srgbClr val="00FF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638867" y="5253044"/>
                  <a:ext cx="1851661" cy="46166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Smallest possible </a:t>
                  </a:r>
                  <a:r>
                    <a:rPr lang="en-US" sz="1200" b="1" dirty="0" smtClean="0"/>
                    <a:t>d</a:t>
                  </a:r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istance</a:t>
                  </a:r>
                </a:p>
                <a:p>
                  <a:pPr algn="ctr"/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between</a:t>
                  </a:r>
                  <a14:m>
                    <m:oMath xmlns:m="http://schemas.openxmlformats.org/officeDocument/2006/math">
                      <m:r>
                        <a:rPr lang="en-US" sz="1200" b="1" i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 and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a14:m>
                  <a:endParaRPr lang="en-US" sz="1200" b="1" dirty="0"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8867" y="5253044"/>
                  <a:ext cx="1851661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909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/>
            <p:nvPr/>
          </p:nvCxnSpPr>
          <p:spPr>
            <a:xfrm>
              <a:off x="3974305" y="4819752"/>
              <a:ext cx="654845" cy="433292"/>
            </a:xfrm>
            <a:prstGeom prst="straightConnector1">
              <a:avLst/>
            </a:prstGeom>
            <a:ln w="38100">
              <a:solidFill>
                <a:srgbClr val="00FFFF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04631" y="4334158"/>
            <a:ext cx="1504874" cy="1717985"/>
            <a:chOff x="204631" y="4334158"/>
            <a:chExt cx="1504874" cy="1717985"/>
          </a:xfrm>
        </p:grpSpPr>
        <p:sp>
          <p:nvSpPr>
            <p:cNvPr id="10" name="Left Brace 9"/>
            <p:cNvSpPr/>
            <p:nvPr/>
          </p:nvSpPr>
          <p:spPr>
            <a:xfrm rot="19003349">
              <a:off x="1360101" y="4334158"/>
              <a:ext cx="349404" cy="1420837"/>
            </a:xfrm>
            <a:prstGeom prst="leftBrace">
              <a:avLst/>
            </a:prstGeom>
            <a:ln w="38100">
              <a:solidFill>
                <a:srgbClr val="00FF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204631" y="5590478"/>
                  <a:ext cx="1330172" cy="46166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Distance between</a:t>
                  </a:r>
                </a:p>
                <a:p>
                  <a:pPr algn="ctr"/>
                  <a14:m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 and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a14:m>
                  <a:endParaRPr lang="en-US" sz="1200" b="1" dirty="0"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631" y="5590478"/>
                  <a:ext cx="1330172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769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/>
            <p:cNvCxnSpPr/>
            <p:nvPr/>
          </p:nvCxnSpPr>
          <p:spPr>
            <a:xfrm flipH="1">
              <a:off x="920597" y="5253044"/>
              <a:ext cx="384141" cy="337434"/>
            </a:xfrm>
            <a:prstGeom prst="straightConnector1">
              <a:avLst/>
            </a:prstGeom>
            <a:ln w="38100">
              <a:solidFill>
                <a:srgbClr val="00FFFF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731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Local-Filtering Condition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58194"/>
            <a:ext cx="3886200" cy="3886200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ctr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i="1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𝑙𝑏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023803" y="4976634"/>
                <a:ext cx="6786346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b="1" dirty="0" smtClean="0">
                    <a:solidFill>
                      <a:srgbClr val="FF0000"/>
                    </a:solidFill>
                  </a:rPr>
                  <a:t>Condition True: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US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3600" b="1" dirty="0" smtClean="0">
                    <a:solidFill>
                      <a:srgbClr val="FF0000"/>
                    </a:solidFill>
                  </a:rPr>
                  <a:t> cannot be the </a:t>
                </a:r>
                <a:r>
                  <a:rPr lang="en-US" sz="3600" b="1" dirty="0" err="1" smtClean="0">
                    <a:solidFill>
                      <a:srgbClr val="FF0000"/>
                    </a:solidFill>
                  </a:rPr>
                  <a:t>cloest</a:t>
                </a:r>
                <a:r>
                  <a:rPr lang="en-US" sz="3600" b="1" dirty="0" smtClean="0">
                    <a:solidFill>
                      <a:srgbClr val="FF0000"/>
                    </a:solidFill>
                  </a:rPr>
                  <a:t> cluster of 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sz="36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803" y="4976634"/>
                <a:ext cx="6786346" cy="1200329"/>
              </a:xfrm>
              <a:prstGeom prst="rect">
                <a:avLst/>
              </a:prstGeom>
              <a:blipFill rotWithShape="0">
                <a:blip r:embed="rId4"/>
                <a:stretch>
                  <a:fillRect t="-7614" b="-18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196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Local-Filtering Condition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58194"/>
            <a:ext cx="3886200" cy="3886200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ctr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𝑙𝑏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419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Local-Filtering Condition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58194"/>
            <a:ext cx="3886200" cy="3886200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ctr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𝑙𝑏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3552848" y="4346139"/>
            <a:ext cx="2875926" cy="1621330"/>
            <a:chOff x="3381865" y="4286667"/>
            <a:chExt cx="2875926" cy="1621330"/>
          </a:xfrm>
        </p:grpSpPr>
        <p:sp>
          <p:nvSpPr>
            <p:cNvPr id="6" name="Left Brace 5"/>
            <p:cNvSpPr/>
            <p:nvPr/>
          </p:nvSpPr>
          <p:spPr>
            <a:xfrm rot="12767263">
              <a:off x="3381865" y="4286667"/>
              <a:ext cx="349404" cy="1202238"/>
            </a:xfrm>
            <a:prstGeom prst="leftBrace">
              <a:avLst/>
            </a:prstGeom>
            <a:ln w="38100">
              <a:solidFill>
                <a:srgbClr val="00FF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406130" y="5446332"/>
                  <a:ext cx="1851661" cy="46166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Smallest possible </a:t>
                  </a:r>
                  <a:r>
                    <a:rPr lang="en-US" sz="1200" b="1" dirty="0" smtClean="0"/>
                    <a:t>d</a:t>
                  </a:r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istance</a:t>
                  </a:r>
                </a:p>
                <a:p>
                  <a:pPr algn="ctr"/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between</a:t>
                  </a:r>
                  <a14:m>
                    <m:oMath xmlns:m="http://schemas.openxmlformats.org/officeDocument/2006/math">
                      <m:r>
                        <a:rPr lang="en-US" sz="1200" b="1" i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 and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a14:m>
                  <a:endParaRPr lang="en-US" sz="1200" b="1" dirty="0"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6130" y="5446332"/>
                  <a:ext cx="1851661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897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/>
            <p:nvPr/>
          </p:nvCxnSpPr>
          <p:spPr>
            <a:xfrm>
              <a:off x="3751285" y="5013040"/>
              <a:ext cx="654845" cy="433292"/>
            </a:xfrm>
            <a:prstGeom prst="straightConnector1">
              <a:avLst/>
            </a:prstGeom>
            <a:ln w="38100">
              <a:solidFill>
                <a:srgbClr val="00FFFF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42471" y="4149833"/>
            <a:ext cx="1393911" cy="1761063"/>
            <a:chOff x="242471" y="4149833"/>
            <a:chExt cx="1393911" cy="1761063"/>
          </a:xfrm>
        </p:grpSpPr>
        <p:sp>
          <p:nvSpPr>
            <p:cNvPr id="10" name="Left Brace 9"/>
            <p:cNvSpPr/>
            <p:nvPr/>
          </p:nvSpPr>
          <p:spPr>
            <a:xfrm rot="19003349">
              <a:off x="1286978" y="4149833"/>
              <a:ext cx="349404" cy="1634171"/>
            </a:xfrm>
            <a:prstGeom prst="leftBrace">
              <a:avLst/>
            </a:prstGeom>
            <a:ln w="38100">
              <a:solidFill>
                <a:srgbClr val="00FF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242471" y="5449231"/>
                  <a:ext cx="1330172" cy="46166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Distance between</a:t>
                  </a:r>
                </a:p>
                <a:p>
                  <a:pPr algn="ctr"/>
                  <a14:m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 and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a14:m>
                  <a:endParaRPr lang="en-US" sz="1200" b="1" dirty="0"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471" y="5449231"/>
                  <a:ext cx="1330172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769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/>
            <p:cNvCxnSpPr/>
            <p:nvPr/>
          </p:nvCxnSpPr>
          <p:spPr>
            <a:xfrm flipH="1">
              <a:off x="913163" y="5111797"/>
              <a:ext cx="384141" cy="337434"/>
            </a:xfrm>
            <a:prstGeom prst="straightConnector1">
              <a:avLst/>
            </a:prstGeom>
            <a:ln w="38100">
              <a:solidFill>
                <a:srgbClr val="00FFFF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7686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Local-Filtering Condition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58194"/>
            <a:ext cx="3886200" cy="3886200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ctr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i="1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≮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𝑙𝑏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342031" y="4976634"/>
                <a:ext cx="6149889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b="1" dirty="0" smtClean="0">
                    <a:solidFill>
                      <a:srgbClr val="FF0000"/>
                    </a:solidFill>
                  </a:rPr>
                  <a:t>Condition False: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US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3600" b="1" dirty="0" smtClean="0">
                    <a:solidFill>
                      <a:srgbClr val="FF0000"/>
                    </a:solidFill>
                  </a:rPr>
                  <a:t> can be the </a:t>
                </a:r>
                <a:r>
                  <a:rPr lang="en-US" sz="3600" b="1" dirty="0" err="1" smtClean="0">
                    <a:solidFill>
                      <a:srgbClr val="FF0000"/>
                    </a:solidFill>
                  </a:rPr>
                  <a:t>cloest</a:t>
                </a:r>
                <a:r>
                  <a:rPr lang="en-US" sz="3600" b="1" dirty="0" smtClean="0">
                    <a:solidFill>
                      <a:srgbClr val="FF0000"/>
                    </a:solidFill>
                  </a:rPr>
                  <a:t> cluster of 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sz="36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2031" y="4976634"/>
                <a:ext cx="6149889" cy="1200329"/>
              </a:xfrm>
              <a:prstGeom prst="rect">
                <a:avLst/>
              </a:prstGeom>
              <a:blipFill rotWithShape="0">
                <a:blip r:embed="rId4"/>
                <a:stretch>
                  <a:fillRect t="-7614" b="-18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4275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What is </a:t>
            </a:r>
            <a:r>
              <a:rPr lang="en-US" b="1" dirty="0" err="1" smtClean="0">
                <a:solidFill>
                  <a:srgbClr val="002060"/>
                </a:solidFill>
              </a:rPr>
              <a:t>Yinyang</a:t>
            </a:r>
            <a:r>
              <a:rPr lang="en-US" b="1" dirty="0" smtClean="0">
                <a:solidFill>
                  <a:srgbClr val="002060"/>
                </a:solidFill>
              </a:rPr>
              <a:t> K-means?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Yinyang</a:t>
            </a:r>
            <a:r>
              <a:rPr lang="en-US" dirty="0" smtClean="0"/>
              <a:t> K-means is a </a:t>
            </a:r>
            <a:r>
              <a:rPr lang="en-US" i="1" dirty="0" smtClean="0">
                <a:solidFill>
                  <a:srgbClr val="FF0000"/>
                </a:solidFill>
              </a:rPr>
              <a:t>“drop-in” replacement </a:t>
            </a:r>
            <a:r>
              <a:rPr lang="en-US" dirty="0" smtClean="0"/>
              <a:t>for classic K-means</a:t>
            </a:r>
          </a:p>
          <a:p>
            <a:endParaRPr lang="en-US" dirty="0" smtClean="0"/>
          </a:p>
          <a:p>
            <a:r>
              <a:rPr lang="en-US" dirty="0" smtClean="0"/>
              <a:t>The authors claim it offer an </a:t>
            </a:r>
            <a:r>
              <a:rPr lang="en-US" i="1" dirty="0" smtClean="0">
                <a:solidFill>
                  <a:srgbClr val="FF0000"/>
                </a:solidFill>
              </a:rPr>
              <a:t>order-of-magnitude speed up </a:t>
            </a:r>
            <a:r>
              <a:rPr lang="en-US" dirty="0" smtClean="0"/>
              <a:t>over classic K-means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356" y="1825625"/>
            <a:ext cx="3363788" cy="4351338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4906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002060"/>
                </a:solidFill>
              </a:rPr>
              <a:t>Yinyang</a:t>
            </a:r>
            <a:r>
              <a:rPr lang="en-US" b="1" dirty="0" smtClean="0">
                <a:solidFill>
                  <a:srgbClr val="002060"/>
                </a:solidFill>
              </a:rPr>
              <a:t> K-means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Authors </a:t>
            </a:r>
            <a:r>
              <a:rPr lang="en-US" dirty="0" smtClean="0">
                <a:solidFill>
                  <a:srgbClr val="FF0000"/>
                </a:solidFill>
              </a:rPr>
              <a:t>reduce the amount of calculations </a:t>
            </a:r>
            <a:r>
              <a:rPr lang="en-US" dirty="0" smtClean="0"/>
              <a:t>by maintaining upper and lower bounds on data point and cluster centers</a:t>
            </a:r>
          </a:p>
          <a:p>
            <a:r>
              <a:rPr lang="en-US" dirty="0" smtClean="0"/>
              <a:t>Two filters that reduce the calculation:</a:t>
            </a:r>
          </a:p>
          <a:p>
            <a:pPr lvl="1"/>
            <a:r>
              <a:rPr lang="en-US" dirty="0" smtClean="0"/>
              <a:t>Global-Filtering Condition</a:t>
            </a:r>
          </a:p>
          <a:p>
            <a:pPr lvl="2"/>
            <a:r>
              <a:rPr lang="en-US" dirty="0" smtClean="0"/>
              <a:t>Condition Met: </a:t>
            </a:r>
            <a:r>
              <a:rPr lang="en-US" dirty="0" smtClean="0">
                <a:solidFill>
                  <a:srgbClr val="FF0000"/>
                </a:solidFill>
              </a:rPr>
              <a:t>Cluster assignment stays the same for a given data point</a:t>
            </a:r>
          </a:p>
          <a:p>
            <a:pPr lvl="1"/>
            <a:r>
              <a:rPr lang="en-US" dirty="0" smtClean="0"/>
              <a:t>Local-Filtering Condition</a:t>
            </a:r>
          </a:p>
          <a:p>
            <a:pPr lvl="2"/>
            <a:r>
              <a:rPr lang="en-US" dirty="0" smtClean="0"/>
              <a:t>Condition Met: </a:t>
            </a:r>
            <a:r>
              <a:rPr lang="en-US" dirty="0" smtClean="0">
                <a:solidFill>
                  <a:srgbClr val="FF0000"/>
                </a:solidFill>
              </a:rPr>
              <a:t>Cluster cannot be closest for a given data point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8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Global-Filtering Condition</a:t>
            </a:r>
            <a:endParaRPr lang="en-US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 point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assigned to the cluster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in iteration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 does not change its cluster after a center update if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ℂ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1800" dirty="0" smtClean="0"/>
                  <a:t>Where: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US" sz="1800" dirty="0" smtClean="0"/>
                  <a:t> is the set of all clusters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sz="1800" dirty="0" smtClean="0"/>
                  <a:t> is the distance cluster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1800" dirty="0" smtClean="0"/>
                  <a:t> moves iteration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 smtClean="0"/>
                  <a:t> to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1800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𝑙𝑏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800" dirty="0"/>
                  <a:t> is </a:t>
                </a:r>
                <a:r>
                  <a:rPr lang="en-US" sz="1800" dirty="0" smtClean="0"/>
                  <a:t>a lower bound on the distance between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800" dirty="0" smtClean="0"/>
                  <a:t> and the 2</a:t>
                </a:r>
                <a:r>
                  <a:rPr lang="en-US" sz="1800" baseline="30000" dirty="0" smtClean="0"/>
                  <a:t>nd</a:t>
                </a:r>
                <a:r>
                  <a:rPr lang="en-US" sz="1800" dirty="0" smtClean="0"/>
                  <a:t> closest cluster</a:t>
                </a:r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𝑢𝑏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800" b="0" dirty="0" smtClean="0"/>
                  <a:t> is an upper bound on the distance between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800" b="0" dirty="0" smtClean="0"/>
                  <a:t> and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1800" b="0" dirty="0" smtClean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46" t="-2241" b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695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Global-Filtering </a:t>
            </a:r>
            <a:r>
              <a:rPr lang="en-US" b="1" dirty="0" smtClean="0">
                <a:solidFill>
                  <a:srgbClr val="002060"/>
                </a:solidFill>
              </a:rPr>
              <a:t>Condition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58194"/>
            <a:ext cx="3886200" cy="3886200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ctr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𝑙𝑏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18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8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18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18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8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ℂ</m:t>
                              </m:r>
                            </m:lim>
                          </m:limLow>
                        </m:fName>
                        <m:e>
                          <m:r>
                            <a:rPr lang="en-US" sz="18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sz="1800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18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𝑢𝑏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18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615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Global-Filtering </a:t>
            </a:r>
            <a:r>
              <a:rPr lang="en-US" b="1" dirty="0" smtClean="0">
                <a:solidFill>
                  <a:srgbClr val="002060"/>
                </a:solidFill>
              </a:rPr>
              <a:t>Condition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58194"/>
            <a:ext cx="3886200" cy="3886200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𝑙𝑏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18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ℂ</m:t>
                              </m:r>
                            </m:lim>
                          </m:limLow>
                        </m:fName>
                        <m:e>
                          <m:r>
                            <a:rPr lang="en-US" sz="1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sz="180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1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𝑢𝑏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3367440" y="4346952"/>
            <a:ext cx="2986913" cy="1786680"/>
            <a:chOff x="3367440" y="4346952"/>
            <a:chExt cx="2986913" cy="1786680"/>
          </a:xfrm>
        </p:grpSpPr>
        <p:sp>
          <p:nvSpPr>
            <p:cNvPr id="9" name="Left Brace 8"/>
            <p:cNvSpPr/>
            <p:nvPr/>
          </p:nvSpPr>
          <p:spPr>
            <a:xfrm rot="12817449">
              <a:off x="3367440" y="4346952"/>
              <a:ext cx="349404" cy="1138883"/>
            </a:xfrm>
            <a:prstGeom prst="leftBrace">
              <a:avLst/>
            </a:prstGeom>
            <a:ln w="38100">
              <a:solidFill>
                <a:srgbClr val="00FF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/>
                <p:cNvSpPr txBox="1"/>
                <p:nvPr/>
              </p:nvSpPr>
              <p:spPr>
                <a:xfrm>
                  <a:off x="4444022" y="5487301"/>
                  <a:ext cx="1910331" cy="6463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Smallest possible </a:t>
                  </a:r>
                  <a:r>
                    <a:rPr lang="en-US" sz="1200" b="1" dirty="0" smtClean="0"/>
                    <a:t>d</a:t>
                  </a:r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istance</a:t>
                  </a:r>
                </a:p>
                <a:p>
                  <a:pPr algn="ctr"/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between</a:t>
                  </a:r>
                  <a14:m>
                    <m:oMath xmlns:m="http://schemas.openxmlformats.org/officeDocument/2006/math">
                      <m:r>
                        <a:rPr lang="en-US" sz="1200" b="1" i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 and 2</a:t>
                  </a:r>
                  <a:r>
                    <a:rPr lang="en-US" sz="1200" b="1" baseline="30000" dirty="0" smtClean="0">
                      <a:solidFill>
                        <a:schemeClr val="tx1"/>
                      </a:solidFill>
                      <a:effectLst/>
                    </a:rPr>
                    <a:t>nd</a:t>
                  </a:r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 closest </a:t>
                  </a:r>
                </a:p>
                <a:p>
                  <a:pPr algn="ctr"/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cluster at iteration </a:t>
                  </a:r>
                  <a14:m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12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𝟏</m:t>
                      </m:r>
                    </m:oMath>
                  </a14:m>
                  <a:endParaRPr lang="en-US" sz="1200" b="1" dirty="0"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4022" y="5487301"/>
                  <a:ext cx="1910331" cy="64633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648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/>
            <p:nvPr/>
          </p:nvCxnSpPr>
          <p:spPr>
            <a:xfrm>
              <a:off x="3792719" y="5082645"/>
              <a:ext cx="651303" cy="407341"/>
            </a:xfrm>
            <a:prstGeom prst="straightConnector1">
              <a:avLst/>
            </a:prstGeom>
            <a:ln w="38100">
              <a:solidFill>
                <a:srgbClr val="00FFFF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1577" y="3962401"/>
            <a:ext cx="1490448" cy="2550152"/>
            <a:chOff x="71577" y="3962401"/>
            <a:chExt cx="1490448" cy="2550152"/>
          </a:xfrm>
        </p:grpSpPr>
        <p:sp>
          <p:nvSpPr>
            <p:cNvPr id="7" name="Left Brace 6"/>
            <p:cNvSpPr/>
            <p:nvPr/>
          </p:nvSpPr>
          <p:spPr>
            <a:xfrm rot="19003349">
              <a:off x="1212621" y="3962401"/>
              <a:ext cx="349404" cy="1851102"/>
            </a:xfrm>
            <a:prstGeom prst="leftBrace">
              <a:avLst/>
            </a:prstGeom>
            <a:ln w="38100">
              <a:solidFill>
                <a:srgbClr val="00FF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/>
                <p:cNvSpPr txBox="1"/>
                <p:nvPr/>
              </p:nvSpPr>
              <p:spPr>
                <a:xfrm>
                  <a:off x="71577" y="5681556"/>
                  <a:ext cx="1315746" cy="8309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Largest possible</a:t>
                  </a:r>
                </a:p>
                <a:p>
                  <a:pPr algn="ctr"/>
                  <a:r>
                    <a:rPr lang="en-US" sz="1200" b="1" dirty="0"/>
                    <a:t>d</a:t>
                  </a:r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istance between</a:t>
                  </a:r>
                  <a:endParaRPr lang="en-US" sz="1200" b="1" i="0" dirty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 xmlns:m="http://schemas.openxmlformats.org/officeDocument/2006/math">
                      <m:r>
                        <a:rPr lang="en-US" sz="1200" b="1" i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 and </a:t>
                  </a:r>
                  <a14:m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𝒃</m:t>
                      </m:r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a14:m>
                  <a:endParaRPr lang="en-US" sz="1200" b="1" dirty="0" smtClean="0">
                    <a:solidFill>
                      <a:schemeClr val="tx1"/>
                    </a:solidFill>
                    <a:effectLst/>
                  </a:endParaRPr>
                </a:p>
                <a:p>
                  <a:pPr algn="ctr"/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at iteration </a:t>
                  </a:r>
                  <a14:m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12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𝟏</m:t>
                      </m:r>
                    </m:oMath>
                  </a14:m>
                  <a:endParaRPr lang="en-US" sz="1200" b="1" dirty="0"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77" y="5681556"/>
                  <a:ext cx="1315746" cy="83099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507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/>
            <p:cNvCxnSpPr/>
            <p:nvPr/>
          </p:nvCxnSpPr>
          <p:spPr>
            <a:xfrm flipH="1">
              <a:off x="511337" y="5000282"/>
              <a:ext cx="748796" cy="673840"/>
            </a:xfrm>
            <a:prstGeom prst="straightConnector1">
              <a:avLst/>
            </a:prstGeom>
            <a:ln w="38100">
              <a:solidFill>
                <a:srgbClr val="00FFFF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013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Global-Filtering </a:t>
            </a:r>
            <a:r>
              <a:rPr lang="en-US" b="1" dirty="0" smtClean="0">
                <a:solidFill>
                  <a:srgbClr val="002060"/>
                </a:solidFill>
              </a:rPr>
              <a:t>Condition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58194"/>
            <a:ext cx="3886200" cy="3886200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𝑙𝑏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1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ℂ</m:t>
                              </m:r>
                            </m:lim>
                          </m:limLow>
                        </m:fName>
                        <m:e>
                          <m:r>
                            <a:rPr lang="en-US" sz="1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sz="1800" b="1" i="0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≱</m:t>
                      </m:r>
                      <m:r>
                        <a:rPr lang="en-US" sz="1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𝑢𝑏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519636" y="4976634"/>
            <a:ext cx="61663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Condition False:</a:t>
            </a:r>
          </a:p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the cluster center could change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3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Global-Filtering </a:t>
            </a:r>
            <a:r>
              <a:rPr lang="en-US" b="1" dirty="0" smtClean="0">
                <a:solidFill>
                  <a:srgbClr val="002060"/>
                </a:solidFill>
              </a:rPr>
              <a:t>Condition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58194"/>
            <a:ext cx="3886200" cy="3886200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ctr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𝑙𝑏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18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8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18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18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8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ℂ</m:t>
                              </m:r>
                            </m:lim>
                          </m:limLow>
                        </m:fName>
                        <m:e>
                          <m:r>
                            <a:rPr lang="en-US" sz="18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sz="1800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1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𝑢𝑏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18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821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Global-Filtering </a:t>
            </a:r>
            <a:r>
              <a:rPr lang="en-US" b="1" dirty="0" smtClean="0">
                <a:solidFill>
                  <a:srgbClr val="002060"/>
                </a:solidFill>
              </a:rPr>
              <a:t>Condition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58194"/>
            <a:ext cx="3886200" cy="3886200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ctr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𝑙𝑏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1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ℂ</m:t>
                              </m:r>
                            </m:lim>
                          </m:limLow>
                        </m:fName>
                        <m:e>
                          <m:r>
                            <a:rPr lang="en-US" sz="1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sz="180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1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𝑢𝑏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3536091" y="3762437"/>
            <a:ext cx="3003390" cy="2136938"/>
            <a:chOff x="3536091" y="3762437"/>
            <a:chExt cx="3003390" cy="2136938"/>
          </a:xfrm>
        </p:grpSpPr>
        <p:sp>
          <p:nvSpPr>
            <p:cNvPr id="6" name="Left Brace 5"/>
            <p:cNvSpPr/>
            <p:nvPr/>
          </p:nvSpPr>
          <p:spPr>
            <a:xfrm rot="12767263">
              <a:off x="3536091" y="3762437"/>
              <a:ext cx="349404" cy="1771842"/>
            </a:xfrm>
            <a:prstGeom prst="leftBrace">
              <a:avLst/>
            </a:prstGeom>
            <a:ln w="38100">
              <a:solidFill>
                <a:srgbClr val="00FF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629150" y="5253044"/>
                  <a:ext cx="1910331" cy="6463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Smallest possible </a:t>
                  </a:r>
                  <a:r>
                    <a:rPr lang="en-US" sz="1200" b="1" dirty="0" smtClean="0"/>
                    <a:t>d</a:t>
                  </a:r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istance</a:t>
                  </a:r>
                </a:p>
                <a:p>
                  <a:pPr algn="ctr"/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between</a:t>
                  </a:r>
                  <a14:m>
                    <m:oMath xmlns:m="http://schemas.openxmlformats.org/officeDocument/2006/math">
                      <m:r>
                        <a:rPr lang="en-US" sz="1200" b="1" i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 and 2</a:t>
                  </a:r>
                  <a:r>
                    <a:rPr lang="en-US" sz="1200" b="1" baseline="30000" dirty="0" smtClean="0">
                      <a:solidFill>
                        <a:schemeClr val="tx1"/>
                      </a:solidFill>
                      <a:effectLst/>
                    </a:rPr>
                    <a:t>nd</a:t>
                  </a:r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 closest </a:t>
                  </a:r>
                </a:p>
                <a:p>
                  <a:pPr algn="ctr"/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cluster at iteration </a:t>
                  </a:r>
                  <a14:m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12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𝟏</m:t>
                      </m:r>
                    </m:oMath>
                  </a14:m>
                  <a:endParaRPr lang="en-US" sz="1200" b="1" dirty="0"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9150" y="5253044"/>
                  <a:ext cx="1910331" cy="64633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555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/>
            <p:nvPr/>
          </p:nvCxnSpPr>
          <p:spPr>
            <a:xfrm>
              <a:off x="3974305" y="4819752"/>
              <a:ext cx="654845" cy="433292"/>
            </a:xfrm>
            <a:prstGeom prst="straightConnector1">
              <a:avLst/>
            </a:prstGeom>
            <a:ln w="38100">
              <a:solidFill>
                <a:srgbClr val="00FFFF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71577" y="4334158"/>
            <a:ext cx="1637928" cy="2096621"/>
            <a:chOff x="71577" y="4334158"/>
            <a:chExt cx="1637928" cy="2096621"/>
          </a:xfrm>
        </p:grpSpPr>
        <p:sp>
          <p:nvSpPr>
            <p:cNvPr id="10" name="Left Brace 9"/>
            <p:cNvSpPr/>
            <p:nvPr/>
          </p:nvSpPr>
          <p:spPr>
            <a:xfrm rot="19003349">
              <a:off x="1360101" y="4334158"/>
              <a:ext cx="349404" cy="1420837"/>
            </a:xfrm>
            <a:prstGeom prst="leftBrace">
              <a:avLst/>
            </a:prstGeom>
            <a:ln w="38100">
              <a:solidFill>
                <a:srgbClr val="00FF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71577" y="5599782"/>
                  <a:ext cx="1315746" cy="8309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Largest possible</a:t>
                  </a:r>
                </a:p>
                <a:p>
                  <a:pPr algn="ctr"/>
                  <a:r>
                    <a:rPr lang="en-US" sz="1200" b="1" dirty="0"/>
                    <a:t>d</a:t>
                  </a:r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istance between</a:t>
                  </a:r>
                  <a:endParaRPr lang="en-US" sz="1200" b="1" i="0" dirty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 xmlns:m="http://schemas.openxmlformats.org/officeDocument/2006/math">
                      <m:r>
                        <a:rPr lang="en-US" sz="1200" b="1" i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 and </a:t>
                  </a:r>
                  <a14:m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𝒃</m:t>
                      </m:r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a14:m>
                  <a:endParaRPr lang="en-US" sz="1200" b="1" dirty="0" smtClean="0">
                    <a:solidFill>
                      <a:schemeClr val="tx1"/>
                    </a:solidFill>
                    <a:effectLst/>
                  </a:endParaRPr>
                </a:p>
                <a:p>
                  <a:pPr algn="ctr"/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at iteration </a:t>
                  </a:r>
                  <a14:m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12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𝟏</m:t>
                      </m:r>
                    </m:oMath>
                  </a14:m>
                  <a:endParaRPr lang="en-US" sz="1200" b="1" dirty="0"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77" y="5599782"/>
                  <a:ext cx="1315746" cy="83099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434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/>
            <p:cNvCxnSpPr/>
            <p:nvPr/>
          </p:nvCxnSpPr>
          <p:spPr>
            <a:xfrm flipH="1">
              <a:off x="920597" y="5253044"/>
              <a:ext cx="384141" cy="337434"/>
            </a:xfrm>
            <a:prstGeom prst="straightConnector1">
              <a:avLst/>
            </a:prstGeom>
            <a:ln w="38100">
              <a:solidFill>
                <a:srgbClr val="00FFFF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2532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476</TotalTime>
  <Words>327</Words>
  <Application>Microsoft Office PowerPoint</Application>
  <PresentationFormat>On-screen Show (4:3)</PresentationFormat>
  <Paragraphs>103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Yinyang K-means</vt:lpstr>
      <vt:lpstr>What is Yinyang K-means?</vt:lpstr>
      <vt:lpstr>Yinyang K-means</vt:lpstr>
      <vt:lpstr>Global-Filtering Condition</vt:lpstr>
      <vt:lpstr>Global-Filtering Condition</vt:lpstr>
      <vt:lpstr>Global-Filtering Condition</vt:lpstr>
      <vt:lpstr>Global-Filtering Condition</vt:lpstr>
      <vt:lpstr>Global-Filtering Condition</vt:lpstr>
      <vt:lpstr>Global-Filtering Condition</vt:lpstr>
      <vt:lpstr>Global-Filtering Condition</vt:lpstr>
      <vt:lpstr>Potential Problem</vt:lpstr>
      <vt:lpstr>Group Filtering</vt:lpstr>
      <vt:lpstr>Local-Filtering Condition</vt:lpstr>
      <vt:lpstr>Local-Filtering Condition</vt:lpstr>
      <vt:lpstr>Local-Filtering Condition</vt:lpstr>
      <vt:lpstr>Local-Filtering Condition</vt:lpstr>
      <vt:lpstr>Local-Filtering Condition</vt:lpstr>
      <vt:lpstr>Local-Filtering Condition</vt:lpstr>
      <vt:lpstr>Local-Filtering Condition</vt:lpstr>
    </vt:vector>
  </TitlesOfParts>
  <Company>Michigan State University College of Engineering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Yinyang K-Means</dc:title>
  <dc:creator>Thomas Sydney Swearingen</dc:creator>
  <cp:lastModifiedBy>Thomas Sydney Swearingen</cp:lastModifiedBy>
  <cp:revision>53</cp:revision>
  <dcterms:created xsi:type="dcterms:W3CDTF">2016-04-25T22:20:37Z</dcterms:created>
  <dcterms:modified xsi:type="dcterms:W3CDTF">2016-04-27T00:00:24Z</dcterms:modified>
</cp:coreProperties>
</file>