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61" d="100"/>
          <a:sy n="61"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80184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32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98641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14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934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43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56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13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3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63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69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4/27/2016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6347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253652"/>
            <a:ext cx="7645185" cy="3428707"/>
          </a:xfrm>
        </p:spPr>
        <p:txBody>
          <a:bodyPr>
            <a:normAutofit/>
          </a:bodyPr>
          <a:lstStyle/>
          <a:p>
            <a:r>
              <a:rPr lang="en-US" sz="3200" i="0" dirty="0" smtClean="0">
                <a:solidFill>
                  <a:schemeClr val="bg1">
                    <a:lumMod val="75000"/>
                    <a:lumOff val="25000"/>
                  </a:schemeClr>
                </a:solidFill>
              </a:rPr>
              <a:t>A reimplementation of Online Tracking by Learning Discriminative Saliency Map with Convolutional Neural Network</a:t>
            </a:r>
            <a:endParaRPr lang="en-US" sz="3200" i="0" dirty="0">
              <a:solidFill>
                <a:schemeClr val="bg1">
                  <a:lumMod val="75000"/>
                  <a:lumOff val="25000"/>
                </a:schemeClr>
              </a:solidFill>
            </a:endParaRPr>
          </a:p>
        </p:txBody>
      </p:sp>
      <p:sp>
        <p:nvSpPr>
          <p:cNvPr id="3" name="Subtitle 2"/>
          <p:cNvSpPr>
            <a:spLocks noGrp="1"/>
          </p:cNvSpPr>
          <p:nvPr>
            <p:ph type="subTitle" idx="1"/>
          </p:nvPr>
        </p:nvSpPr>
        <p:spPr>
          <a:xfrm>
            <a:off x="1088912" y="4572000"/>
            <a:ext cx="7034362" cy="706355"/>
          </a:xfrm>
        </p:spPr>
        <p:txBody>
          <a:bodyPr/>
          <a:lstStyle/>
          <a:p>
            <a:r>
              <a:rPr lang="en-US" dirty="0" smtClean="0">
                <a:solidFill>
                  <a:schemeClr val="bg1">
                    <a:lumMod val="75000"/>
                    <a:lumOff val="25000"/>
                  </a:schemeClr>
                </a:solidFill>
              </a:rPr>
              <a:t>Steven Hoffman &amp; Aaron Gonzales</a:t>
            </a:r>
            <a:endParaRPr lang="en-US" dirty="0">
              <a:solidFill>
                <a:schemeClr val="bg1">
                  <a:lumMod val="75000"/>
                  <a:lumOff val="25000"/>
                </a:schemeClr>
              </a:solidFill>
            </a:endParaRPr>
          </a:p>
        </p:txBody>
      </p:sp>
    </p:spTree>
    <p:extLst>
      <p:ext uri="{BB962C8B-B14F-4D97-AF65-F5344CB8AC3E}">
        <p14:creationId xmlns:p14="http://schemas.microsoft.com/office/powerpoint/2010/main" val="22889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06515"/>
          </a:xfrm>
        </p:spPr>
        <p:txBody>
          <a:bodyPr/>
          <a:lstStyle/>
          <a:p>
            <a:pPr algn="ctr"/>
            <a:r>
              <a:rPr lang="en-US" i="0" dirty="0" smtClean="0"/>
              <a:t>Overall Procedure</a:t>
            </a:r>
            <a:endParaRPr lang="en-US" i="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754" y="1275847"/>
            <a:ext cx="10888487" cy="3861872"/>
          </a:xfrm>
        </p:spPr>
      </p:pic>
      <p:sp>
        <p:nvSpPr>
          <p:cNvPr id="3" name="TextBox 2"/>
          <p:cNvSpPr txBox="1"/>
          <p:nvPr/>
        </p:nvSpPr>
        <p:spPr>
          <a:xfrm>
            <a:off x="3631219" y="5137719"/>
            <a:ext cx="4929555" cy="369332"/>
          </a:xfrm>
          <a:prstGeom prst="rect">
            <a:avLst/>
          </a:prstGeom>
          <a:noFill/>
        </p:spPr>
        <p:txBody>
          <a:bodyPr wrap="none" rtlCol="0">
            <a:spAutoFit/>
          </a:bodyPr>
          <a:lstStyle/>
          <a:p>
            <a:r>
              <a:rPr lang="en-US" dirty="0" smtClean="0"/>
              <a:t>General outline of algorithm to be </a:t>
            </a:r>
            <a:r>
              <a:rPr lang="en-US" dirty="0" err="1" smtClean="0"/>
              <a:t>reimplemented</a:t>
            </a:r>
            <a:endParaRPr lang="en-US" dirty="0"/>
          </a:p>
        </p:txBody>
      </p:sp>
    </p:spTree>
    <p:extLst>
      <p:ext uri="{BB962C8B-B14F-4D97-AF65-F5344CB8AC3E}">
        <p14:creationId xmlns:p14="http://schemas.microsoft.com/office/powerpoint/2010/main" val="178159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1"/>
            <a:ext cx="12198167" cy="1325563"/>
          </a:xfrm>
        </p:spPr>
        <p:txBody>
          <a:bodyPr>
            <a:noAutofit/>
          </a:bodyPr>
          <a:lstStyle/>
          <a:p>
            <a:pPr algn="ctr"/>
            <a:r>
              <a:rPr lang="en-US" sz="4400" i="0" dirty="0" smtClean="0"/>
              <a:t>Sample Generation &amp; Forward </a:t>
            </a:r>
            <a:r>
              <a:rPr lang="en-US" sz="4400" i="0" dirty="0"/>
              <a:t>Propagation</a:t>
            </a:r>
            <a:br>
              <a:rPr lang="en-US" sz="4400" i="0" dirty="0"/>
            </a:br>
            <a:endParaRPr lang="en-US" sz="4400" i="0" dirty="0"/>
          </a:p>
        </p:txBody>
      </p:sp>
      <p:sp>
        <p:nvSpPr>
          <p:cNvPr id="15" name="TextBox 14"/>
          <p:cNvSpPr txBox="1"/>
          <p:nvPr/>
        </p:nvSpPr>
        <p:spPr>
          <a:xfrm>
            <a:off x="504497" y="3313330"/>
            <a:ext cx="559675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120 samples generated from a normal distribution around target of interest at every frame. </a:t>
            </a:r>
            <a:endParaRPr lang="en-US" dirty="0" smtClean="0"/>
          </a:p>
          <a:p>
            <a:pPr marL="285750" indent="-285750">
              <a:buFont typeface="Arial" panose="020B0604020202020204" pitchFamily="34" charset="0"/>
              <a:buChar char="•"/>
            </a:pPr>
            <a:r>
              <a:rPr lang="en-US" dirty="0" smtClean="0">
                <a:solidFill>
                  <a:srgbClr val="FF0000"/>
                </a:solidFill>
              </a:rPr>
              <a:t>Forward prop info</a:t>
            </a:r>
            <a:endParaRPr lang="en-US" dirty="0" smtClean="0">
              <a:solidFill>
                <a:srgbClr val="FF0000"/>
              </a:solidFill>
            </a:endParaRPr>
          </a:p>
          <a:p>
            <a:pPr lvl="1"/>
            <a:endParaRPr lang="en-US" dirty="0" smtClean="0"/>
          </a:p>
          <a:p>
            <a:pPr marL="285750" indent="-285750">
              <a:buFont typeface="Arial" panose="020B0604020202020204" pitchFamily="34" charset="0"/>
              <a:buChar char="•"/>
            </a:pPr>
            <a:endParaRPr lang="en-US" dirty="0" smtClean="0"/>
          </a:p>
        </p:txBody>
      </p:sp>
      <p:pic>
        <p:nvPicPr>
          <p:cNvPr id="23" name="Picture 22"/>
          <p:cNvPicPr>
            <a:picLocks noChangeAspect="1"/>
          </p:cNvPicPr>
          <p:nvPr/>
        </p:nvPicPr>
        <p:blipFill>
          <a:blip r:embed="rId2"/>
          <a:stretch>
            <a:fillRect/>
          </a:stretch>
        </p:blipFill>
        <p:spPr>
          <a:xfrm>
            <a:off x="1978571" y="1043245"/>
            <a:ext cx="7989480" cy="1558066"/>
          </a:xfrm>
          <a:prstGeom prst="rect">
            <a:avLst/>
          </a:prstGeom>
        </p:spPr>
      </p:pic>
      <p:sp>
        <p:nvSpPr>
          <p:cNvPr id="3" name="TextBox 2"/>
          <p:cNvSpPr txBox="1"/>
          <p:nvPr/>
        </p:nvSpPr>
        <p:spPr>
          <a:xfrm>
            <a:off x="6101255" y="3313329"/>
            <a:ext cx="5549462" cy="369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More about forward prop here if needed</a:t>
            </a:r>
            <a:endParaRPr lang="en-US" dirty="0">
              <a:solidFill>
                <a:srgbClr val="FF0000"/>
              </a:solidFill>
            </a:endParaRPr>
          </a:p>
        </p:txBody>
      </p:sp>
    </p:spTree>
    <p:extLst>
      <p:ext uri="{BB962C8B-B14F-4D97-AF65-F5344CB8AC3E}">
        <p14:creationId xmlns:p14="http://schemas.microsoft.com/office/powerpoint/2010/main" val="190357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4400" i="0" dirty="0" smtClean="0"/>
              <a:t>SVM Training &amp; Classification</a:t>
            </a:r>
            <a:endParaRPr lang="en-US" sz="4400" i="0" dirty="0"/>
          </a:p>
        </p:txBody>
      </p:sp>
      <p:sp>
        <p:nvSpPr>
          <p:cNvPr id="3" name="Content Placeholder 2"/>
          <p:cNvSpPr>
            <a:spLocks noGrp="1"/>
          </p:cNvSpPr>
          <p:nvPr>
            <p:ph idx="1"/>
          </p:nvPr>
        </p:nvSpPr>
        <p:spPr>
          <a:xfrm>
            <a:off x="4313625" y="1325563"/>
            <a:ext cx="7040175" cy="2915361"/>
          </a:xfrm>
        </p:spPr>
        <p:txBody>
          <a:bodyPr>
            <a:normAutofit lnSpcReduction="10000"/>
          </a:bodyPr>
          <a:lstStyle/>
          <a:p>
            <a:r>
              <a:rPr lang="en-US" dirty="0" smtClean="0"/>
              <a:t>If the object we’re tracking is one from the benchmark, then we train the online SVM on a number of initial frames. </a:t>
            </a:r>
          </a:p>
          <a:p>
            <a:pPr lvl="1"/>
            <a:r>
              <a:rPr lang="en-US" dirty="0" smtClean="0"/>
              <a:t>Each of these frames has ground truth information about the bounding box around the object, we use this defined sample as a positive example. </a:t>
            </a:r>
          </a:p>
          <a:p>
            <a:pPr lvl="1"/>
            <a:r>
              <a:rPr lang="en-US" dirty="0" smtClean="0"/>
              <a:t>We use 24 samples which have an overlap of less than 30% with the ground truth sample to use as negative examples. </a:t>
            </a:r>
          </a:p>
          <a:p>
            <a:pPr lvl="1"/>
            <a:r>
              <a:rPr lang="en-US" dirty="0" smtClean="0"/>
              <a:t>Each initial frame thus provides 25 training samples (1+/24-)</a:t>
            </a:r>
          </a:p>
        </p:txBody>
      </p:sp>
      <p:pic>
        <p:nvPicPr>
          <p:cNvPr id="4" name="Picture 3"/>
          <p:cNvPicPr>
            <a:picLocks noChangeAspect="1"/>
          </p:cNvPicPr>
          <p:nvPr/>
        </p:nvPicPr>
        <p:blipFill>
          <a:blip r:embed="rId2"/>
          <a:stretch>
            <a:fillRect/>
          </a:stretch>
        </p:blipFill>
        <p:spPr>
          <a:xfrm>
            <a:off x="601718" y="1325563"/>
            <a:ext cx="3110189" cy="2742776"/>
          </a:xfrm>
          <a:prstGeom prst="rect">
            <a:avLst/>
          </a:prstGeom>
        </p:spPr>
      </p:pic>
      <p:sp>
        <p:nvSpPr>
          <p:cNvPr id="5" name="TextBox 4"/>
          <p:cNvSpPr txBox="1"/>
          <p:nvPr/>
        </p:nvSpPr>
        <p:spPr>
          <a:xfrm>
            <a:off x="601718" y="4540469"/>
            <a:ext cx="1075208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a:t>
            </a:r>
            <a:r>
              <a:rPr lang="en-US" dirty="0"/>
              <a:t>classification, we only consider </a:t>
            </a:r>
            <a:r>
              <a:rPr lang="en-US" dirty="0" smtClean="0"/>
              <a:t>positively </a:t>
            </a:r>
            <a:r>
              <a:rPr lang="en-US" dirty="0"/>
              <a:t>classified </a:t>
            </a:r>
            <a:r>
              <a:rPr lang="en-US" dirty="0" smtClean="0"/>
              <a:t>samples</a:t>
            </a:r>
            <a:endParaRPr lang="en-US" dirty="0" smtClean="0"/>
          </a:p>
          <a:p>
            <a:pPr marL="742950" lvl="1" indent="-285750">
              <a:buFont typeface="Arial" panose="020B0604020202020204" pitchFamily="34" charset="0"/>
              <a:buChar char="•"/>
            </a:pPr>
            <a:r>
              <a:rPr lang="en-US" dirty="0" smtClean="0"/>
              <a:t>It is possible that for some frames there are no positively classified samples</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 </a:t>
            </a:r>
            <a:r>
              <a:rPr lang="en-US" dirty="0" smtClean="0"/>
              <a:t>then filter through these positive samples and keep only those dimensions corresponding to positive weights – as these have clearer contributions in the samples classification. All other features are set to 0.</a:t>
            </a:r>
            <a:endParaRPr lang="en-US" dirty="0"/>
          </a:p>
        </p:txBody>
      </p:sp>
    </p:spTree>
    <p:extLst>
      <p:ext uri="{BB962C8B-B14F-4D97-AF65-F5344CB8AC3E}">
        <p14:creationId xmlns:p14="http://schemas.microsoft.com/office/powerpoint/2010/main" val="383805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4400" i="0" dirty="0" smtClean="0"/>
              <a:t>Backpropagation &amp; Saliency Maps</a:t>
            </a:r>
            <a:endParaRPr lang="en-US" sz="4400" i="0" dirty="0"/>
          </a:p>
        </p:txBody>
      </p:sp>
      <p:sp>
        <p:nvSpPr>
          <p:cNvPr id="3" name="Content Placeholder 2"/>
          <p:cNvSpPr>
            <a:spLocks noGrp="1"/>
          </p:cNvSpPr>
          <p:nvPr>
            <p:ph idx="1"/>
          </p:nvPr>
        </p:nvSpPr>
        <p:spPr>
          <a:xfrm>
            <a:off x="5213131" y="1093265"/>
            <a:ext cx="6248398" cy="2121242"/>
          </a:xfrm>
        </p:spPr>
        <p:txBody>
          <a:bodyPr/>
          <a:lstStyle/>
          <a:p>
            <a:r>
              <a:rPr lang="en-US" dirty="0" smtClean="0"/>
              <a:t>After identifying target-specific features, we </a:t>
            </a:r>
            <a:r>
              <a:rPr lang="en-US" dirty="0" err="1" smtClean="0"/>
              <a:t>backpropagate</a:t>
            </a:r>
            <a:r>
              <a:rPr lang="en-US" dirty="0" smtClean="0"/>
              <a:t> those features which correspond most closely with our target </a:t>
            </a:r>
            <a:endParaRPr lang="en-US" dirty="0"/>
          </a:p>
          <a:p>
            <a:r>
              <a:rPr lang="en-US" dirty="0" smtClean="0">
                <a:solidFill>
                  <a:srgbClr val="FF0000"/>
                </a:solidFill>
              </a:rPr>
              <a:t>Discuss general saliency map creation</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804877" y="1090543"/>
            <a:ext cx="3977328" cy="2121242"/>
          </a:xfrm>
          <a:prstGeom prst="rect">
            <a:avLst/>
          </a:prstGeom>
        </p:spPr>
      </p:pic>
      <p:sp>
        <p:nvSpPr>
          <p:cNvPr id="7" name="TextBox 6"/>
          <p:cNvSpPr txBox="1"/>
          <p:nvPr/>
        </p:nvSpPr>
        <p:spPr>
          <a:xfrm>
            <a:off x="693683" y="3515710"/>
            <a:ext cx="1076784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Discuss target-specific saliency map generation here</a:t>
            </a:r>
            <a:endParaRPr lang="en-US" dirty="0" smtClean="0">
              <a:solidFill>
                <a:srgbClr val="FF0000"/>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0535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Generative Model &amp; Target Posterior</a:t>
            </a:r>
            <a:endParaRPr lang="en-US" sz="4400" i="0" dirty="0"/>
          </a:p>
        </p:txBody>
      </p:sp>
      <p:sp>
        <p:nvSpPr>
          <p:cNvPr id="3" name="Content Placeholder 2"/>
          <p:cNvSpPr>
            <a:spLocks noGrp="1"/>
          </p:cNvSpPr>
          <p:nvPr>
            <p:ph idx="1"/>
          </p:nvPr>
        </p:nvSpPr>
        <p:spPr>
          <a:xfrm>
            <a:off x="6180082" y="1008993"/>
            <a:ext cx="5249915" cy="2159876"/>
          </a:xfrm>
        </p:spPr>
        <p:txBody>
          <a:bodyPr/>
          <a:lstStyle/>
          <a:p>
            <a:r>
              <a:rPr lang="en-US" dirty="0" smtClean="0"/>
              <a:t>After having obtained a target-specific saliency map for the current frame, we must develop a generative model</a:t>
            </a:r>
          </a:p>
          <a:p>
            <a:r>
              <a:rPr lang="en-US" dirty="0" smtClean="0">
                <a:solidFill>
                  <a:srgbClr val="FF0000"/>
                </a:solidFill>
              </a:rPr>
              <a:t>Generative model development </a:t>
            </a:r>
            <a:r>
              <a:rPr lang="en-US" dirty="0" err="1" smtClean="0">
                <a:solidFill>
                  <a:srgbClr val="FF0000"/>
                </a:solidFill>
              </a:rPr>
              <a:t>keypoints</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p:sp>
        <p:nvSpPr>
          <p:cNvPr id="5" name="TextBox 4"/>
          <p:cNvSpPr txBox="1"/>
          <p:nvPr/>
        </p:nvSpPr>
        <p:spPr>
          <a:xfrm>
            <a:off x="457200" y="3168868"/>
            <a:ext cx="1097279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Target posterior calculation here (Possibly mentioning that we abandon the use of our prior)</a:t>
            </a:r>
            <a:endParaRPr lang="en-US" dirty="0" smtClean="0">
              <a:solidFill>
                <a:srgbClr val="FF0000"/>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63431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SVM Update</a:t>
            </a:r>
            <a:endParaRPr lang="en-US" sz="4400" i="0" dirty="0"/>
          </a:p>
        </p:txBody>
      </p:sp>
      <p:sp>
        <p:nvSpPr>
          <p:cNvPr id="3" name="Content Placeholder 2"/>
          <p:cNvSpPr>
            <a:spLocks noGrp="1"/>
          </p:cNvSpPr>
          <p:nvPr>
            <p:ph idx="1"/>
          </p:nvPr>
        </p:nvSpPr>
        <p:spPr>
          <a:xfrm>
            <a:off x="6180082" y="1008993"/>
            <a:ext cx="5249915" cy="2159876"/>
          </a:xfrm>
        </p:spPr>
        <p:txBody>
          <a:bodyPr>
            <a:normAutofit lnSpcReduction="10000"/>
          </a:bodyPr>
          <a:lstStyle/>
          <a:p>
            <a:r>
              <a:rPr lang="en-US" dirty="0" smtClean="0"/>
              <a:t>We now have a new “ground-truth” for the subsequent frame in our video</a:t>
            </a:r>
          </a:p>
          <a:p>
            <a:r>
              <a:rPr lang="en-US" dirty="0" smtClean="0">
                <a:solidFill>
                  <a:schemeClr val="tx1">
                    <a:lumMod val="95000"/>
                    <a:lumOff val="5000"/>
                  </a:schemeClr>
                </a:solidFill>
              </a:rPr>
              <a:t>Under this assumption, we take the sample which gave the maximum posterior value and declare that it is a positive example of our class</a:t>
            </a:r>
            <a:endParaRPr lang="en-US"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p:sp>
        <p:nvSpPr>
          <p:cNvPr id="5" name="TextBox 4"/>
          <p:cNvSpPr txBox="1"/>
          <p:nvPr/>
        </p:nvSpPr>
        <p:spPr>
          <a:xfrm>
            <a:off x="485600" y="3439314"/>
            <a:ext cx="109727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Following the SVM initialization steps, we also take 24 negative samples (those with less than a 30% overlap with the positive example) from this frame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help reduce the time requirement per frame we cap the size of our SVM training set to 300, plus twice the number of initial frames used. If 10 initial frames, the SVM training set size is capped at 320, where we always keep the positive examples of the first 20 frames.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 an attempt to further reduce computational complexity, we only retrain the SVM every third frame </a:t>
            </a:r>
            <a:endParaRPr lang="en-US" dirty="0"/>
          </a:p>
        </p:txBody>
      </p:sp>
    </p:spTree>
    <p:extLst>
      <p:ext uri="{BB962C8B-B14F-4D97-AF65-F5344CB8AC3E}">
        <p14:creationId xmlns:p14="http://schemas.microsoft.com/office/powerpoint/2010/main" val="273078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24759"/>
          </a:xfrm>
        </p:spPr>
        <p:txBody>
          <a:bodyPr>
            <a:normAutofit/>
          </a:bodyPr>
          <a:lstStyle/>
          <a:p>
            <a:pPr algn="ctr"/>
            <a:r>
              <a:rPr lang="en-US" sz="4400" i="0" dirty="0" smtClean="0"/>
              <a:t>Results</a:t>
            </a:r>
            <a:endParaRPr lang="en-US" sz="4400" i="0" dirty="0"/>
          </a:p>
        </p:txBody>
      </p:sp>
      <p:sp>
        <p:nvSpPr>
          <p:cNvPr id="3" name="Content Placeholder 2"/>
          <p:cNvSpPr>
            <a:spLocks noGrp="1"/>
          </p:cNvSpPr>
          <p:nvPr>
            <p:ph idx="1"/>
          </p:nvPr>
        </p:nvSpPr>
        <p:spPr>
          <a:xfrm>
            <a:off x="625366" y="1024758"/>
            <a:ext cx="10536620" cy="5123793"/>
          </a:xfrm>
        </p:spPr>
        <p:txBody>
          <a:bodyPr/>
          <a:lstStyle/>
          <a:p>
            <a:endParaRPr lang="en-US" dirty="0"/>
          </a:p>
        </p:txBody>
      </p:sp>
    </p:spTree>
    <p:extLst>
      <p:ext uri="{BB962C8B-B14F-4D97-AF65-F5344CB8AC3E}">
        <p14:creationId xmlns:p14="http://schemas.microsoft.com/office/powerpoint/2010/main" val="117146306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236</TotalTime>
  <Words>426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Corbel</vt:lpstr>
      <vt:lpstr>Headlines</vt:lpstr>
      <vt:lpstr>A reimplementation of Online Tracking by Learning Discriminative Saliency Map with Convolutional Neural Network</vt:lpstr>
      <vt:lpstr>Overall Procedure</vt:lpstr>
      <vt:lpstr>Sample Generation &amp; Forward Propagation </vt:lpstr>
      <vt:lpstr>SVM Training &amp; Classification</vt:lpstr>
      <vt:lpstr>Backpropagation &amp; Saliency Maps</vt:lpstr>
      <vt:lpstr>Generative Model &amp; Target Posterior</vt:lpstr>
      <vt:lpstr>SVM Update</vt:lpstr>
      <vt:lpstr>Results</vt:lpstr>
    </vt:vector>
  </TitlesOfParts>
  <Company>Michigan State University College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Tracking by Learning Discriminative Saliency Map with Convolutional Neural Network</dc:title>
  <dc:creator>Aaron Matthew Gonzales</dc:creator>
  <cp:lastModifiedBy>Aaron Matthew Gonzales</cp:lastModifiedBy>
  <cp:revision>28</cp:revision>
  <dcterms:created xsi:type="dcterms:W3CDTF">2016-04-27T17:04:13Z</dcterms:created>
  <dcterms:modified xsi:type="dcterms:W3CDTF">2016-04-27T21:12:26Z</dcterms:modified>
</cp:coreProperties>
</file>