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6" r:id="rId2"/>
    <p:sldId id="256" r:id="rId3"/>
    <p:sldId id="292" r:id="rId4"/>
    <p:sldId id="258" r:id="rId5"/>
    <p:sldId id="317" r:id="rId6"/>
    <p:sldId id="293" r:id="rId7"/>
    <p:sldId id="261" r:id="rId8"/>
    <p:sldId id="262" r:id="rId9"/>
    <p:sldId id="294" r:id="rId10"/>
    <p:sldId id="277" r:id="rId11"/>
    <p:sldId id="278" r:id="rId12"/>
    <p:sldId id="295" r:id="rId13"/>
    <p:sldId id="302" r:id="rId14"/>
    <p:sldId id="301" r:id="rId15"/>
    <p:sldId id="303" r:id="rId16"/>
    <p:sldId id="304" r:id="rId17"/>
    <p:sldId id="305" r:id="rId18"/>
    <p:sldId id="298" r:id="rId19"/>
    <p:sldId id="299" r:id="rId20"/>
    <p:sldId id="300" r:id="rId21"/>
    <p:sldId id="297" r:id="rId22"/>
    <p:sldId id="286" r:id="rId23"/>
    <p:sldId id="306" r:id="rId24"/>
    <p:sldId id="287" r:id="rId25"/>
    <p:sldId id="307" r:id="rId26"/>
    <p:sldId id="308" r:id="rId27"/>
    <p:sldId id="309" r:id="rId28"/>
    <p:sldId id="288" r:id="rId29"/>
    <p:sldId id="310" r:id="rId30"/>
    <p:sldId id="311" r:id="rId31"/>
    <p:sldId id="312" r:id="rId32"/>
    <p:sldId id="291" r:id="rId33"/>
    <p:sldId id="314" r:id="rId34"/>
    <p:sldId id="289" r:id="rId35"/>
    <p:sldId id="315" r:id="rId36"/>
    <p:sldId id="280" r:id="rId37"/>
    <p:sldId id="28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Jiaqi" initials="L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18" autoAdjust="0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6786E-CF64-4560-8A3C-D3E9A6EF8E96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A60E-D4DD-4664-914B-F299ADA61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96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9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7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6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2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6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7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A60E-D4DD-4664-914B-F299ADA617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9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0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3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7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63A-D322-499B-BF6D-9C9B5DB3B63C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FA6E-9953-454A-AC8A-03D769E0B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3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2.png"/><Relationship Id="rId10" Type="http://schemas.openxmlformats.org/officeDocument/2006/relationships/image" Target="../media/image6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3.png"/><Relationship Id="rId4" Type="http://schemas.openxmlformats.org/officeDocument/2006/relationships/image" Target="../media/image570.png"/><Relationship Id="rId5" Type="http://schemas.openxmlformats.org/officeDocument/2006/relationships/image" Target="../media/image580.png"/><Relationship Id="rId6" Type="http://schemas.openxmlformats.org/officeDocument/2006/relationships/image" Target="../media/image590.png"/><Relationship Id="rId7" Type="http://schemas.openxmlformats.org/officeDocument/2006/relationships/image" Target="../media/image600.png"/><Relationship Id="rId8" Type="http://schemas.openxmlformats.org/officeDocument/2006/relationships/image" Target="../media/image610.png"/><Relationship Id="rId9" Type="http://schemas.openxmlformats.org/officeDocument/2006/relationships/image" Target="../media/image620.png"/><Relationship Id="rId10" Type="http://schemas.openxmlformats.org/officeDocument/2006/relationships/image" Target="../media/image6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Relationship Id="rId3" Type="http://schemas.openxmlformats.org/officeDocument/2006/relationships/image" Target="../media/image580.png"/><Relationship Id="rId4" Type="http://schemas.openxmlformats.org/officeDocument/2006/relationships/image" Target="../media/image590.png"/><Relationship Id="rId5" Type="http://schemas.openxmlformats.org/officeDocument/2006/relationships/image" Target="../media/image600.png"/><Relationship Id="rId6" Type="http://schemas.openxmlformats.org/officeDocument/2006/relationships/image" Target="../media/image610.png"/><Relationship Id="rId7" Type="http://schemas.openxmlformats.org/officeDocument/2006/relationships/image" Target="../media/image620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410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0577" y="1753862"/>
            <a:ext cx="56207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1008" y="3381494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Jiaqi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5"/>
            <a:ext cx="12192000" cy="66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70"/>
            <a:ext cx="12192000" cy="67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01601"/>
            <a:ext cx="561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56323"/>
            <a:ext cx="2770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1.2.3 Fourier transform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7731" y="2532652"/>
                <a:ext cx="3660233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2532652"/>
                <a:ext cx="3660233" cy="769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1191" y="4731741"/>
                <a:ext cx="2376613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1" y="4731741"/>
                <a:ext cx="2376613" cy="285912"/>
              </a:xfrm>
              <a:prstGeom prst="rect">
                <a:avLst/>
              </a:prstGeom>
              <a:blipFill rotWithShape="0">
                <a:blip r:embed="rId3"/>
                <a:stretch>
                  <a:fillRect l="-1026" t="-4255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153656" y="3169091"/>
                <a:ext cx="2343206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56" y="3169091"/>
                <a:ext cx="2343206" cy="769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/>
          <p:cNvSpPr/>
          <p:nvPr/>
        </p:nvSpPr>
        <p:spPr>
          <a:xfrm>
            <a:off x="4286303" y="2871793"/>
            <a:ext cx="350982" cy="26839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726" y="5084481"/>
            <a:ext cx="173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 formula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726" y="336937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(Harmonic basis function summation)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153656" y="4439159"/>
                <a:ext cx="2633798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56" y="4439159"/>
                <a:ext cx="2633798" cy="7698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098" y="4439159"/>
            <a:ext cx="2830997" cy="993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012" y="3305822"/>
            <a:ext cx="3756594" cy="35521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764" y="101601"/>
            <a:ext cx="4073084" cy="337191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63124" y="279975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t=0, 1, 2, 3, 4, 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02918" y="625363"/>
            <a:ext cx="283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x(0</a:t>
            </a:r>
            <a:r>
              <a:rPr lang="en-US" altLang="zh-CN" sz="1600" dirty="0" smtClean="0"/>
              <a:t>),x(1),x(2)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896472" y="644125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=0, 1, 2, 3, 4, 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896472" y="3610251"/>
            <a:ext cx="2838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A0,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A1,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A2,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A3,A4,A5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347181" y="1751481"/>
            <a:ext cx="1285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x(3),x(4),x(5)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71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01601"/>
            <a:ext cx="561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56323"/>
            <a:ext cx="2770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1.2.3 Fourier transform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7620" y="3146068"/>
                <a:ext cx="2633798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" y="3146068"/>
                <a:ext cx="2633798" cy="7698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/>
          <p:cNvSpPr/>
          <p:nvPr/>
        </p:nvSpPr>
        <p:spPr>
          <a:xfrm flipH="1">
            <a:off x="3159465" y="2222331"/>
            <a:ext cx="572026" cy="2659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20445" y="2155057"/>
                <a:ext cx="2566344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45" y="2155057"/>
                <a:ext cx="2566344" cy="612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220445" y="4394875"/>
                <a:ext cx="2651815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45" y="4394875"/>
                <a:ext cx="2651815" cy="612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091034" y="4360763"/>
            <a:ext cx="356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Fourier transform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frequency domain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1034" y="2163280"/>
            <a:ext cx="3670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Inversed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Frequency domain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domain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853" y="4235957"/>
            <a:ext cx="2830997" cy="993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664" y="1835081"/>
            <a:ext cx="4064606" cy="3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13564" y="415636"/>
                <a:ext cx="219893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64" y="415636"/>
                <a:ext cx="2198935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0538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000" y="0"/>
            <a:ext cx="4000000" cy="68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79064" y="1808693"/>
                <a:ext cx="2651815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64" y="1808693"/>
                <a:ext cx="2651815" cy="612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22866" y="2583889"/>
                <a:ext cx="1888466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66" y="2583889"/>
                <a:ext cx="1888466" cy="6210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022866" y="3367933"/>
                <a:ext cx="2930546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𝑖𝑓𝑡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66" y="3367933"/>
                <a:ext cx="2930546" cy="5690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22866" y="4099912"/>
                <a:ext cx="129554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66" y="4099912"/>
                <a:ext cx="1295547" cy="5761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85890" y="6227679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90" y="6227679"/>
                <a:ext cx="37003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30813" y="6239163"/>
                <a:ext cx="543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13" y="6239163"/>
                <a:ext cx="5431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" y="0"/>
            <a:ext cx="4114286" cy="68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10" y="19048"/>
            <a:ext cx="4076190" cy="6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13564" y="415636"/>
                <a:ext cx="277992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64" y="415636"/>
                <a:ext cx="2779928" cy="8842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13928" y="3770604"/>
                <a:ext cx="1301061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28" y="3770604"/>
                <a:ext cx="1301061" cy="604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13564" y="1919530"/>
                <a:ext cx="2651815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64" y="1919530"/>
                <a:ext cx="2651815" cy="6122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213928" y="297762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45744" y="6301571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44" y="6301571"/>
                <a:ext cx="370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40659" y="6301571"/>
                <a:ext cx="543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59" y="6301571"/>
                <a:ext cx="54316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9267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61" y="0"/>
            <a:ext cx="381833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13564" y="680674"/>
                <a:ext cx="1816419" cy="41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64" y="680674"/>
                <a:ext cx="1816419" cy="419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13928" y="3770604"/>
                <a:ext cx="1319464" cy="56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28" y="3770604"/>
                <a:ext cx="1319464" cy="5646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13564" y="1919530"/>
                <a:ext cx="2651815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64" y="1919530"/>
                <a:ext cx="2651815" cy="6122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213928" y="297762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9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1601"/>
            <a:ext cx="561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56323"/>
            <a:ext cx="3367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1.2.4 Fast Fourier Transform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Gooley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Tukey)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463" y="377450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X(f)=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(x(t));</a:t>
            </a:r>
          </a:p>
        </p:txBody>
      </p:sp>
      <p:sp>
        <p:nvSpPr>
          <p:cNvPr id="7" name="矩形 6"/>
          <p:cNvSpPr/>
          <p:nvPr/>
        </p:nvSpPr>
        <p:spPr>
          <a:xfrm>
            <a:off x="663463" y="45456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x(t)=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ifft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(X(f));</a:t>
            </a:r>
          </a:p>
        </p:txBody>
      </p:sp>
      <p:sp>
        <p:nvSpPr>
          <p:cNvPr id="8" name="矩形 7"/>
          <p:cNvSpPr/>
          <p:nvPr/>
        </p:nvSpPr>
        <p:spPr>
          <a:xfrm>
            <a:off x="7632300" y="3774501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X(f)=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np.fft.fft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(x(t))</a:t>
            </a:r>
          </a:p>
        </p:txBody>
      </p:sp>
      <p:sp>
        <p:nvSpPr>
          <p:cNvPr id="9" name="矩形 8"/>
          <p:cNvSpPr/>
          <p:nvPr/>
        </p:nvSpPr>
        <p:spPr>
          <a:xfrm>
            <a:off x="7632300" y="4545737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(t)=</a:t>
            </a:r>
            <a:r>
              <a:rPr lang="en-US" altLang="zh-CN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np.fft.ifft</a:t>
            </a:r>
            <a:r>
              <a:rPr lang="en-US" altLang="zh-CN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(X(f))</a:t>
            </a:r>
          </a:p>
        </p:txBody>
      </p:sp>
      <p:sp>
        <p:nvSpPr>
          <p:cNvPr id="10" name="矩形 9"/>
          <p:cNvSpPr/>
          <p:nvPr/>
        </p:nvSpPr>
        <p:spPr>
          <a:xfrm>
            <a:off x="663463" y="2996668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1202" y="2996668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0"/>
            <a:ext cx="12192000" cy="6794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08215" y="372093"/>
                <a:ext cx="219893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15" y="372093"/>
                <a:ext cx="2198935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83794" y="372091"/>
                <a:ext cx="184011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794" y="372091"/>
                <a:ext cx="1840119" cy="576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850285" y="521682"/>
                <a:ext cx="101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𝑓𝑓𝑡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285" y="521682"/>
                <a:ext cx="10153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831" t="-4444" r="-843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" y="0"/>
            <a:ext cx="1218398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47753" y="565001"/>
                <a:ext cx="101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𝑓𝑓𝑡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753" y="565001"/>
                <a:ext cx="10153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84" t="-4444" r="-778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20832" y="454012"/>
                <a:ext cx="277992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" y="454012"/>
                <a:ext cx="2779928" cy="8842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77223" y="401303"/>
                <a:ext cx="1845633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23" y="401303"/>
                <a:ext cx="1845633" cy="604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3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12" y="132231"/>
            <a:ext cx="1078077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Signal in time domain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1.2.1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frequency domain?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1.2.2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basis function summation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1.2.3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1.2.4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1.3.1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filtering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1.3.2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convolution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1.3.3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phenomena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1.3.4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Usages of Butter-worth filtering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Digitization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1.4.1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and Nyquist frequency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1"/>
            <a:ext cx="12192000" cy="6839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013362" y="501289"/>
                <a:ext cx="1015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𝑓𝑓𝑡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362" y="501289"/>
                <a:ext cx="10153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831" t="-2174" r="-843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9872" y="463458"/>
                <a:ext cx="1399421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2" y="463458"/>
                <a:ext cx="1399421" cy="314830"/>
              </a:xfrm>
              <a:prstGeom prst="rect">
                <a:avLst/>
              </a:prstGeom>
              <a:blipFill rotWithShape="0">
                <a:blip r:embed="rId4"/>
                <a:stretch>
                  <a:fillRect l="-2174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39971" y="338552"/>
                <a:ext cx="1820691" cy="56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71" y="338552"/>
                <a:ext cx="1820691" cy="5646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9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17715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" y="2567070"/>
            <a:ext cx="12192000" cy="33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5"/>
            <a:ext cx="12192000" cy="6836710"/>
          </a:xfrm>
          <a:prstGeom prst="rect">
            <a:avLst/>
          </a:prstGeom>
        </p:spPr>
      </p:pic>
      <p:sp>
        <p:nvSpPr>
          <p:cNvPr id="2" name="加号 1"/>
          <p:cNvSpPr/>
          <p:nvPr/>
        </p:nvSpPr>
        <p:spPr>
          <a:xfrm>
            <a:off x="3675020" y="1105988"/>
            <a:ext cx="1051601" cy="104502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3675019" y="4532811"/>
            <a:ext cx="1051601" cy="104502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于号 2"/>
          <p:cNvSpPr/>
          <p:nvPr/>
        </p:nvSpPr>
        <p:spPr>
          <a:xfrm>
            <a:off x="7792038" y="1123406"/>
            <a:ext cx="1114697" cy="905691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等于号 5"/>
          <p:cNvSpPr/>
          <p:nvPr/>
        </p:nvSpPr>
        <p:spPr>
          <a:xfrm>
            <a:off x="7792036" y="4672148"/>
            <a:ext cx="1114697" cy="905691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7" y="0"/>
            <a:ext cx="1183176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55" y="104485"/>
            <a:ext cx="3702584" cy="3565452"/>
          </a:xfrm>
          <a:prstGeom prst="rect">
            <a:avLst/>
          </a:prstGeom>
        </p:spPr>
      </p:pic>
      <p:sp>
        <p:nvSpPr>
          <p:cNvPr id="4" name="等于号 3"/>
          <p:cNvSpPr/>
          <p:nvPr/>
        </p:nvSpPr>
        <p:spPr>
          <a:xfrm>
            <a:off x="7792036" y="4754880"/>
            <a:ext cx="937845" cy="761999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乘号 4"/>
          <p:cNvSpPr/>
          <p:nvPr/>
        </p:nvSpPr>
        <p:spPr>
          <a:xfrm>
            <a:off x="3823063" y="4578203"/>
            <a:ext cx="862148" cy="85594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>
            <a:off x="4484914" y="1551443"/>
            <a:ext cx="3579225" cy="432880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7884" y="966668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Filtering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826890" y="2065129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(High-cut Filtering)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691" y="225306"/>
            <a:ext cx="4095238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7" y="0"/>
            <a:ext cx="11831766" cy="6858000"/>
          </a:xfrm>
          <a:prstGeom prst="rect">
            <a:avLst/>
          </a:prstGeom>
        </p:spPr>
      </p:pic>
      <p:sp>
        <p:nvSpPr>
          <p:cNvPr id="3" name="等于号 2"/>
          <p:cNvSpPr/>
          <p:nvPr/>
        </p:nvSpPr>
        <p:spPr>
          <a:xfrm>
            <a:off x="7748493" y="4841965"/>
            <a:ext cx="937845" cy="761999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乘号 3"/>
          <p:cNvSpPr/>
          <p:nvPr/>
        </p:nvSpPr>
        <p:spPr>
          <a:xfrm>
            <a:off x="3779520" y="4665288"/>
            <a:ext cx="862148" cy="85594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于号 4"/>
          <p:cNvSpPr/>
          <p:nvPr/>
        </p:nvSpPr>
        <p:spPr>
          <a:xfrm>
            <a:off x="7792038" y="1277984"/>
            <a:ext cx="937845" cy="761999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61811" y="1277984"/>
                <a:ext cx="54822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6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811" y="1277984"/>
                <a:ext cx="548227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乘号 6"/>
          <p:cNvSpPr/>
          <p:nvPr/>
        </p:nvSpPr>
        <p:spPr>
          <a:xfrm>
            <a:off x="3804850" y="2039983"/>
            <a:ext cx="862148" cy="85594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3858000" y="608811"/>
            <a:ext cx="705188" cy="700115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2379" y="2464170"/>
                <a:ext cx="633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" y="2464170"/>
                <a:ext cx="633187" cy="369332"/>
              </a:xfrm>
              <a:prstGeom prst="rect">
                <a:avLst/>
              </a:prstGeom>
              <a:blipFill>
                <a:blip r:embed="rId4"/>
                <a:stretch>
                  <a:fillRect l="-6731" r="-1634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75275" y="5823803"/>
                <a:ext cx="71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75" y="5823803"/>
                <a:ext cx="711733" cy="369332"/>
              </a:xfrm>
              <a:prstGeom prst="rect">
                <a:avLst/>
              </a:prstGeom>
              <a:blipFill>
                <a:blip r:embed="rId5"/>
                <a:stretch>
                  <a:fillRect l="-10256" r="-1453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03724" y="5823803"/>
                <a:ext cx="740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24" y="5823803"/>
                <a:ext cx="740587" cy="369332"/>
              </a:xfrm>
              <a:prstGeom prst="rect">
                <a:avLst/>
              </a:prstGeom>
              <a:blipFill>
                <a:blip r:embed="rId6"/>
                <a:stretch>
                  <a:fillRect l="-9917" r="-1405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953658" y="5823803"/>
                <a:ext cx="589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58" y="5823803"/>
                <a:ext cx="589905" cy="369332"/>
              </a:xfrm>
              <a:prstGeom prst="rect">
                <a:avLst/>
              </a:prstGeom>
              <a:blipFill>
                <a:blip r:embed="rId7"/>
                <a:stretch>
                  <a:fillRect l="-31959" t="-24590" r="-226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828988" y="2432906"/>
                <a:ext cx="649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988" y="2432906"/>
                <a:ext cx="649216" cy="369332"/>
              </a:xfrm>
              <a:prstGeom prst="rect">
                <a:avLst/>
              </a:prstGeom>
              <a:blipFill>
                <a:blip r:embed="rId8"/>
                <a:stretch>
                  <a:fillRect l="-11215" r="-1682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0960" y="180437"/>
            <a:ext cx="3875589" cy="3145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752366" y="2418099"/>
                <a:ext cx="639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66" y="2418099"/>
                <a:ext cx="63959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381" r="-1619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17715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802490"/>
            <a:ext cx="3773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1.3.2 Introduction to convolution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1972"/>
            <a:ext cx="7384869" cy="4072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4549" y="1521862"/>
                <a:ext cx="633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49" y="1521862"/>
                <a:ext cx="6331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731" r="-1730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14549" y="6115633"/>
                <a:ext cx="71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49" y="6115633"/>
                <a:ext cx="71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402" r="-1538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418115" y="6115633"/>
                <a:ext cx="740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5" y="6115633"/>
                <a:ext cx="7405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917" r="-1405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50535" y="6115633"/>
                <a:ext cx="589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6115633"/>
                <a:ext cx="58990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959" t="-24590" r="-226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457388" y="1552640"/>
                <a:ext cx="649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8" y="1552640"/>
                <a:ext cx="64921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215" r="-1682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65444" y="1554758"/>
                <a:ext cx="639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44" y="1554758"/>
                <a:ext cx="63959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29" r="-1714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362955" y="2806674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5" y="2806674"/>
                <a:ext cx="265893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7110" t="-24590" r="-4358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62955" y="3849466"/>
                <a:ext cx="247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5" y="3849466"/>
                <a:ext cx="2472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95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6877" y="1993446"/>
            <a:ext cx="2286787" cy="18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938" y="507086"/>
                <a:ext cx="2560124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8" y="507086"/>
                <a:ext cx="2560124" cy="612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55925" y="491719"/>
                <a:ext cx="2583208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25" y="491719"/>
                <a:ext cx="2583208" cy="612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555925" y="1732690"/>
                <a:ext cx="4222181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25" y="1732690"/>
                <a:ext cx="4222181" cy="6191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4783" y="1732690"/>
                <a:ext cx="2583208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83" y="1732690"/>
                <a:ext cx="2583208" cy="612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4783" y="3077757"/>
                <a:ext cx="4222181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83" y="3077757"/>
                <a:ext cx="4222181" cy="6191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555926" y="3077757"/>
                <a:ext cx="4232505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26" y="3077757"/>
                <a:ext cx="4232505" cy="619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352" y="4429749"/>
                <a:ext cx="4232505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2" y="4429749"/>
                <a:ext cx="4232505" cy="6191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555926" y="4429749"/>
                <a:ext cx="3995453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26" y="4429749"/>
                <a:ext cx="3995453" cy="6191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3352" y="5781741"/>
                <a:ext cx="3995453" cy="619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nary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2" y="5781741"/>
                <a:ext cx="3995453" cy="61914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00593" y="5755700"/>
                <a:ext cx="2238241" cy="612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93" y="5755700"/>
                <a:ext cx="2238241" cy="6122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4549" y="1521862"/>
                <a:ext cx="633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49" y="1521862"/>
                <a:ext cx="6331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731" r="-1730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14549" y="6115633"/>
                <a:ext cx="71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49" y="6115633"/>
                <a:ext cx="71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402" r="-1538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418115" y="6115633"/>
                <a:ext cx="740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5" y="6115633"/>
                <a:ext cx="7405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917" r="-14050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50535" y="6115633"/>
                <a:ext cx="589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6115633"/>
                <a:ext cx="5899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959" t="-24590" r="-226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457388" y="1552640"/>
                <a:ext cx="6492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88" y="1552640"/>
                <a:ext cx="6492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215" r="-1682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65444" y="1554758"/>
                <a:ext cx="639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44" y="1554758"/>
                <a:ext cx="6395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29" r="-1714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110944" y="2036594"/>
                <a:ext cx="3086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i="1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44" y="2036594"/>
                <a:ext cx="308667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7115" t="-23944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061937" y="154664"/>
                <a:ext cx="5499647" cy="81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37" y="154664"/>
                <a:ext cx="5499647" cy="816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017498" y="2754507"/>
                <a:ext cx="3101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98" y="2754507"/>
                <a:ext cx="310174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10" y="2133467"/>
            <a:ext cx="6601097" cy="370699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7863840" y="1891194"/>
            <a:ext cx="3553097" cy="149644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110944" y="4367575"/>
                <a:ext cx="3086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i="1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44" y="4367575"/>
                <a:ext cx="3086679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7115" t="-23944" b="-50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017498" y="5085488"/>
                <a:ext cx="3185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98" y="5085488"/>
                <a:ext cx="318510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/>
          <p:cNvSpPr/>
          <p:nvPr/>
        </p:nvSpPr>
        <p:spPr>
          <a:xfrm>
            <a:off x="7863840" y="4222175"/>
            <a:ext cx="3553097" cy="149644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3655" y="270548"/>
            <a:ext cx="2034716" cy="723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89789" y="400781"/>
                <a:ext cx="247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9" y="400781"/>
                <a:ext cx="2472985" cy="369332"/>
              </a:xfrm>
              <a:prstGeom prst="rect">
                <a:avLst/>
              </a:prstGeom>
              <a:blipFill>
                <a:blip r:embed="rId15"/>
                <a:stretch>
                  <a:fillRect l="-270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7654" y="1748702"/>
            <a:ext cx="4724790" cy="16811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21719" y="4159357"/>
            <a:ext cx="4724790" cy="16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" y="80237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" y="665012"/>
            <a:ext cx="2747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Gibbs phenomena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6" y="1649897"/>
            <a:ext cx="117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59" y="95239"/>
            <a:ext cx="10002692" cy="3591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6606"/>
            <a:ext cx="6000206" cy="292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382" y="3866606"/>
            <a:ext cx="5808618" cy="29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8046"/>
            <a:ext cx="463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Signal in time domain</a:t>
            </a:r>
            <a:endParaRPr lang="zh-C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69" y="980391"/>
            <a:ext cx="10598331" cy="58776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1" y="2035630"/>
            <a:ext cx="153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Earthquake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" y="5009607"/>
            <a:ext cx="167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Harmonic wave</a:t>
            </a:r>
          </a:p>
          <a:p>
            <a:r>
              <a:rPr lang="en-US" altLang="zh-CN" dirty="0" smtClean="0"/>
              <a:t>(Sine function)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4041782"/>
            <a:ext cx="11991610" cy="26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4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065122"/>
            <a:ext cx="10389326" cy="57928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" y="80237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" y="665012"/>
            <a:ext cx="2747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1.3.3 Gibbs phenomena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" y="80237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Filtering and convolution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" y="665012"/>
            <a:ext cx="4245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1.3.4 Usages of Butter-worth filtering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560" y="3850399"/>
            <a:ext cx="834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b, a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signal.butter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2*delta*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low_fre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2*delta*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high_fre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altLang="zh-CN" sz="1400" dirty="0">
                <a:solidFill>
                  <a:srgbClr val="A020F0"/>
                </a:solidFill>
                <a:latin typeface="Courier New" panose="02070309020205020404" pitchFamily="49" charset="0"/>
              </a:rPr>
              <a:t>'bandpass'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86736" y="1387564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560" y="3275490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082" y="1877407"/>
            <a:ext cx="6270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bb,aa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]=butter(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,2*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dt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*[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low_fre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high_fre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US" altLang="zh-CN" sz="1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'bandpass'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737" y="2185184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filtfilt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bb,aa,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36" y="2545671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en-US" altLang="zh-CN" sz="14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filter</a:t>
            </a:r>
            <a:r>
              <a:rPr lang="en-US" altLang="zh-CN" sz="1400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bb,aa,Input_data</a:t>
            </a:r>
            <a:r>
              <a:rPr lang="en-US" altLang="zh-CN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736" y="4276941"/>
            <a:ext cx="5017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=signal.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filtfilt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(b, a,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86736" y="4699580"/>
            <a:ext cx="5125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=signal.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filt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ering</a:t>
            </a:r>
            <a:r>
              <a:rPr lang="zh-CN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b, a,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r>
              <a:rPr lang="zh-CN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9395952" y="665012"/>
            <a:ext cx="227921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band</a:t>
            </a:r>
          </a:p>
          <a:p>
            <a:pPr marL="342900" indent="-342900">
              <a:buAutoNum type="arabicPeriod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Band-pass: [low, high]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High-pass : high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 : low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1,2,3, … ,n</a:t>
            </a:r>
          </a:p>
          <a:p>
            <a:pPr marL="342900" indent="-342900">
              <a:buAutoNum type="arabicPeriod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 Pass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filter / filtering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filtfilt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560" y="52540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 code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736" y="5823391"/>
            <a:ext cx="48029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&gt;&gt; r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input_data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&gt;&gt; bandpass 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low_fre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high_fre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&gt;&gt; w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output_data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" y="0"/>
            <a:ext cx="12052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947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8800" y="3953692"/>
            <a:ext cx="1853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Causal</a:t>
            </a:r>
          </a:p>
          <a:p>
            <a:r>
              <a:rPr lang="en-US" altLang="zh-CN" sz="2000" b="1" dirty="0" smtClean="0"/>
              <a:t>Non-zero phase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33600" y="483326"/>
            <a:ext cx="142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Non-Causal</a:t>
            </a:r>
          </a:p>
          <a:p>
            <a:r>
              <a:rPr lang="en-US" altLang="zh-CN" sz="2000" b="1" dirty="0" smtClean="0"/>
              <a:t>Zero phase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54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" y="80237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Digitization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" y="665012"/>
            <a:ext cx="4593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1.4.1 Digitization and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Nyquist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0546" y="2132800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=0.1s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218060" y="1846568"/>
                <a:ext cx="475085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2∗0.1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60" y="1846568"/>
                <a:ext cx="4750852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9919"/>
            <a:ext cx="12192000" cy="33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1572501"/>
            <a:ext cx="9474926" cy="52854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" y="80237"/>
            <a:ext cx="986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Discretizing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down-sampling and Nyquist frequency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" y="613463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1.4.2 Down-sampling and artifact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425977" y="798129"/>
                <a:ext cx="342375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2∗0.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77" y="798129"/>
                <a:ext cx="3423758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665901" y="90831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0.2s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弧形箭头 6"/>
          <p:cNvSpPr/>
          <p:nvPr/>
        </p:nvSpPr>
        <p:spPr>
          <a:xfrm rot="8983779">
            <a:off x="9794526" y="1960413"/>
            <a:ext cx="478971" cy="128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 rot="12124918" flipH="1">
            <a:off x="8113335" y="2031930"/>
            <a:ext cx="405968" cy="128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212" y="4248936"/>
            <a:ext cx="3036766" cy="2540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20" y="4099778"/>
            <a:ext cx="6618051" cy="26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7" y="376725"/>
            <a:ext cx="4133333" cy="34571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058283"/>
            <a:ext cx="695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a car running at 60km/h, the speed of the wheel is 8 laps per second.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427615"/>
            <a:ext cx="828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wheel has ten </a:t>
            </a:r>
            <a:r>
              <a:rPr lang="zh-CN" altLang="en-US" dirty="0" smtClean="0"/>
              <a:t>spokes</a:t>
            </a:r>
            <a:r>
              <a:rPr lang="en-US" altLang="zh-CN" dirty="0" smtClean="0"/>
              <a:t>, the max speed for the spoke is 8*10=80 /s, Roughly “80Hz”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4892830"/>
            <a:ext cx="6966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The minimum time for human eyes to recognize is 40</a:t>
            </a:r>
            <a:r>
              <a:rPr lang="zh-CN" altLang="en-US" dirty="0" smtClean="0"/>
              <a:t>ms</a:t>
            </a:r>
            <a:r>
              <a:rPr lang="en-US" altLang="zh-CN" dirty="0" smtClean="0"/>
              <a:t>.  ~ 1/0.04=25Hz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5358045"/>
            <a:ext cx="277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25Hz (Eye)  &lt;&lt; 80Hz (spoke)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84647" y="5952700"/>
            <a:ext cx="2255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endParaRPr lang="zh-CN" altLang="en-US" sz="2400" dirty="0"/>
          </a:p>
        </p:txBody>
      </p:sp>
      <p:pic>
        <p:nvPicPr>
          <p:cNvPr id="10" name="8532fb80e1e400f92a8fd8406e7e09e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99801" y="397590"/>
            <a:ext cx="6114552" cy="34362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815" y="3871686"/>
            <a:ext cx="3809524" cy="27809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46721" y="6183532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25Hz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414353" y="6183532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80Hz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8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2892" y="294349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1278" y="213022"/>
                <a:ext cx="4525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𝑏𝑟𝑖𝑒𝑓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𝑟𝑒𝑣𝑖𝑒𝑤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8" y="213022"/>
                <a:ext cx="4525726" cy="369332"/>
              </a:xfrm>
              <a:prstGeom prst="rect">
                <a:avLst/>
              </a:prstGeom>
              <a:blipFill>
                <a:blip r:embed="rId2"/>
                <a:stretch>
                  <a:fillRect l="-1077" r="-269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5250" y="1108086"/>
                <a:ext cx="4673380" cy="1011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50" y="1108086"/>
                <a:ext cx="4673380" cy="1011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718" y="1259891"/>
                <a:ext cx="477284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altLang="zh-CN" sz="4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" y="1259891"/>
                <a:ext cx="477284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877111" y="1049095"/>
                <a:ext cx="1441036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11" y="1049095"/>
                <a:ext cx="1441036" cy="1129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02172"/>
              </p:ext>
            </p:extLst>
          </p:nvPr>
        </p:nvGraphicFramePr>
        <p:xfrm>
          <a:off x="3247057" y="3258768"/>
          <a:ext cx="54186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521767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954292247"/>
                    </a:ext>
                  </a:extLst>
                </a:gridCol>
              </a:tblGrid>
              <a:tr h="490784">
                <a:tc>
                  <a:txBody>
                    <a:bodyPr/>
                    <a:lstStyle/>
                    <a:p>
                      <a:r>
                        <a:rPr lang="en-US" altLang="zh-CN" sz="3200" i="1" dirty="0" smtClean="0"/>
                        <a:t>T (s)</a:t>
                      </a:r>
                      <a:endParaRPr lang="zh-CN" altLang="en-US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i="1" dirty="0" smtClean="0"/>
                        <a:t>f (Hz)</a:t>
                      </a:r>
                      <a:endParaRPr lang="zh-CN" altLang="en-US" sz="3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068274"/>
                  </a:ext>
                </a:extLst>
              </a:tr>
              <a:tr h="490784"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1s</a:t>
                      </a:r>
                      <a:endParaRPr lang="zh-CN" altLang="en-US" sz="2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1Hz</a:t>
                      </a:r>
                      <a:endParaRPr lang="zh-CN" altLang="en-US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894297"/>
                  </a:ext>
                </a:extLst>
              </a:tr>
              <a:tr h="490784"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2s</a:t>
                      </a:r>
                      <a:endParaRPr lang="zh-CN" altLang="en-US" sz="2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0.5Hz</a:t>
                      </a:r>
                      <a:endParaRPr lang="zh-CN" altLang="en-US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8818654"/>
                  </a:ext>
                </a:extLst>
              </a:tr>
              <a:tr h="490784"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0.5s</a:t>
                      </a:r>
                      <a:endParaRPr lang="zh-CN" altLang="en-US" sz="2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 smtClean="0"/>
                        <a:t>2Hz</a:t>
                      </a:r>
                      <a:endParaRPr lang="zh-CN" altLang="en-US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295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901762"/>
            <a:ext cx="10570122" cy="5956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1278" y="213022"/>
                <a:ext cx="7733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𝑏𝑟𝑖𝑒𝑓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𝑟𝑒𝑣𝑖𝑒𝑤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8" y="213022"/>
                <a:ext cx="77339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4785064" y="1846556"/>
            <a:ext cx="1340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63206" y="11894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T=5s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07599" y="235713"/>
                <a:ext cx="3042898" cy="42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599" y="235713"/>
                <a:ext cx="3042898" cy="423899"/>
              </a:xfrm>
              <a:prstGeom prst="rect">
                <a:avLst/>
              </a:prstGeom>
              <a:blipFill rotWithShape="0">
                <a:blip r:embed="rId4"/>
                <a:stretch>
                  <a:fillRect l="-3607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8410337" y="1846556"/>
            <a:ext cx="1340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62369" y="13175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T=5s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45937" y="3815229"/>
            <a:ext cx="2761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410337" y="3815229"/>
            <a:ext cx="6702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45069" y="3815229"/>
            <a:ext cx="1380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5665" y="1856284"/>
            <a:ext cx="1340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33807" y="119922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T=5s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163206" y="32861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T=5s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492200" y="321444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T=2.5s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143752" y="32861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T=10s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87" y="2847696"/>
            <a:ext cx="11991610" cy="18702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52848"/>
            <a:ext cx="11991610" cy="20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52" y="114531"/>
            <a:ext cx="561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52" y="699306"/>
            <a:ext cx="3777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 What is frequency domain?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861938" y="406918"/>
                <a:ext cx="36197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38" y="406918"/>
                <a:ext cx="36197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883859" y="1284081"/>
            <a:ext cx="9965157" cy="5546084"/>
            <a:chOff x="0" y="72572"/>
            <a:chExt cx="12192000" cy="678542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2572"/>
              <a:ext cx="12192000" cy="6785428"/>
            </a:xfrm>
            <a:prstGeom prst="rect">
              <a:avLst/>
            </a:prstGeom>
          </p:spPr>
        </p:pic>
        <p:cxnSp>
          <p:nvCxnSpPr>
            <p:cNvPr id="16" name="直接箭头连接符 15"/>
            <p:cNvCxnSpPr/>
            <p:nvPr/>
          </p:nvCxnSpPr>
          <p:spPr>
            <a:xfrm flipH="1">
              <a:off x="3003865" y="3360726"/>
              <a:ext cx="239017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72096" y="3589356"/>
              <a:ext cx="314822" cy="297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5s</a:t>
              </a:r>
              <a:endParaRPr lang="zh-CN" altLang="en-US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9456799" y="369455"/>
              <a:ext cx="0" cy="5885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740142" y="5653785"/>
              <a:ext cx="1639285" cy="45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0.2Hz ~ 5s</a:t>
              </a:r>
              <a:endParaRPr lang="zh-CN" altLang="en-US" dirty="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587" y="1099415"/>
            <a:ext cx="6333440" cy="57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21"/>
            <a:ext cx="12192000" cy="67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" y="0"/>
            <a:ext cx="1204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01601"/>
            <a:ext cx="561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Signal in frequency domain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86376"/>
            <a:ext cx="3762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 Harmonic basis summation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896"/>
            <a:ext cx="6026999" cy="3432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91269" y="5634320"/>
                <a:ext cx="9888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𝒄𝒐𝒏𝒔𝒕𝒂𝒏𝒕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𝒇𝒕</m:t>
                        </m:r>
                      </m:e>
                    </m:d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𝒇𝒕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𝒇𝒕</m:t>
                        </m:r>
                      </m:e>
                    </m:d>
                  </m:oMath>
                </a14:m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, ……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69" y="5634320"/>
                <a:ext cx="9888156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991" y="1443896"/>
            <a:ext cx="6163009" cy="34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734</Words>
  <Application>Microsoft Macintosh PowerPoint</Application>
  <PresentationFormat>Widescreen</PresentationFormat>
  <Paragraphs>221</Paragraphs>
  <Slides>37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宋体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Jiaqi</dc:creator>
  <cp:lastModifiedBy>Chen, Min</cp:lastModifiedBy>
  <cp:revision>220</cp:revision>
  <dcterms:created xsi:type="dcterms:W3CDTF">2019-05-23T06:40:38Z</dcterms:created>
  <dcterms:modified xsi:type="dcterms:W3CDTF">2019-06-10T01:18:07Z</dcterms:modified>
</cp:coreProperties>
</file>