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75" r:id="rId6"/>
    <p:sldId id="278" r:id="rId7"/>
    <p:sldId id="267" r:id="rId8"/>
    <p:sldId id="268" r:id="rId9"/>
    <p:sldId id="277" r:id="rId10"/>
    <p:sldId id="289" r:id="rId11"/>
    <p:sldId id="290" r:id="rId12"/>
    <p:sldId id="273" r:id="rId13"/>
    <p:sldId id="274" r:id="rId14"/>
    <p:sldId id="279" r:id="rId15"/>
    <p:sldId id="280" r:id="rId16"/>
    <p:sldId id="261" r:id="rId17"/>
    <p:sldId id="260" r:id="rId18"/>
    <p:sldId id="270" r:id="rId19"/>
    <p:sldId id="269" r:id="rId20"/>
    <p:sldId id="271" r:id="rId21"/>
    <p:sldId id="272" r:id="rId22"/>
    <p:sldId id="283" r:id="rId23"/>
    <p:sldId id="282" r:id="rId24"/>
    <p:sldId id="284" r:id="rId25"/>
    <p:sldId id="286" r:id="rId26"/>
    <p:sldId id="281" r:id="rId27"/>
    <p:sldId id="285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7" autoAdjust="0"/>
    <p:restoredTop sz="94660"/>
  </p:normalViewPr>
  <p:slideViewPr>
    <p:cSldViewPr>
      <p:cViewPr varScale="1">
        <p:scale>
          <a:sx n="102" d="100"/>
          <a:sy n="102" d="100"/>
        </p:scale>
        <p:origin x="182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MG79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trix_spcommands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trix_lists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524000"/>
            <a:ext cx="7924800" cy="3657600"/>
          </a:xfrm>
          <a:prstGeom prst="rect">
            <a:avLst/>
          </a:prstGeom>
          <a:solidFill>
            <a:schemeClr val="bg1"/>
          </a:solidFill>
        </p:spPr>
        <p:txBody>
          <a:bodyPr lIns="274320" tIns="274320" anchor="t" anchorCtr="0"/>
          <a:lstStyle/>
          <a:p>
            <a:r>
              <a:rPr lang="en-US" sz="3600" dirty="0" smtClean="0"/>
              <a:t>. Workflow Engine</a:t>
            </a:r>
          </a:p>
          <a:p>
            <a:r>
              <a:rPr lang="en-US" sz="3600" dirty="0" smtClean="0"/>
              <a:t>. Design Patterns</a:t>
            </a:r>
          </a:p>
          <a:p>
            <a:r>
              <a:rPr lang="en-US" sz="3600" dirty="0" smtClean="0"/>
              <a:t>. Light, dynamic, flexible</a:t>
            </a:r>
          </a:p>
          <a:p>
            <a:r>
              <a:rPr lang="en-US" sz="3600" dirty="0" smtClean="0"/>
              <a:t>. 20x80 rule</a:t>
            </a:r>
          </a:p>
          <a:p>
            <a:r>
              <a:rPr lang="en-US" sz="3600" dirty="0" smtClean="0"/>
              <a:t>. Opinionated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238750" y="-889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/>
              <a:t>Agent Smith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main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main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133600" y="552450"/>
            <a:ext cx="6934200" cy="5467350"/>
          </a:xfrm>
          <a:prstGeom prst="rect">
            <a:avLst/>
          </a:prstGeom>
          <a:solidFill>
            <a:schemeClr val="bg1"/>
          </a:solidFill>
        </p:spPr>
        <p:txBody>
          <a:bodyPr lIns="274320" tIns="274320" rIns="91440" anchor="t" anchorCtr="0"/>
          <a:lstStyle/>
          <a:p>
            <a:r>
              <a:rPr lang="en-US" sz="3600" dirty="0" smtClean="0"/>
              <a:t>. Favorite business app</a:t>
            </a:r>
          </a:p>
          <a:p>
            <a:r>
              <a:rPr lang="en-US" sz="3600" dirty="0" smtClean="0"/>
              <a:t>. Business critical</a:t>
            </a:r>
          </a:p>
          <a:p>
            <a:r>
              <a:rPr lang="en-US" sz="3600" dirty="0" smtClean="0"/>
              <a:t>. Legacy code</a:t>
            </a:r>
          </a:p>
          <a:p>
            <a:r>
              <a:rPr lang="en-US" sz="3600" dirty="0" smtClean="0"/>
              <a:t>. Dynamic domain</a:t>
            </a:r>
          </a:p>
          <a:p>
            <a:r>
              <a:rPr lang="en-US" sz="3600" dirty="0" smtClean="0"/>
              <a:t>. v3 25% improvement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pare1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pare2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025650" y="946150"/>
            <a:ext cx="4419600" cy="3886200"/>
          </a:xfrm>
          <a:prstGeom prst="rect">
            <a:avLst/>
          </a:prstGeom>
          <a:solidFill>
            <a:schemeClr val="bg1"/>
          </a:solidFill>
        </p:spPr>
        <p:txBody>
          <a:bodyPr lIns="274320" tIns="274320" rIns="91440" anchor="t" anchorCtr="0"/>
          <a:lstStyle/>
          <a:p>
            <a:r>
              <a:rPr lang="en-US" sz="2800" dirty="0" smtClean="0"/>
              <a:t>. Full-fledged agile</a:t>
            </a:r>
          </a:p>
          <a:p>
            <a:r>
              <a:rPr lang="en-US" sz="2800" dirty="0" smtClean="0"/>
              <a:t>. Hibernate</a:t>
            </a:r>
          </a:p>
          <a:p>
            <a:r>
              <a:rPr lang="en-US" sz="2800" dirty="0" smtClean="0"/>
              <a:t>. Spring-MVC</a:t>
            </a:r>
          </a:p>
          <a:p>
            <a:r>
              <a:rPr lang="en-US" sz="2800" dirty="0" smtClean="0"/>
              <a:t>. </a:t>
            </a:r>
            <a:r>
              <a:rPr lang="en-US" sz="2800" dirty="0" err="1" smtClean="0"/>
              <a:t>JUnit</a:t>
            </a:r>
            <a:r>
              <a:rPr lang="en-US" sz="2800" dirty="0" smtClean="0"/>
              <a:t>, </a:t>
            </a:r>
            <a:r>
              <a:rPr lang="en-US" sz="2800" dirty="0" err="1" smtClean="0"/>
              <a:t>JMock</a:t>
            </a:r>
            <a:endParaRPr lang="en-US" sz="2800" dirty="0" smtClean="0"/>
          </a:p>
          <a:p>
            <a:r>
              <a:rPr lang="en-US" sz="2800" dirty="0" smtClean="0"/>
              <a:t>. AJAX</a:t>
            </a:r>
          </a:p>
          <a:p>
            <a:r>
              <a:rPr lang="en-US" sz="2800" dirty="0" smtClean="0"/>
              <a:t>. CI via Continuum &amp; SVN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1371600"/>
            <a:ext cx="6553200" cy="3276600"/>
          </a:xfrm>
          <a:prstGeom prst="rect">
            <a:avLst/>
          </a:prstGeom>
          <a:solidFill>
            <a:schemeClr val="bg1"/>
          </a:solidFill>
        </p:spPr>
        <p:txBody>
          <a:bodyPr lIns="182880" tIns="182880" anchor="t"/>
          <a:lstStyle/>
          <a:p>
            <a:pPr>
              <a:lnSpc>
                <a:spcPts val="4500"/>
              </a:lnSpc>
            </a:pPr>
            <a:r>
              <a:rPr lang="en-US" sz="3600" dirty="0" smtClean="0"/>
              <a:t>. First WPF app</a:t>
            </a:r>
          </a:p>
          <a:p>
            <a:pPr>
              <a:lnSpc>
                <a:spcPts val="4500"/>
              </a:lnSpc>
            </a:pPr>
            <a:r>
              <a:rPr lang="en-US" sz="3600" dirty="0" smtClean="0"/>
              <a:t>. </a:t>
            </a:r>
            <a:r>
              <a:rPr lang="en-US" sz="3600" dirty="0" err="1" smtClean="0"/>
              <a:t>MSTest</a:t>
            </a:r>
            <a:endParaRPr lang="en-US" sz="3600" dirty="0" smtClean="0"/>
          </a:p>
          <a:p>
            <a:pPr>
              <a:lnSpc>
                <a:spcPts val="4500"/>
              </a:lnSpc>
            </a:pPr>
            <a:r>
              <a:rPr lang="en-US" sz="3600" dirty="0" smtClean="0"/>
              <a:t>. </a:t>
            </a:r>
            <a:r>
              <a:rPr lang="en-US" sz="3600" dirty="0" err="1" smtClean="0"/>
              <a:t>NMock</a:t>
            </a:r>
            <a:r>
              <a:rPr lang="en-US" sz="3600" dirty="0" smtClean="0"/>
              <a:t>, </a:t>
            </a:r>
            <a:r>
              <a:rPr lang="en-US" sz="3600" dirty="0" err="1" smtClean="0"/>
              <a:t>RhinoMocks</a:t>
            </a:r>
            <a:endParaRPr lang="en-US" sz="3600" dirty="0" smtClean="0"/>
          </a:p>
          <a:p>
            <a:pPr>
              <a:lnSpc>
                <a:spcPts val="4500"/>
              </a:lnSpc>
            </a:pPr>
            <a:r>
              <a:rPr lang="en-US" sz="3600" dirty="0" smtClean="0"/>
              <a:t>. COM+ </a:t>
            </a:r>
            <a:r>
              <a:rPr lang="en-US" sz="3600" dirty="0" err="1" smtClean="0"/>
              <a:t>WinServices</a:t>
            </a:r>
            <a:r>
              <a:rPr lang="en-US" sz="3600" dirty="0" smtClean="0"/>
              <a:t> API</a:t>
            </a:r>
          </a:p>
          <a:p>
            <a:pPr>
              <a:lnSpc>
                <a:spcPts val="4500"/>
              </a:lnSpc>
            </a:pPr>
            <a:r>
              <a:rPr lang="en-US" sz="3600" dirty="0" smtClean="0"/>
              <a:t>. CI via MS Team Server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uchpad1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uchpad2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uchpad3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438400" y="2133600"/>
            <a:ext cx="6477000" cy="3962400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/>
          <a:p>
            <a:pPr>
              <a:lnSpc>
                <a:spcPts val="5000"/>
              </a:lnSpc>
            </a:pPr>
            <a:r>
              <a:rPr lang="en-US" sz="3300" dirty="0" smtClean="0"/>
              <a:t>. Coached the team adopting agile</a:t>
            </a:r>
          </a:p>
          <a:p>
            <a:pPr>
              <a:lnSpc>
                <a:spcPts val="5000"/>
              </a:lnSpc>
            </a:pPr>
            <a:r>
              <a:rPr lang="en-US" sz="3300" dirty="0" smtClean="0"/>
              <a:t>. MVP with domain command queue</a:t>
            </a:r>
          </a:p>
          <a:p>
            <a:pPr>
              <a:lnSpc>
                <a:spcPts val="5000"/>
              </a:lnSpc>
            </a:pPr>
            <a:r>
              <a:rPr lang="en-US" sz="3300" dirty="0" smtClean="0"/>
              <a:t>. Highly decoupled</a:t>
            </a:r>
          </a:p>
          <a:p>
            <a:pPr>
              <a:lnSpc>
                <a:spcPts val="5000"/>
              </a:lnSpc>
            </a:pPr>
            <a:r>
              <a:rPr lang="en-US" sz="3300" dirty="0" smtClean="0"/>
              <a:t>. Pair Programming</a:t>
            </a:r>
          </a:p>
          <a:p>
            <a:pPr>
              <a:lnSpc>
                <a:spcPts val="5000"/>
              </a:lnSpc>
            </a:pPr>
            <a:r>
              <a:rPr lang="en-US" sz="3300" dirty="0" smtClean="0"/>
              <a:t>. BDD Implementation patterns</a:t>
            </a:r>
          </a:p>
          <a:p>
            <a:pPr>
              <a:lnSpc>
                <a:spcPts val="5000"/>
              </a:lnSpc>
            </a:pPr>
            <a:r>
              <a:rPr lang="en-US" sz="3300" dirty="0" smtClean="0"/>
              <a:t>. Automated acceptance tests</a:t>
            </a:r>
            <a:endParaRPr lang="en-US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ed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ed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057400" y="1981200"/>
            <a:ext cx="6705600" cy="4724400"/>
          </a:xfrm>
          <a:prstGeom prst="rect">
            <a:avLst/>
          </a:prstGeom>
          <a:solidFill>
            <a:schemeClr val="bg1"/>
          </a:solidFill>
        </p:spPr>
        <p:txBody>
          <a:bodyPr lIns="457200" tIns="457200" rIns="91440" anchor="t" anchorCtr="0"/>
          <a:lstStyle/>
          <a:p>
            <a:r>
              <a:rPr lang="en-US" sz="4400" dirty="0" smtClean="0"/>
              <a:t>. First WPF app in TV</a:t>
            </a:r>
          </a:p>
          <a:p>
            <a:r>
              <a:rPr lang="en-US" sz="4400" dirty="0" smtClean="0"/>
              <a:t>. Improved UX for </a:t>
            </a:r>
            <a:r>
              <a:rPr lang="en-US" sz="4400" dirty="0" err="1" smtClean="0"/>
              <a:t>OneOffs</a:t>
            </a:r>
            <a:endParaRPr lang="en-US" sz="4400" dirty="0" smtClean="0"/>
          </a:p>
          <a:p>
            <a:r>
              <a:rPr lang="en-US" sz="4400" dirty="0" smtClean="0"/>
              <a:t>. </a:t>
            </a:r>
            <a:r>
              <a:rPr lang="en-US" sz="4400" dirty="0" err="1" smtClean="0"/>
              <a:t>CCNet</a:t>
            </a:r>
            <a:r>
              <a:rPr lang="en-US" sz="4400" dirty="0" smtClean="0"/>
              <a:t>, </a:t>
            </a:r>
            <a:r>
              <a:rPr lang="en-US" sz="4400" dirty="0" err="1" smtClean="0"/>
              <a:t>NAnt</a:t>
            </a:r>
            <a:r>
              <a:rPr lang="en-US" sz="4400" dirty="0" smtClean="0"/>
              <a:t>, </a:t>
            </a:r>
            <a:r>
              <a:rPr lang="en-US" sz="4400" dirty="0" err="1" smtClean="0"/>
              <a:t>MSBuild</a:t>
            </a:r>
            <a:endParaRPr lang="en-US" sz="4400" dirty="0" smtClean="0"/>
          </a:p>
          <a:p>
            <a:r>
              <a:rPr lang="en-US" sz="4400" dirty="0" smtClean="0"/>
              <a:t>. Linked to BOM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tNesse.jpg"/>
          <p:cNvPicPr>
            <a:picLocks/>
          </p:cNvPicPr>
          <p:nvPr/>
        </p:nvPicPr>
        <p:blipFill>
          <a:blip r:embed="rId2"/>
          <a:srcRect r="750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2800" y="4495800"/>
            <a:ext cx="10668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52800" y="3733800"/>
            <a:ext cx="29718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tNesse.jpg"/>
          <p:cNvPicPr>
            <a:picLocks/>
          </p:cNvPicPr>
          <p:nvPr/>
        </p:nvPicPr>
        <p:blipFill>
          <a:blip r:embed="rId2"/>
          <a:srcRect r="750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1828800" y="546100"/>
            <a:ext cx="7162800" cy="6159500"/>
          </a:xfrm>
          <a:prstGeom prst="rect">
            <a:avLst/>
          </a:prstGeom>
          <a:solidFill>
            <a:schemeClr val="bg1"/>
          </a:solidFill>
        </p:spPr>
        <p:txBody>
          <a:bodyPr lIns="182880" tIns="457200" rIns="91440" anchor="t" anchorCtr="0"/>
          <a:lstStyle/>
          <a:p>
            <a:r>
              <a:rPr lang="en-US" sz="3800" dirty="0" smtClean="0"/>
              <a:t>. UI testing framework for </a:t>
            </a:r>
            <a:r>
              <a:rPr lang="en-US" sz="3800" dirty="0" err="1" smtClean="0"/>
              <a:t>winapps</a:t>
            </a:r>
            <a:endParaRPr lang="en-US" sz="3800" dirty="0" smtClean="0"/>
          </a:p>
          <a:p>
            <a:r>
              <a:rPr lang="en-US" sz="3800" dirty="0" smtClean="0"/>
              <a:t>. White to </a:t>
            </a:r>
            <a:r>
              <a:rPr lang="en-US" sz="3800" dirty="0" err="1" smtClean="0"/>
              <a:t>FitNesse</a:t>
            </a:r>
            <a:r>
              <a:rPr lang="en-US" sz="3800" dirty="0" smtClean="0"/>
              <a:t> adapter</a:t>
            </a:r>
          </a:p>
          <a:p>
            <a:r>
              <a:rPr lang="en-US" sz="3800" dirty="0" smtClean="0"/>
              <a:t>. Optimized for </a:t>
            </a:r>
            <a:r>
              <a:rPr lang="en-US" sz="3800" dirty="0" err="1" smtClean="0"/>
              <a:t>msi</a:t>
            </a:r>
            <a:endParaRPr lang="en-US" sz="3800" dirty="0" smtClean="0"/>
          </a:p>
          <a:p>
            <a:r>
              <a:rPr lang="en-US" sz="3800" dirty="0" smtClean="0"/>
              <a:t>. Automated manual tests</a:t>
            </a:r>
          </a:p>
          <a:p>
            <a:r>
              <a:rPr lang="en-US" sz="3800" dirty="0" smtClean="0"/>
              <a:t>. Reduce regression effort</a:t>
            </a:r>
          </a:p>
          <a:p>
            <a:r>
              <a:rPr lang="en-US" sz="3800" dirty="0" smtClean="0"/>
              <a:t>. Increase tester’s quality of work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uentspec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uentspec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19050" y="1250950"/>
            <a:ext cx="7296150" cy="560705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91440" anchor="t" anchorCtr="0"/>
          <a:lstStyle/>
          <a:p>
            <a:r>
              <a:rPr lang="en-US" sz="3200" dirty="0" smtClean="0"/>
              <a:t>. Mock framework with BDD flavor</a:t>
            </a:r>
          </a:p>
          <a:p>
            <a:r>
              <a:rPr lang="en-US" sz="3200" dirty="0" smtClean="0"/>
              <a:t>. Extreme isolation of SUT</a:t>
            </a:r>
          </a:p>
          <a:p>
            <a:r>
              <a:rPr lang="en-US" sz="3200" dirty="0" smtClean="0"/>
              <a:t>. Simplicity</a:t>
            </a:r>
          </a:p>
          <a:p>
            <a:r>
              <a:rPr lang="en-US" sz="3200" dirty="0" smtClean="0"/>
              <a:t>. Single test double to avoid Stub </a:t>
            </a:r>
            <a:r>
              <a:rPr lang="en-US" sz="3200" dirty="0" err="1" smtClean="0"/>
              <a:t>vs</a:t>
            </a:r>
            <a:r>
              <a:rPr lang="en-US" sz="3200" dirty="0" smtClean="0"/>
              <a:t> Mock</a:t>
            </a:r>
          </a:p>
          <a:p>
            <a:r>
              <a:rPr lang="en-US" sz="3200" dirty="0" smtClean="0"/>
              <a:t>. </a:t>
            </a:r>
            <a:r>
              <a:rPr lang="en-US" sz="3200" dirty="0" err="1" smtClean="0"/>
              <a:t>Automock</a:t>
            </a:r>
            <a:r>
              <a:rPr lang="en-US" sz="3200" dirty="0" smtClean="0"/>
              <a:t> container promotes DIP</a:t>
            </a:r>
          </a:p>
          <a:p>
            <a:r>
              <a:rPr lang="en-US" sz="3200" dirty="0" smtClean="0"/>
              <a:t>. Fluent </a:t>
            </a:r>
            <a:r>
              <a:rPr lang="en-US" sz="3200" smtClean="0"/>
              <a:t>interface to avoid </a:t>
            </a:r>
            <a:r>
              <a:rPr lang="en-US" sz="3200" dirty="0" smtClean="0"/>
              <a:t>lambdas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m2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m1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832100" y="692150"/>
            <a:ext cx="6019800" cy="5943600"/>
          </a:xfrm>
          <a:prstGeom prst="rect">
            <a:avLst/>
          </a:prstGeom>
          <a:solidFill>
            <a:schemeClr val="bg1"/>
          </a:solidFill>
        </p:spPr>
        <p:txBody>
          <a:bodyPr lIns="182880" tIns="274320" rIns="91440" anchor="t" anchorCtr="0"/>
          <a:lstStyle/>
          <a:p>
            <a:r>
              <a:rPr lang="en-US" sz="4400" dirty="0" smtClean="0"/>
              <a:t>. </a:t>
            </a:r>
            <a:r>
              <a:rPr lang="en-US" sz="4400" dirty="0" err="1" smtClean="0"/>
              <a:t>Silverlight</a:t>
            </a:r>
            <a:r>
              <a:rPr lang="en-US" sz="4400" dirty="0" smtClean="0"/>
              <a:t> </a:t>
            </a:r>
          </a:p>
          <a:p>
            <a:r>
              <a:rPr lang="en-US" sz="4400" dirty="0" smtClean="0"/>
              <a:t>. LINQ to </a:t>
            </a:r>
            <a:r>
              <a:rPr lang="en-US" sz="4400" dirty="0" err="1" smtClean="0"/>
              <a:t>msi</a:t>
            </a:r>
            <a:r>
              <a:rPr lang="en-US" sz="4400" dirty="0" smtClean="0"/>
              <a:t> via </a:t>
            </a:r>
            <a:r>
              <a:rPr lang="en-US" sz="4400" dirty="0" err="1" smtClean="0"/>
              <a:t>Wix</a:t>
            </a:r>
            <a:endParaRPr lang="en-US" sz="4400" dirty="0" smtClean="0"/>
          </a:p>
          <a:p>
            <a:r>
              <a:rPr lang="en-US" sz="4400" dirty="0" smtClean="0"/>
              <a:t>. SOAP provider for FRED</a:t>
            </a:r>
          </a:p>
          <a:p>
            <a:r>
              <a:rPr lang="en-US" sz="4400" dirty="0" smtClean="0"/>
              <a:t>. ATDD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openresume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600200"/>
            <a:ext cx="8870950" cy="389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Pays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555750"/>
            <a:ext cx="8896350" cy="3943056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69900" y="2044700"/>
            <a:ext cx="5562600" cy="29718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/>
          <a:p>
            <a:r>
              <a:rPr lang="en-US" sz="3200" dirty="0" smtClean="0"/>
              <a:t>. ORM using Active Record</a:t>
            </a:r>
          </a:p>
          <a:p>
            <a:r>
              <a:rPr lang="en-US" sz="3200" dirty="0" smtClean="0"/>
              <a:t>. CRUD through stored </a:t>
            </a:r>
            <a:r>
              <a:rPr lang="en-US" sz="3200" dirty="0" err="1" smtClean="0"/>
              <a:t>procs</a:t>
            </a:r>
            <a:endParaRPr lang="en-US" sz="3200" dirty="0" smtClean="0"/>
          </a:p>
          <a:p>
            <a:r>
              <a:rPr lang="en-US" sz="3200" dirty="0" smtClean="0"/>
              <a:t>. DDD</a:t>
            </a:r>
          </a:p>
          <a:p>
            <a:r>
              <a:rPr lang="en-US" sz="3200" dirty="0" smtClean="0"/>
              <a:t>. Distributed</a:t>
            </a:r>
          </a:p>
          <a:p>
            <a:r>
              <a:rPr lang="en-US" sz="3200" dirty="0" smtClean="0"/>
              <a:t>. XP practices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cerytaxi1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cerytaxi2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ERF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mMailStat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114800" y="2286000"/>
            <a:ext cx="4876800" cy="388620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anchor="t"/>
          <a:lstStyle/>
          <a:p>
            <a:r>
              <a:rPr lang="en-US" sz="4000" dirty="0" smtClean="0"/>
              <a:t>. RUP</a:t>
            </a:r>
          </a:p>
          <a:p>
            <a:r>
              <a:rPr lang="en-US" sz="4000" dirty="0" smtClean="0"/>
              <a:t>. VSS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trix_speventhandlers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Words>222</Words>
  <Application>Microsoft Office PowerPoint</Application>
  <PresentationFormat>On-screen Show (4:3)</PresentationFormat>
  <Paragraphs>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isel</dc:creator>
  <cp:lastModifiedBy>Microsoft account</cp:lastModifiedBy>
  <cp:revision>80</cp:revision>
  <dcterms:created xsi:type="dcterms:W3CDTF">2006-08-16T00:00:00Z</dcterms:created>
  <dcterms:modified xsi:type="dcterms:W3CDTF">2013-04-01T00:45:57Z</dcterms:modified>
</cp:coreProperties>
</file>