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9" r:id="rId3"/>
    <p:sldId id="274" r:id="rId4"/>
    <p:sldId id="282" r:id="rId5"/>
    <p:sldId id="281" r:id="rId6"/>
    <p:sldId id="283" r:id="rId7"/>
    <p:sldId id="284" r:id="rId8"/>
    <p:sldId id="276" r:id="rId9"/>
    <p:sldId id="261" r:id="rId10"/>
    <p:sldId id="280" r:id="rId11"/>
    <p:sldId id="285" r:id="rId12"/>
    <p:sldId id="286" r:id="rId13"/>
    <p:sldId id="287" r:id="rId14"/>
    <p:sldId id="288" r:id="rId15"/>
    <p:sldId id="289" r:id="rId16"/>
    <p:sldId id="277" r:id="rId17"/>
    <p:sldId id="264" r:id="rId18"/>
    <p:sldId id="266" r:id="rId19"/>
    <p:sldId id="267" r:id="rId20"/>
    <p:sldId id="268" r:id="rId21"/>
    <p:sldId id="269" r:id="rId22"/>
    <p:sldId id="272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469"/>
    <a:srgbClr val="E9DD87"/>
    <a:srgbClr val="FFE2A7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34" d="100"/>
          <a:sy n="134" d="100"/>
        </p:scale>
        <p:origin x="-135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3E3B4A0B-830D-47F8-908C-241489564583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AF0EEAEB-8F24-42A4-B842-710EA1DAA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4A0B-830D-47F8-908C-241489564583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EAEB-8F24-42A4-B842-710EA1DAA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4A0B-830D-47F8-908C-241489564583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EAEB-8F24-42A4-B842-710EA1DAA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4A0B-830D-47F8-908C-241489564583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EAEB-8F24-42A4-B842-710EA1DAA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4A0B-830D-47F8-908C-241489564583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EAEB-8F24-42A4-B842-710EA1DAA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4A0B-830D-47F8-908C-241489564583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EAEB-8F24-42A4-B842-710EA1DAA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4A0B-830D-47F8-908C-241489564583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EAEB-8F24-42A4-B842-710EA1DAA3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4A0B-830D-47F8-908C-241489564583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EAEB-8F24-42A4-B842-710EA1DAA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4A0B-830D-47F8-908C-241489564583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EAEB-8F24-42A4-B842-710EA1DAA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3E3B4A0B-830D-47F8-908C-241489564583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AF0EEAEB-8F24-42A4-B842-710EA1DAA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E3B4A0B-830D-47F8-908C-241489564583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AF0EEAEB-8F24-42A4-B842-710EA1DAA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E3B4A0B-830D-47F8-908C-241489564583}" type="datetimeFigureOut">
              <a:rPr lang="en-US" smtClean="0"/>
              <a:pPr/>
              <a:t>8/30/2010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F0EEAEB-8F24-42A4-B842-710EA1DAA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Internal DSLs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latin typeface="Consolas" pitchFamily="49" charset="0"/>
              </a:rPr>
              <a:t>by: mike </a:t>
            </a:r>
            <a:r>
              <a:rPr lang="en-US" sz="2000" dirty="0" err="1" smtClean="0">
                <a:latin typeface="Consolas" pitchFamily="49" charset="0"/>
              </a:rPr>
              <a:t>suarez</a:t>
            </a: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NHibernate</a:t>
            </a:r>
            <a:r>
              <a:rPr lang="en-US" sz="3600" dirty="0" smtClean="0"/>
              <a:t> &amp; Fluent </a:t>
            </a:r>
            <a:r>
              <a:rPr lang="en-US" sz="3600" dirty="0" err="1"/>
              <a:t>NHibernate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143000" y="2121406"/>
            <a:ext cx="3810000" cy="3822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hibernate-mapping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="urn:nhibernate-mapping-2.2"  </a:t>
            </a:r>
          </a:p>
          <a:p>
            <a:pPr marL="0" indent="0">
              <a:buNone/>
            </a:pP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namespace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QuickStart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" assembly="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QuickStart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"&gt;  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&lt;class name="Cat" table="Cat"&gt;  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&lt;id name="Id"&gt;  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&lt;generator class="identity" /&gt;  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&lt;/id&gt;  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&lt;property name="Name"&gt;  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&lt;column name="Name" length="16" not-null="true" /&gt;  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&lt;/property&gt;  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&lt;property name="Sex" /&gt;  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&lt;many-to-one name="Mate" /&gt;  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&lt;bag name="Kittens"&gt;  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&lt;key column="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mother_id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" /&gt;  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  &lt;one-to-many class="Cat" /&gt;  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    &lt;/bag&gt;  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  &lt;/class&gt;  </a:t>
            </a:r>
          </a:p>
          <a:p>
            <a:pPr marL="0" indent="0">
              <a:buNone/>
            </a:pPr>
            <a:r>
              <a:rPr lang="en-US" sz="900" dirty="0">
                <a:latin typeface="Consolas" pitchFamily="49" charset="0"/>
                <a:cs typeface="Consolas" pitchFamily="49" charset="0"/>
              </a:rPr>
              <a:t>&lt;/hibernate-mapping&gt;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876800" y="2119313"/>
            <a:ext cx="3276600" cy="3605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CatMap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ClassMap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&lt;Cat&gt;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CatMap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Id(x =&gt;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x.Id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Map(x =&gt;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x.Name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.Length(16)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Not.Nullable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Map(x =&gt;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x.Sex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References(x =&gt;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x.Mate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(x =&gt;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x.Kittens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3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SDF &amp; Fluent SD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143000" y="2121406"/>
            <a:ext cx="3810000" cy="33332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900" dirty="0" smtClean="0">
                <a:latin typeface="Consolas" pitchFamily="49" charset="0"/>
                <a:cs typeface="Consolas" pitchFamily="49" charset="0"/>
              </a:rPr>
              <a:t>&lt;web-service-generator&gt;</a:t>
            </a:r>
            <a:br>
              <a:rPr lang="en-US" sz="900" dirty="0" smtClean="0">
                <a:latin typeface="Consolas" pitchFamily="49" charset="0"/>
                <a:cs typeface="Consolas" pitchFamily="49" charset="0"/>
              </a:rPr>
            </a:b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&lt;entity name="Person“ source-type="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UltimateSoftware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.     </a:t>
            </a:r>
          </a:p>
          <a:p>
            <a:pPr marL="0" indent="0">
              <a:buNone/>
            </a:pP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ObjectModel.Objects.Person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indent="0">
              <a:buNone/>
            </a:pP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UltimateSoftware.ObjectModel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“ </a:t>
            </a:r>
            <a:br>
              <a:rPr lang="en-US" sz="900" dirty="0" smtClean="0">
                <a:latin typeface="Consolas" pitchFamily="49" charset="0"/>
                <a:cs typeface="Consolas" pitchFamily="49" charset="0"/>
              </a:rPr>
            </a:b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mapping-file="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EmployeePerson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900" dirty="0" smtClean="0">
                <a:latin typeface="Consolas" pitchFamily="49" charset="0"/>
                <a:cs typeface="Consolas" pitchFamily="49" charset="0"/>
              </a:rPr>
            </a:b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&lt;facade type="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UltimateSoftware.ObjectModel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buNone/>
            </a:pP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Facade.EmployeeSetup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,     </a:t>
            </a:r>
          </a:p>
          <a:p>
            <a:pPr marL="0" indent="0">
              <a:buNone/>
            </a:pP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UltimateSoftware.ObjectModel.Facade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900" dirty="0" smtClean="0">
                <a:latin typeface="Consolas" pitchFamily="49" charset="0"/>
                <a:cs typeface="Consolas" pitchFamily="49" charset="0"/>
              </a:rPr>
            </a:b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&lt;get-method name="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GetEmployeePerson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900" dirty="0" smtClean="0">
                <a:latin typeface="Consolas" pitchFamily="49" charset="0"/>
                <a:cs typeface="Consolas" pitchFamily="49" charset="0"/>
              </a:rPr>
            </a:b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  &lt;parameter-mappings&gt;</a:t>
            </a:r>
            <a:br>
              <a:rPr lang="en-US" sz="900" dirty="0" smtClean="0">
                <a:latin typeface="Consolas" pitchFamily="49" charset="0"/>
                <a:cs typeface="Consolas" pitchFamily="49" charset="0"/>
              </a:rPr>
            </a:b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    &lt;mapping argument-name="EEID" </a:t>
            </a:r>
          </a:p>
          <a:p>
            <a:pPr marL="0" indent="0">
              <a:buNone/>
            </a:pP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      argument-type="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pPr marL="0" indent="0">
              <a:buNone/>
            </a:pP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      property-name="EEID"/&gt;</a:t>
            </a:r>
            <a:br>
              <a:rPr lang="en-US" sz="900" dirty="0" smtClean="0">
                <a:latin typeface="Consolas" pitchFamily="49" charset="0"/>
                <a:cs typeface="Consolas" pitchFamily="49" charset="0"/>
              </a:rPr>
            </a:b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  &lt;/parameter-mappings&gt;</a:t>
            </a:r>
            <a:br>
              <a:rPr lang="en-US" sz="900" dirty="0" smtClean="0">
                <a:latin typeface="Consolas" pitchFamily="49" charset="0"/>
                <a:cs typeface="Consolas" pitchFamily="49" charset="0"/>
              </a:rPr>
            </a:b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&lt;/get-method&gt;</a:t>
            </a:r>
            <a:br>
              <a:rPr lang="en-US" sz="900" dirty="0" smtClean="0">
                <a:latin typeface="Consolas" pitchFamily="49" charset="0"/>
                <a:cs typeface="Consolas" pitchFamily="49" charset="0"/>
              </a:rPr>
            </a:b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&lt;/facade&gt;</a:t>
            </a:r>
            <a:br>
              <a:rPr lang="en-US" sz="900" dirty="0" smtClean="0">
                <a:latin typeface="Consolas" pitchFamily="49" charset="0"/>
                <a:cs typeface="Consolas" pitchFamily="49" charset="0"/>
              </a:rPr>
            </a:b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&lt;properties&gt;</a:t>
            </a:r>
            <a:br>
              <a:rPr lang="en-US" sz="900" dirty="0" smtClean="0">
                <a:latin typeface="Consolas" pitchFamily="49" charset="0"/>
                <a:cs typeface="Consolas" pitchFamily="49" charset="0"/>
              </a:rPr>
            </a:b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&lt;key-property source-name="EEID" </a:t>
            </a:r>
          </a:p>
          <a:p>
            <a:pPr marL="0" indent="0">
              <a:buNone/>
            </a:pP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 type="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" column="</a:t>
            </a:r>
            <a:r>
              <a:rPr lang="en-US" sz="900" dirty="0" err="1" smtClean="0">
                <a:latin typeface="Consolas" pitchFamily="49" charset="0"/>
                <a:cs typeface="Consolas" pitchFamily="49" charset="0"/>
              </a:rPr>
              <a:t>EmpPers.eepEEID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" /&gt;</a:t>
            </a:r>
            <a:br>
              <a:rPr lang="en-US" sz="900" dirty="0" smtClean="0">
                <a:latin typeface="Consolas" pitchFamily="49" charset="0"/>
                <a:cs typeface="Consolas" pitchFamily="49" charset="0"/>
              </a:rPr>
            </a:b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&lt;/properties&gt;</a:t>
            </a:r>
            <a:br>
              <a:rPr lang="en-US" sz="900" dirty="0" smtClean="0">
                <a:latin typeface="Consolas" pitchFamily="49" charset="0"/>
                <a:cs typeface="Consolas" pitchFamily="49" charset="0"/>
              </a:rPr>
            </a:b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&lt;/entity&gt;</a:t>
            </a:r>
            <a:br>
              <a:rPr lang="en-US" sz="900" dirty="0" smtClean="0">
                <a:latin typeface="Consolas" pitchFamily="49" charset="0"/>
                <a:cs typeface="Consolas" pitchFamily="49" charset="0"/>
              </a:rPr>
            </a:br>
            <a:r>
              <a:rPr lang="en-US" sz="900" dirty="0" smtClean="0">
                <a:latin typeface="Consolas" pitchFamily="49" charset="0"/>
                <a:cs typeface="Consolas" pitchFamily="49" charset="0"/>
              </a:rPr>
              <a:t>&lt;/web-service-generator&gt;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876800" y="2119313"/>
            <a:ext cx="3276600" cy="3605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PersonServiceDefinition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: </a:t>
            </a:r>
          </a:p>
          <a:p>
            <a:pPr marL="0" indent="0"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ServiceDefinition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&lt;Person&gt;</a:t>
            </a:r>
            <a:br>
              <a:rPr lang="en-US" sz="1100" dirty="0" smtClean="0">
                <a:latin typeface="Consolas" pitchFamily="49" charset="0"/>
                <a:cs typeface="Consolas" pitchFamily="49" charset="0"/>
              </a:rPr>
            </a:b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1100" dirty="0" smtClean="0">
                <a:latin typeface="Consolas" pitchFamily="49" charset="0"/>
                <a:cs typeface="Consolas" pitchFamily="49" charset="0"/>
              </a:rPr>
            </a:b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PersonServiceDefinition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US" sz="1100" dirty="0" smtClean="0">
                <a:latin typeface="Consolas" pitchFamily="49" charset="0"/>
                <a:cs typeface="Consolas" pitchFamily="49" charset="0"/>
              </a:rPr>
            </a:b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1100" dirty="0" smtClean="0">
                <a:latin typeface="Consolas" pitchFamily="49" charset="0"/>
                <a:cs typeface="Consolas" pitchFamily="49" charset="0"/>
              </a:rPr>
            </a:b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Name("Person")</a:t>
            </a:r>
            <a:br>
              <a:rPr lang="en-US" sz="1100" dirty="0" smtClean="0">
                <a:latin typeface="Consolas" pitchFamily="49" charset="0"/>
                <a:cs typeface="Consolas" pitchFamily="49" charset="0"/>
              </a:rPr>
            </a:b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MappingFile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EmployeePerson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")</a:t>
            </a:r>
            <a:br>
              <a:rPr lang="en-US" sz="1100" dirty="0" smtClean="0">
                <a:latin typeface="Consolas" pitchFamily="49" charset="0"/>
                <a:cs typeface="Consolas" pitchFamily="49" charset="0"/>
              </a:rPr>
            </a:b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.Key&lt;string&gt;("EEID", "Id")</a:t>
            </a:r>
            <a:br>
              <a:rPr lang="en-US" sz="1100" dirty="0" smtClean="0">
                <a:latin typeface="Consolas" pitchFamily="49" charset="0"/>
                <a:cs typeface="Consolas" pitchFamily="49" charset="0"/>
              </a:rPr>
            </a:b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.Facade&lt;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EmployeeSetup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&gt;(f =&gt; f</a:t>
            </a:r>
            <a:br>
              <a:rPr lang="en-US" sz="1100" dirty="0" smtClean="0">
                <a:latin typeface="Consolas" pitchFamily="49" charset="0"/>
                <a:cs typeface="Consolas" pitchFamily="49" charset="0"/>
              </a:rPr>
            </a:b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GetMethod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(m =&gt; m</a:t>
            </a:r>
          </a:p>
          <a:p>
            <a:pPr marL="0" indent="0"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  .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GetEmployeePerson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Arg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&lt;string&gt;("EEID")))</a:t>
            </a:r>
            <a:br>
              <a:rPr lang="en-US" sz="1100" dirty="0" smtClean="0">
                <a:latin typeface="Consolas" pitchFamily="49" charset="0"/>
                <a:cs typeface="Consolas" pitchFamily="49" charset="0"/>
              </a:rPr>
            </a:b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SetMethod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(m =&gt; m</a:t>
            </a:r>
          </a:p>
          <a:p>
            <a:pPr marL="0" indent="0"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  .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SetEmployeePerson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(null)));</a:t>
            </a:r>
            <a:br>
              <a:rPr lang="en-US" sz="1100" dirty="0" smtClean="0">
                <a:latin typeface="Consolas" pitchFamily="49" charset="0"/>
                <a:cs typeface="Consolas" pitchFamily="49" charset="0"/>
              </a:rPr>
            </a:b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}</a:t>
            </a:r>
            <a:br>
              <a:rPr lang="en-US" sz="1100" dirty="0" smtClean="0">
                <a:latin typeface="Consolas" pitchFamily="49" charset="0"/>
                <a:cs typeface="Consolas" pitchFamily="49" charset="0"/>
              </a:rPr>
            </a:b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3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Cacophony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360" y="1905645"/>
            <a:ext cx="4857280" cy="3811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11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Building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0304" y="2253425"/>
            <a:ext cx="6299285" cy="323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11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Ghetto Language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20067"/>
            <a:ext cx="6400800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55055" y="2567573"/>
            <a:ext cx="1103202" cy="276999"/>
          </a:xfrm>
          <a:prstGeom prst="rect">
            <a:avLst/>
          </a:prstGeom>
          <a:noFill/>
          <a:effectLst>
            <a:glow rad="457200">
              <a:schemeClr val="bg1">
                <a:alpha val="6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Ni! </a:t>
            </a:r>
            <a:r>
              <a:rPr lang="en-US" sz="1200" dirty="0" err="1" smtClean="0">
                <a:solidFill>
                  <a:schemeClr val="bg1"/>
                </a:solidFill>
              </a:rPr>
              <a:t>ni</a:t>
            </a:r>
            <a:r>
              <a:rPr lang="en-US" sz="1200" dirty="0" smtClean="0">
                <a:solidFill>
                  <a:schemeClr val="bg1"/>
                </a:solidFill>
              </a:rPr>
              <a:t>!! Ni </a:t>
            </a:r>
            <a:r>
              <a:rPr lang="en-US" sz="1200" dirty="0" err="1" smtClean="0">
                <a:solidFill>
                  <a:schemeClr val="bg1"/>
                </a:solidFill>
              </a:rPr>
              <a:t>ni</a:t>
            </a:r>
            <a:r>
              <a:rPr lang="en-US" sz="1200" dirty="0" smtClean="0">
                <a:solidFill>
                  <a:schemeClr val="bg1"/>
                </a:solidFill>
              </a:rPr>
              <a:t>  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6845" y="3277210"/>
            <a:ext cx="607160" cy="43088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>
            <a:glow rad="1295400">
              <a:schemeClr val="accent3">
                <a:satMod val="175000"/>
                <a:alpha val="0"/>
              </a:schemeClr>
            </a:glow>
            <a:softEdge rad="546100"/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Ni </a:t>
            </a:r>
            <a:r>
              <a:rPr lang="en-US" sz="1000" dirty="0" err="1" smtClean="0">
                <a:solidFill>
                  <a:schemeClr val="bg1"/>
                </a:solidFill>
              </a:rPr>
              <a:t>ni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ni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NI</a:t>
            </a:r>
            <a:r>
              <a:rPr lang="en-US" sz="1200" dirty="0" smtClean="0">
                <a:solidFill>
                  <a:schemeClr val="bg1"/>
                </a:solidFill>
              </a:rPr>
              <a:t>  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5831" y="3152838"/>
            <a:ext cx="724852" cy="43088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>
            <a:glow rad="1295400">
              <a:schemeClr val="accent3">
                <a:satMod val="175000"/>
                <a:alpha val="0"/>
              </a:schemeClr>
            </a:glow>
            <a:softEdge rad="546100"/>
          </a:effectLst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n</a:t>
            </a:r>
            <a:r>
              <a:rPr lang="en-US" sz="1000" dirty="0" err="1" smtClean="0">
                <a:solidFill>
                  <a:schemeClr val="bg1"/>
                </a:solidFill>
              </a:rPr>
              <a:t>i</a:t>
            </a:r>
            <a:r>
              <a:rPr lang="en-US" sz="1000" dirty="0" smtClean="0">
                <a:solidFill>
                  <a:schemeClr val="bg1"/>
                </a:solidFill>
              </a:rPr>
              <a:t>! NI </a:t>
            </a:r>
            <a:r>
              <a:rPr lang="en-US" sz="1000" dirty="0" err="1" smtClean="0">
                <a:solidFill>
                  <a:schemeClr val="bg1"/>
                </a:solidFill>
              </a:rPr>
              <a:t>ni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n</a:t>
            </a:r>
            <a:r>
              <a:rPr lang="en-US" sz="1000" dirty="0" err="1" smtClean="0">
                <a:solidFill>
                  <a:schemeClr val="bg1"/>
                </a:solidFill>
              </a:rPr>
              <a:t>i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ni</a:t>
            </a:r>
            <a:r>
              <a:rPr lang="en-US" sz="1000" dirty="0" smtClean="0">
                <a:solidFill>
                  <a:schemeClr val="bg1"/>
                </a:solidFill>
              </a:rPr>
              <a:t>!</a:t>
            </a:r>
            <a:r>
              <a:rPr lang="en-US" sz="1200" dirty="0" smtClean="0">
                <a:solidFill>
                  <a:schemeClr val="bg1"/>
                </a:solidFill>
              </a:rPr>
              <a:t>   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Blinkered Abstraction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85" y="1897266"/>
            <a:ext cx="5616230" cy="40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1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of DSL Processing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6248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9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US.Foundation.Services</a:t>
            </a:r>
            <a:endParaRPr lang="en-US" dirty="0"/>
          </a:p>
        </p:txBody>
      </p:sp>
      <p:pic>
        <p:nvPicPr>
          <p:cNvPr id="4" name="Content Placeholder 3" descr="visio map for mik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3675" y="2667488"/>
            <a:ext cx="6196013" cy="2507274"/>
          </a:xfrm>
        </p:spPr>
      </p:pic>
    </p:spTree>
    <p:extLst>
      <p:ext uri="{BB962C8B-B14F-4D97-AF65-F5344CB8AC3E}">
        <p14:creationId xmlns:p14="http://schemas.microsoft.com/office/powerpoint/2010/main" val="27985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nsolas" pitchFamily="49" charset="0"/>
              </a:rPr>
              <a:t>A combination of function calls as a sequence of statements.</a:t>
            </a:r>
          </a:p>
          <a:p>
            <a:pPr marL="365760" lvl="1" indent="0">
              <a:buNone/>
            </a:pPr>
            <a:endParaRPr lang="en-US" sz="1500" dirty="0" smtClean="0">
              <a:latin typeface="Consolas" pitchFamily="49" charset="0"/>
            </a:endParaRPr>
          </a:p>
          <a:p>
            <a:pPr marL="365760" lvl="1" indent="0">
              <a:buNone/>
            </a:pPr>
            <a:r>
              <a:rPr lang="en-US" sz="1500" dirty="0" smtClean="0">
                <a:latin typeface="Consolas" pitchFamily="49" charset="0"/>
              </a:rPr>
              <a:t>computer</a:t>
            </a:r>
            <a:r>
              <a:rPr lang="en-US" sz="1500" dirty="0">
                <a:latin typeface="Consolas" pitchFamily="49" charset="0"/>
              </a:rPr>
              <a:t>();</a:t>
            </a:r>
          </a:p>
          <a:p>
            <a:pPr marL="640080" lvl="2" indent="0">
              <a:buNone/>
            </a:pPr>
            <a:r>
              <a:rPr lang="en-US" sz="1500" dirty="0">
                <a:latin typeface="Consolas" pitchFamily="49" charset="0"/>
              </a:rPr>
              <a:t>processor();</a:t>
            </a:r>
          </a:p>
          <a:p>
            <a:pPr marL="1005840" lvl="3" indent="0">
              <a:buNone/>
            </a:pPr>
            <a:r>
              <a:rPr lang="en-US" sz="1500" dirty="0">
                <a:latin typeface="Consolas" pitchFamily="49" charset="0"/>
              </a:rPr>
              <a:t>cores(2);</a:t>
            </a:r>
          </a:p>
          <a:p>
            <a:pPr marL="1005840" lvl="3" indent="0">
              <a:buNone/>
            </a:pPr>
            <a:r>
              <a:rPr lang="en-US" sz="1500" dirty="0">
                <a:latin typeface="Consolas" pitchFamily="49" charset="0"/>
              </a:rPr>
              <a:t>speed(2500);</a:t>
            </a:r>
          </a:p>
          <a:p>
            <a:pPr marL="1005840" lvl="3" indent="0">
              <a:buNone/>
            </a:pPr>
            <a:r>
              <a:rPr lang="en-US" sz="1500" dirty="0">
                <a:latin typeface="Consolas" pitchFamily="49" charset="0"/>
              </a:rPr>
              <a:t>i386();</a:t>
            </a:r>
          </a:p>
          <a:p>
            <a:pPr marL="640080" lvl="2" indent="0">
              <a:buNone/>
            </a:pPr>
            <a:r>
              <a:rPr lang="en-US" sz="1500" dirty="0">
                <a:latin typeface="Consolas" pitchFamily="49" charset="0"/>
              </a:rPr>
              <a:t>disk();</a:t>
            </a:r>
          </a:p>
          <a:p>
            <a:pPr marL="1005840" lvl="3" indent="0">
              <a:buNone/>
            </a:pPr>
            <a:r>
              <a:rPr lang="en-US" sz="1500" dirty="0">
                <a:latin typeface="Consolas" pitchFamily="49" charset="0"/>
              </a:rPr>
              <a:t>size(150);</a:t>
            </a:r>
          </a:p>
          <a:p>
            <a:pPr marL="640080" lvl="2" indent="0">
              <a:buNone/>
            </a:pPr>
            <a:r>
              <a:rPr lang="en-US" sz="1500" dirty="0">
                <a:latin typeface="Consolas" pitchFamily="49" charset="0"/>
              </a:rPr>
              <a:t>disk();</a:t>
            </a:r>
          </a:p>
          <a:p>
            <a:pPr marL="1005840" lvl="3" indent="0">
              <a:buNone/>
            </a:pPr>
            <a:r>
              <a:rPr lang="en-US" sz="1500" dirty="0">
                <a:latin typeface="Consolas" pitchFamily="49" charset="0"/>
              </a:rPr>
              <a:t>size(75);</a:t>
            </a:r>
          </a:p>
          <a:p>
            <a:pPr marL="1005840" lvl="3" indent="0">
              <a:buNone/>
            </a:pPr>
            <a:r>
              <a:rPr lang="en-US" sz="1500" dirty="0">
                <a:latin typeface="Consolas" pitchFamily="49" charset="0"/>
              </a:rPr>
              <a:t>speed(7200);</a:t>
            </a:r>
          </a:p>
          <a:p>
            <a:pPr marL="1005840" lvl="3" indent="0">
              <a:buNone/>
            </a:pPr>
            <a:r>
              <a:rPr lang="en-US" sz="1500" dirty="0" err="1">
                <a:latin typeface="Consolas" pitchFamily="49" charset="0"/>
              </a:rPr>
              <a:t>sata</a:t>
            </a:r>
            <a:r>
              <a:rPr lang="en-US" sz="1500" dirty="0"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388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</a:rPr>
              <a:t>Compose functions by nesting function calls as arguments of other calls.</a:t>
            </a:r>
          </a:p>
          <a:p>
            <a:pPr marL="0" indent="0">
              <a:buNone/>
            </a:pPr>
            <a:endParaRPr lang="en-US" sz="1400" dirty="0" smtClean="0">
              <a:latin typeface="Consolas" pitchFamily="49" charset="0"/>
            </a:endParaRPr>
          </a:p>
          <a:p>
            <a:pPr marL="365760" lvl="1" indent="0">
              <a:buNone/>
            </a:pPr>
            <a:r>
              <a:rPr lang="en-US" sz="1600" dirty="0" smtClean="0">
                <a:latin typeface="Consolas" pitchFamily="49" charset="0"/>
              </a:rPr>
              <a:t>Facade&lt;</a:t>
            </a:r>
            <a:r>
              <a:rPr lang="en-US" sz="1600" dirty="0" err="1" smtClean="0">
                <a:latin typeface="Consolas" pitchFamily="49" charset="0"/>
              </a:rPr>
              <a:t>EmployeeSetup</a:t>
            </a:r>
            <a:r>
              <a:rPr lang="en-US" sz="1600" dirty="0" smtClean="0">
                <a:latin typeface="Consolas" pitchFamily="49" charset="0"/>
              </a:rPr>
              <a:t>&gt;(f =&gt; f</a:t>
            </a:r>
            <a:br>
              <a:rPr lang="en-US" sz="1600" dirty="0" smtClean="0">
                <a:latin typeface="Consolas" pitchFamily="49" charset="0"/>
              </a:rPr>
            </a:br>
            <a:r>
              <a:rPr lang="en-US" sz="1600" dirty="0" smtClean="0">
                <a:latin typeface="Consolas" pitchFamily="49" charset="0"/>
              </a:rPr>
              <a:t>  .</a:t>
            </a:r>
            <a:r>
              <a:rPr lang="en-US" sz="1600" dirty="0" err="1" smtClean="0">
                <a:latin typeface="Consolas" pitchFamily="49" charset="0"/>
              </a:rPr>
              <a:t>GetMethod</a:t>
            </a:r>
            <a:r>
              <a:rPr lang="en-US" sz="1600" dirty="0" smtClean="0">
                <a:latin typeface="Consolas" pitchFamily="49" charset="0"/>
              </a:rPr>
              <a:t>(m =&gt; m</a:t>
            </a:r>
          </a:p>
          <a:p>
            <a:pPr marL="365760" lvl="1" indent="0">
              <a:buNone/>
            </a:pPr>
            <a:r>
              <a:rPr lang="en-US" sz="1600" dirty="0" smtClean="0">
                <a:latin typeface="Consolas" pitchFamily="49" charset="0"/>
              </a:rPr>
              <a:t>    .</a:t>
            </a:r>
            <a:r>
              <a:rPr lang="en-US" sz="1600" dirty="0" err="1" smtClean="0">
                <a:latin typeface="Consolas" pitchFamily="49" charset="0"/>
              </a:rPr>
              <a:t>GetEmployeeAddress</a:t>
            </a:r>
            <a:r>
              <a:rPr lang="en-US" sz="1600" dirty="0" smtClean="0">
                <a:latin typeface="Consolas" pitchFamily="49" charset="0"/>
              </a:rPr>
              <a:t>(</a:t>
            </a:r>
            <a:br>
              <a:rPr lang="en-US" sz="1600" dirty="0" smtClean="0">
                <a:latin typeface="Consolas" pitchFamily="49" charset="0"/>
              </a:rPr>
            </a:br>
            <a:r>
              <a:rPr lang="en-US" sz="1600" dirty="0" smtClean="0">
                <a:latin typeface="Consolas" pitchFamily="49" charset="0"/>
              </a:rPr>
              <a:t>      </a:t>
            </a:r>
            <a:r>
              <a:rPr lang="en-US" sz="1600" dirty="0" err="1" smtClean="0">
                <a:latin typeface="Consolas" pitchFamily="49" charset="0"/>
              </a:rPr>
              <a:t>Arg</a:t>
            </a:r>
            <a:r>
              <a:rPr lang="en-US" sz="1600" dirty="0" smtClean="0">
                <a:latin typeface="Consolas" pitchFamily="49" charset="0"/>
              </a:rPr>
              <a:t>&lt;string&gt;("EEID"),</a:t>
            </a:r>
            <a:br>
              <a:rPr lang="en-US" sz="1600" dirty="0" smtClean="0">
                <a:latin typeface="Consolas" pitchFamily="49" charset="0"/>
              </a:rPr>
            </a:br>
            <a:r>
              <a:rPr lang="en-US" sz="1600" dirty="0" smtClean="0">
                <a:latin typeface="Consolas" pitchFamily="49" charset="0"/>
              </a:rPr>
              <a:t>      </a:t>
            </a:r>
            <a:r>
              <a:rPr lang="en-US" sz="1600" dirty="0" err="1" smtClean="0">
                <a:latin typeface="Consolas" pitchFamily="49" charset="0"/>
              </a:rPr>
              <a:t>Arg</a:t>
            </a:r>
            <a:r>
              <a:rPr lang="en-US" sz="1600" dirty="0" smtClean="0">
                <a:latin typeface="Consolas" pitchFamily="49" charset="0"/>
              </a:rPr>
              <a:t>&lt;string&gt;("EEID")))</a:t>
            </a:r>
            <a:br>
              <a:rPr lang="en-US" sz="1600" dirty="0" smtClean="0">
                <a:latin typeface="Consolas" pitchFamily="49" charset="0"/>
              </a:rPr>
            </a:br>
            <a:r>
              <a:rPr lang="en-US" sz="1600" dirty="0" smtClean="0">
                <a:latin typeface="Consolas" pitchFamily="49" charset="0"/>
              </a:rPr>
              <a:t>  .</a:t>
            </a:r>
            <a:r>
              <a:rPr lang="en-US" sz="1600" dirty="0" err="1" smtClean="0">
                <a:latin typeface="Consolas" pitchFamily="49" charset="0"/>
              </a:rPr>
              <a:t>SetMethod</a:t>
            </a:r>
            <a:r>
              <a:rPr lang="en-US" sz="1600" dirty="0" smtClean="0">
                <a:latin typeface="Consolas" pitchFamily="49" charset="0"/>
              </a:rPr>
              <a:t>(m =&gt; m</a:t>
            </a:r>
          </a:p>
          <a:p>
            <a:pPr marL="365760" lvl="1" indent="0">
              <a:buNone/>
            </a:pPr>
            <a:r>
              <a:rPr lang="en-US" sz="1600" dirty="0" smtClean="0">
                <a:latin typeface="Consolas" pitchFamily="49" charset="0"/>
              </a:rPr>
              <a:t>    .</a:t>
            </a:r>
            <a:r>
              <a:rPr lang="en-US" sz="1600" dirty="0" err="1" smtClean="0">
                <a:latin typeface="Consolas" pitchFamily="49" charset="0"/>
              </a:rPr>
              <a:t>SetEmployeeAddress</a:t>
            </a:r>
            <a:r>
              <a:rPr lang="en-US" sz="1600" dirty="0" smtClean="0">
                <a:latin typeface="Consolas" pitchFamily="49" charset="0"/>
              </a:rPr>
              <a:t>(null)));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Domain-specific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000" dirty="0" smtClean="0">
                <a:latin typeface="Consolas" pitchFamily="49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2000" dirty="0">
                <a:latin typeface="Consolas" pitchFamily="49" charset="0"/>
                <a:ea typeface="Verdana" pitchFamily="34" charset="0"/>
                <a:cs typeface="Verdana" pitchFamily="34" charset="0"/>
              </a:rPr>
              <a:t>computer programming </a:t>
            </a:r>
            <a:r>
              <a:rPr lang="en-US" sz="2000" dirty="0" smtClean="0">
                <a:latin typeface="Consolas" pitchFamily="49" charset="0"/>
                <a:ea typeface="Verdana" pitchFamily="34" charset="0"/>
                <a:cs typeface="Verdana" pitchFamily="34" charset="0"/>
              </a:rPr>
              <a:t>language </a:t>
            </a:r>
            <a:r>
              <a:rPr lang="en-US" sz="2000" dirty="0">
                <a:latin typeface="Consolas" pitchFamily="49" charset="0"/>
                <a:ea typeface="Verdana" pitchFamily="34" charset="0"/>
                <a:cs typeface="Verdana" pitchFamily="34" charset="0"/>
              </a:rPr>
              <a:t>of limited expressiveness focused on </a:t>
            </a:r>
            <a:r>
              <a:rPr lang="en-US" sz="2000" dirty="0" smtClean="0">
                <a:latin typeface="Consolas" pitchFamily="49" charset="0"/>
                <a:ea typeface="Verdana" pitchFamily="34" charset="0"/>
                <a:cs typeface="Verdana" pitchFamily="34" charset="0"/>
              </a:rPr>
              <a:t>a particular </a:t>
            </a:r>
            <a:r>
              <a:rPr lang="en-US" sz="2000" dirty="0">
                <a:latin typeface="Consolas" pitchFamily="49" charset="0"/>
                <a:ea typeface="Verdana" pitchFamily="34" charset="0"/>
                <a:cs typeface="Verdana" pitchFamily="34" charset="0"/>
              </a:rPr>
              <a:t>domain</a:t>
            </a:r>
          </a:p>
          <a:p>
            <a:pPr marL="109728" indent="0">
              <a:buNone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620" y="2119257"/>
            <a:ext cx="6754655" cy="360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</a:rPr>
              <a:t>Make modifier methods return the host object, so that multiple modifiers can be invoked in a single expression.</a:t>
            </a:r>
          </a:p>
          <a:p>
            <a:pPr marL="365760" lvl="1" indent="0">
              <a:buNone/>
            </a:pPr>
            <a:endParaRPr lang="en-US" sz="1800" dirty="0" smtClean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</a:rPr>
              <a:t>Name("Contact")</a:t>
            </a:r>
            <a:br>
              <a:rPr lang="en-US" sz="1400" dirty="0" smtClean="0">
                <a:latin typeface="Consolas" pitchFamily="49" charset="0"/>
              </a:rPr>
            </a:br>
            <a:r>
              <a:rPr lang="en-US" sz="1400" dirty="0" smtClean="0">
                <a:latin typeface="Consolas" pitchFamily="49" charset="0"/>
              </a:rPr>
              <a:t>.</a:t>
            </a:r>
            <a:r>
              <a:rPr lang="en-US" sz="1400" dirty="0" err="1" smtClean="0">
                <a:latin typeface="Consolas" pitchFamily="49" charset="0"/>
              </a:rPr>
              <a:t>MappingFile</a:t>
            </a:r>
            <a:r>
              <a:rPr lang="en-US" sz="1400" dirty="0" smtClean="0">
                <a:latin typeface="Consolas" pitchFamily="49" charset="0"/>
              </a:rPr>
              <a:t>("</a:t>
            </a:r>
            <a:r>
              <a:rPr lang="en-US" sz="1400" dirty="0" err="1" smtClean="0">
                <a:latin typeface="Consolas" pitchFamily="49" charset="0"/>
              </a:rPr>
              <a:t>EmployeeContact</a:t>
            </a:r>
            <a:r>
              <a:rPr lang="en-US" sz="1400" dirty="0" smtClean="0">
                <a:latin typeface="Consolas" pitchFamily="49" charset="0"/>
              </a:rPr>
              <a:t>")</a:t>
            </a:r>
            <a:br>
              <a:rPr lang="en-US" sz="1400" dirty="0" smtClean="0">
                <a:latin typeface="Consolas" pitchFamily="49" charset="0"/>
              </a:rPr>
            </a:br>
            <a:r>
              <a:rPr lang="en-US" sz="1400" dirty="0" smtClean="0">
                <a:latin typeface="Consolas" pitchFamily="49" charset="0"/>
              </a:rPr>
              <a:t>.Property(p =&gt; </a:t>
            </a:r>
            <a:r>
              <a:rPr lang="en-US" sz="1400" dirty="0" err="1" smtClean="0">
                <a:latin typeface="Consolas" pitchFamily="49" charset="0"/>
              </a:rPr>
              <a:t>p.Identification.FirstName</a:t>
            </a:r>
            <a:r>
              <a:rPr lang="en-US" sz="1400" dirty="0" smtClean="0">
                <a:latin typeface="Consolas" pitchFamily="49" charset="0"/>
              </a:rPr>
              <a:t>, "</a:t>
            </a:r>
            <a:r>
              <a:rPr lang="en-US" sz="1400" dirty="0" err="1" smtClean="0">
                <a:latin typeface="Consolas" pitchFamily="49" charset="0"/>
              </a:rPr>
              <a:t>FirstName</a:t>
            </a:r>
            <a:r>
              <a:rPr lang="en-US" sz="1400" dirty="0" smtClean="0">
                <a:latin typeface="Consolas" pitchFamily="49" charset="0"/>
              </a:rPr>
              <a:t>")</a:t>
            </a:r>
            <a:br>
              <a:rPr lang="en-US" sz="1400" dirty="0" smtClean="0">
                <a:latin typeface="Consolas" pitchFamily="49" charset="0"/>
              </a:rPr>
            </a:br>
            <a:r>
              <a:rPr lang="en-US" sz="1400" dirty="0" smtClean="0">
                <a:latin typeface="Consolas" pitchFamily="49" charset="0"/>
              </a:rPr>
              <a:t>.Property(p =&gt; </a:t>
            </a:r>
            <a:r>
              <a:rPr lang="en-US" sz="1400" dirty="0" err="1" smtClean="0">
                <a:latin typeface="Consolas" pitchFamily="49" charset="0"/>
              </a:rPr>
              <a:t>p.Identification.LastName</a:t>
            </a:r>
            <a:r>
              <a:rPr lang="en-US" sz="1400" dirty="0" smtClean="0">
                <a:latin typeface="Consolas" pitchFamily="49" charset="0"/>
              </a:rPr>
              <a:t>, "</a:t>
            </a:r>
            <a:r>
              <a:rPr lang="en-US" sz="1400" dirty="0" err="1" smtClean="0">
                <a:latin typeface="Consolas" pitchFamily="49" charset="0"/>
              </a:rPr>
              <a:t>LastName</a:t>
            </a:r>
            <a:r>
              <a:rPr lang="en-US" sz="1400" dirty="0" smtClean="0">
                <a:latin typeface="Consolas" pitchFamily="49" charset="0"/>
              </a:rPr>
              <a:t>")</a:t>
            </a:r>
            <a:br>
              <a:rPr lang="en-US" sz="1400" dirty="0" smtClean="0">
                <a:latin typeface="Consolas" pitchFamily="49" charset="0"/>
              </a:rPr>
            </a:br>
            <a:r>
              <a:rPr lang="en-US" sz="1400" dirty="0" smtClean="0">
                <a:latin typeface="Consolas" pitchFamily="49" charset="0"/>
              </a:rPr>
              <a:t>.Property(p =&gt; </a:t>
            </a:r>
            <a:r>
              <a:rPr lang="en-US" sz="1400" dirty="0" err="1" smtClean="0">
                <a:latin typeface="Consolas" pitchFamily="49" charset="0"/>
              </a:rPr>
              <a:t>p.CobraInformation.Status.Code</a:t>
            </a:r>
            <a:r>
              <a:rPr lang="en-US" sz="1400" dirty="0" smtClean="0">
                <a:latin typeface="Consolas" pitchFamily="49" charset="0"/>
              </a:rPr>
              <a:t>, "</a:t>
            </a:r>
            <a:r>
              <a:rPr lang="en-US" sz="1400" dirty="0" err="1" smtClean="0">
                <a:latin typeface="Consolas" pitchFamily="49" charset="0"/>
              </a:rPr>
              <a:t>COBRAStatus</a:t>
            </a:r>
            <a:r>
              <a:rPr lang="en-US" sz="1400" dirty="0" smtClean="0">
                <a:latin typeface="Consolas" pitchFamily="49" charset="0"/>
              </a:rPr>
              <a:t>")</a:t>
            </a:r>
            <a:br>
              <a:rPr lang="en-US" sz="1400" dirty="0" smtClean="0">
                <a:latin typeface="Consolas" pitchFamily="49" charset="0"/>
              </a:rPr>
            </a:br>
            <a:r>
              <a:rPr lang="en-US" sz="1400" dirty="0" smtClean="0">
                <a:latin typeface="Consolas" pitchFamily="49" charset="0"/>
              </a:rPr>
              <a:t>.Property(p =&gt; </a:t>
            </a:r>
            <a:r>
              <a:rPr lang="en-US" sz="1400" dirty="0" err="1" smtClean="0">
                <a:latin typeface="Consolas" pitchFamily="49" charset="0"/>
              </a:rPr>
              <a:t>p.ContactInformation.HomePhone.Number</a:t>
            </a:r>
            <a:r>
              <a:rPr lang="en-US" sz="1400" dirty="0" smtClean="0">
                <a:latin typeface="Consolas" pitchFamily="49" charset="0"/>
              </a:rPr>
              <a:t>, "</a:t>
            </a:r>
            <a:r>
              <a:rPr lang="en-US" sz="1400" dirty="0" err="1" smtClean="0">
                <a:latin typeface="Consolas" pitchFamily="49" charset="0"/>
              </a:rPr>
              <a:t>HomePhone</a:t>
            </a:r>
            <a:r>
              <a:rPr lang="en-US" sz="1400" dirty="0" smtClean="0">
                <a:latin typeface="Consolas" pitchFamily="49" charset="0"/>
              </a:rPr>
              <a:t>")</a:t>
            </a:r>
            <a:br>
              <a:rPr lang="en-US" sz="1400" dirty="0" smtClean="0">
                <a:latin typeface="Consolas" pitchFamily="49" charset="0"/>
              </a:rPr>
            </a:br>
            <a:r>
              <a:rPr lang="en-US" sz="1400" dirty="0" smtClean="0">
                <a:latin typeface="Consolas" pitchFamily="49" charset="0"/>
              </a:rPr>
              <a:t>.Key&lt;string&gt;("EEID", "</a:t>
            </a:r>
            <a:r>
              <a:rPr lang="en-US" sz="1400" dirty="0" err="1" smtClean="0">
                <a:latin typeface="Consolas" pitchFamily="49" charset="0"/>
              </a:rPr>
              <a:t>EmployeeId</a:t>
            </a:r>
            <a:r>
              <a:rPr lang="en-US" sz="1400" dirty="0" smtClean="0">
                <a:latin typeface="Consolas" pitchFamily="49" charset="0"/>
              </a:rPr>
              <a:t>")</a:t>
            </a:r>
            <a:br>
              <a:rPr lang="en-US" sz="1400" dirty="0" smtClean="0">
                <a:latin typeface="Consolas" pitchFamily="49" charset="0"/>
              </a:rPr>
            </a:br>
            <a:r>
              <a:rPr lang="en-US" sz="1400" dirty="0" smtClean="0">
                <a:latin typeface="Consolas" pitchFamily="49" charset="0"/>
              </a:rPr>
              <a:t>.Key(k =&gt; </a:t>
            </a:r>
            <a:r>
              <a:rPr lang="en-US" sz="1400" dirty="0" err="1" smtClean="0">
                <a:latin typeface="Consolas" pitchFamily="49" charset="0"/>
              </a:rPr>
              <a:t>k.SystemID</a:t>
            </a:r>
            <a:r>
              <a:rPr lang="en-US" sz="1400" dirty="0" smtClean="0">
                <a:latin typeface="Consolas" pitchFamily="49" charset="0"/>
              </a:rPr>
              <a:t>)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33599"/>
            <a:ext cx="6248400" cy="3496355"/>
          </a:xfrm>
          <a:noFill/>
        </p:spPr>
        <p:txBody>
          <a:bodyPr>
            <a:normAutofit/>
          </a:bodyPr>
          <a:lstStyle/>
          <a:p>
            <a:pPr marL="0">
              <a:buNone/>
            </a:pPr>
            <a:r>
              <a:rPr lang="en-US" sz="2000" dirty="0" smtClean="0">
                <a:latin typeface="Consolas" pitchFamily="49" charset="0"/>
              </a:rPr>
              <a:t>Place the DSL script so that bare references will resolve to a single object.</a:t>
            </a:r>
          </a:p>
          <a:p>
            <a:pPr marL="0">
              <a:buNone/>
            </a:pPr>
            <a:endParaRPr lang="en-US" sz="1500" dirty="0" smtClean="0">
              <a:latin typeface="Consolas" pitchFamily="49" charset="0"/>
            </a:endParaRPr>
          </a:p>
          <a:p>
            <a:pPr marL="0">
              <a:buNone/>
            </a:pPr>
            <a:r>
              <a:rPr lang="en-US" sz="1500" dirty="0" smtClean="0">
                <a:latin typeface="Consolas" pitchFamily="49" charset="0"/>
              </a:rPr>
              <a:t>public class </a:t>
            </a:r>
            <a:r>
              <a:rPr lang="en-US" sz="1500" dirty="0" err="1" smtClean="0">
                <a:latin typeface="Consolas" pitchFamily="49" charset="0"/>
              </a:rPr>
              <a:t>PersonServiceDefinition</a:t>
            </a:r>
            <a:r>
              <a:rPr lang="en-US" sz="1500" dirty="0" smtClean="0">
                <a:latin typeface="Consolas" pitchFamily="49" charset="0"/>
              </a:rPr>
              <a:t> :  </a:t>
            </a:r>
          </a:p>
          <a:p>
            <a:pPr marL="0">
              <a:buNone/>
            </a:pPr>
            <a:r>
              <a:rPr lang="en-US" sz="1500" dirty="0" smtClean="0">
                <a:latin typeface="Consolas" pitchFamily="49" charset="0"/>
              </a:rPr>
              <a:t>             </a:t>
            </a:r>
            <a:r>
              <a:rPr lang="en-US" sz="1500" dirty="0" err="1" smtClean="0">
                <a:latin typeface="Consolas" pitchFamily="49" charset="0"/>
              </a:rPr>
              <a:t>ServiceDefinition</a:t>
            </a:r>
            <a:r>
              <a:rPr lang="en-US" sz="1500" dirty="0" smtClean="0">
                <a:latin typeface="Consolas" pitchFamily="49" charset="0"/>
              </a:rPr>
              <a:t>&lt;Person&gt;</a:t>
            </a:r>
            <a:br>
              <a:rPr lang="en-US" sz="1500" dirty="0" smtClean="0">
                <a:latin typeface="Consolas" pitchFamily="49" charset="0"/>
              </a:rPr>
            </a:br>
            <a:r>
              <a:rPr lang="en-US" sz="1500" dirty="0" smtClean="0">
                <a:latin typeface="Consolas" pitchFamily="49" charset="0"/>
              </a:rPr>
              <a:t>{</a:t>
            </a:r>
            <a:br>
              <a:rPr lang="en-US" sz="1500" dirty="0" smtClean="0">
                <a:latin typeface="Consolas" pitchFamily="49" charset="0"/>
              </a:rPr>
            </a:br>
            <a:r>
              <a:rPr lang="en-US" sz="1500" dirty="0" smtClean="0">
                <a:latin typeface="Consolas" pitchFamily="49" charset="0"/>
              </a:rPr>
              <a:t>  public </a:t>
            </a:r>
            <a:r>
              <a:rPr lang="en-US" sz="1500" dirty="0" err="1" smtClean="0">
                <a:latin typeface="Consolas" pitchFamily="49" charset="0"/>
              </a:rPr>
              <a:t>PersonServiceDefinition</a:t>
            </a:r>
            <a:r>
              <a:rPr lang="en-US" sz="1500" dirty="0" smtClean="0">
                <a:latin typeface="Consolas" pitchFamily="49" charset="0"/>
              </a:rPr>
              <a:t>()</a:t>
            </a:r>
            <a:br>
              <a:rPr lang="en-US" sz="1500" dirty="0" smtClean="0">
                <a:latin typeface="Consolas" pitchFamily="49" charset="0"/>
              </a:rPr>
            </a:br>
            <a:r>
              <a:rPr lang="en-US" sz="1500" dirty="0" smtClean="0">
                <a:latin typeface="Consolas" pitchFamily="49" charset="0"/>
              </a:rPr>
              <a:t>  {</a:t>
            </a:r>
            <a:br>
              <a:rPr lang="en-US" sz="1500" dirty="0" smtClean="0">
                <a:latin typeface="Consolas" pitchFamily="49" charset="0"/>
              </a:rPr>
            </a:br>
            <a:r>
              <a:rPr lang="en-US" sz="1500" dirty="0" smtClean="0">
                <a:latin typeface="Consolas" pitchFamily="49" charset="0"/>
              </a:rPr>
              <a:t>    ...</a:t>
            </a:r>
            <a:br>
              <a:rPr lang="en-US" sz="1500" dirty="0" smtClean="0">
                <a:latin typeface="Consolas" pitchFamily="49" charset="0"/>
              </a:rPr>
            </a:br>
            <a:r>
              <a:rPr lang="en-US" sz="1500" dirty="0" smtClean="0">
                <a:latin typeface="Consolas" pitchFamily="49" charset="0"/>
              </a:rPr>
              <a:t>  }</a:t>
            </a:r>
            <a:br>
              <a:rPr lang="en-US" sz="1500" dirty="0" smtClean="0">
                <a:latin typeface="Consolas" pitchFamily="49" charset="0"/>
              </a:rPr>
            </a:br>
            <a:r>
              <a:rPr lang="en-US" sz="15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itchFamily="49" charset="0"/>
              </a:rPr>
              <a:t>Closure </a:t>
            </a:r>
            <a:r>
              <a:rPr lang="en-US" sz="1800" b="1" i="1" dirty="0" smtClean="0">
                <a:latin typeface="Consolas" pitchFamily="49" charset="0"/>
              </a:rPr>
              <a:t>// x =&gt; </a:t>
            </a:r>
            <a:r>
              <a:rPr lang="en-US" sz="1800" b="1" i="1" dirty="0" err="1" smtClean="0">
                <a:latin typeface="Consolas" pitchFamily="49" charset="0"/>
              </a:rPr>
              <a:t>x.f</a:t>
            </a:r>
            <a:r>
              <a:rPr lang="en-US" sz="1800" b="1" i="1" dirty="0" smtClean="0">
                <a:latin typeface="Consolas" pitchFamily="49" charset="0"/>
              </a:rPr>
              <a:t>()</a:t>
            </a:r>
          </a:p>
          <a:p>
            <a:r>
              <a:rPr lang="en-US" dirty="0" smtClean="0">
                <a:latin typeface="Consolas" pitchFamily="49" charset="0"/>
              </a:rPr>
              <a:t>Literal List </a:t>
            </a:r>
            <a:r>
              <a:rPr lang="en-US" sz="1800" b="1" i="1" dirty="0" smtClean="0">
                <a:latin typeface="Consolas" pitchFamily="49" charset="0"/>
              </a:rPr>
              <a:t>// f(</a:t>
            </a:r>
            <a:r>
              <a:rPr lang="en-US" sz="1800" b="1" i="1" dirty="0" err="1" smtClean="0">
                <a:latin typeface="Consolas" pitchFamily="49" charset="0"/>
              </a:rPr>
              <a:t>params</a:t>
            </a:r>
            <a:r>
              <a:rPr lang="en-US" sz="1800" b="1" i="1" dirty="0" smtClean="0">
                <a:latin typeface="Consolas" pitchFamily="49" charset="0"/>
              </a:rPr>
              <a:t> object[] </a:t>
            </a:r>
            <a:r>
              <a:rPr lang="en-US" sz="1800" b="1" i="1" dirty="0" err="1" smtClean="0">
                <a:latin typeface="Consolas" pitchFamily="49" charset="0"/>
              </a:rPr>
              <a:t>args</a:t>
            </a:r>
            <a:r>
              <a:rPr lang="en-US" sz="1800" b="1" i="1" dirty="0" smtClean="0">
                <a:latin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</a:rPr>
              <a:t>Dynamic Reception </a:t>
            </a:r>
            <a:r>
              <a:rPr lang="en-US" sz="1800" b="1" i="1" dirty="0" smtClean="0">
                <a:latin typeface="Consolas" pitchFamily="49" charset="0"/>
              </a:rPr>
              <a:t>// dynamic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Annotation </a:t>
            </a:r>
            <a:r>
              <a:rPr lang="en-US" sz="1800" b="1" i="1" dirty="0" smtClean="0">
                <a:latin typeface="Consolas" pitchFamily="49" charset="0"/>
              </a:rPr>
              <a:t>// [Attribute]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Literal Extension </a:t>
            </a:r>
            <a:r>
              <a:rPr lang="en-US" sz="1800" b="1" i="1" dirty="0" smtClean="0">
                <a:latin typeface="Consolas" pitchFamily="49" charset="0"/>
              </a:rPr>
              <a:t>// f(this object x)</a:t>
            </a:r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914400"/>
            <a:ext cx="6982177" cy="4953000"/>
          </a:xfrm>
        </p:spPr>
        <p:txBody>
          <a:bodyPr>
            <a:normAutofit/>
          </a:bodyPr>
          <a:lstStyle/>
          <a:p>
            <a:r>
              <a:rPr lang="en-US" sz="9600" b="1" dirty="0" smtClean="0"/>
              <a:t>?</a:t>
            </a:r>
            <a:endParaRPr 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>
                <a:latin typeface="Consolas" pitchFamily="49" charset="0"/>
              </a:rPr>
              <a:t>ul#menu</a:t>
            </a:r>
            <a:r>
              <a:rPr lang="en-US" sz="1600" dirty="0" smtClean="0">
                <a:latin typeface="Consolas" pitchFamily="49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    height: 38px;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    width: 100%;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    list-style-type: none;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    overflow: hidden;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    background: transparent </a:t>
            </a:r>
            <a:r>
              <a:rPr lang="en-US" sz="1600" dirty="0" err="1" smtClean="0">
                <a:latin typeface="Consolas" pitchFamily="49" charset="0"/>
              </a:rPr>
              <a:t>url</a:t>
            </a:r>
            <a:r>
              <a:rPr lang="en-US" sz="1600" dirty="0" smtClean="0">
                <a:latin typeface="Consolas" pitchFamily="49" charset="0"/>
              </a:rPr>
              <a:t>(bg.png) repeat-x;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    border-top: 2px solid #999;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    border-bottom: 2px solid #999;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    font-size: 1.4em;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    line-height: 1.2em;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69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</a:t>
            </a:r>
            <a:r>
              <a:rPr lang="en-US" dirty="0" smtClean="0"/>
              <a:t>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filesOlderThan5Days </a:t>
            </a:r>
            <a:r>
              <a:rPr lang="en-US" sz="1600" dirty="0" smtClean="0">
                <a:latin typeface="Consolas" pitchFamily="49" charset="0"/>
              </a:rPr>
              <a:t>= </a:t>
            </a:r>
          </a:p>
          <a:p>
            <a:pPr marL="365760" lvl="1" indent="0">
              <a:buNone/>
            </a:pPr>
            <a:r>
              <a:rPr lang="en-US" sz="1600" dirty="0" smtClean="0">
                <a:latin typeface="Consolas" pitchFamily="49" charset="0"/>
              </a:rPr>
              <a:t>from file in </a:t>
            </a:r>
            <a:r>
              <a:rPr lang="en-US" sz="1600" dirty="0" err="1" smtClean="0">
                <a:latin typeface="Consolas" pitchFamily="49" charset="0"/>
              </a:rPr>
              <a:t>Directory.GetFiles</a:t>
            </a:r>
            <a:r>
              <a:rPr lang="en-US" sz="1600" dirty="0" smtClean="0">
                <a:latin typeface="Consolas" pitchFamily="49" charset="0"/>
              </a:rPr>
              <a:t>(@"c:\temp") </a:t>
            </a:r>
            <a:br>
              <a:rPr lang="en-US" sz="1600" dirty="0" smtClean="0">
                <a:latin typeface="Consolas" pitchFamily="49" charset="0"/>
              </a:rPr>
            </a:br>
            <a:r>
              <a:rPr lang="en-US" sz="1600" dirty="0" smtClean="0">
                <a:latin typeface="Consolas" pitchFamily="49" charset="0"/>
              </a:rPr>
              <a:t>where </a:t>
            </a:r>
            <a:r>
              <a:rPr lang="en-US" sz="1600" dirty="0" err="1" smtClean="0">
                <a:latin typeface="Consolas" pitchFamily="49" charset="0"/>
              </a:rPr>
              <a:t>File.GetLastWriteTime</a:t>
            </a:r>
            <a:r>
              <a:rPr lang="en-US" sz="1600" dirty="0" smtClean="0">
                <a:latin typeface="Consolas" pitchFamily="49" charset="0"/>
              </a:rPr>
              <a:t>(file) &gt;   	</a:t>
            </a:r>
            <a:r>
              <a:rPr lang="en-US" sz="1600" dirty="0" err="1" smtClean="0">
                <a:latin typeface="Consolas" pitchFamily="49" charset="0"/>
              </a:rPr>
              <a:t>DateTime.Now.AddDays</a:t>
            </a:r>
            <a:r>
              <a:rPr lang="en-US" sz="1600" dirty="0" smtClean="0">
                <a:latin typeface="Consolas" pitchFamily="49" charset="0"/>
              </a:rPr>
              <a:t>(-5) </a:t>
            </a:r>
            <a:br>
              <a:rPr lang="en-US" sz="1600" dirty="0" smtClean="0">
                <a:latin typeface="Consolas" pitchFamily="49" charset="0"/>
              </a:rPr>
            </a:br>
            <a:r>
              <a:rPr lang="en-US" sz="1600" dirty="0" err="1" smtClean="0">
                <a:latin typeface="Consolas" pitchFamily="49" charset="0"/>
              </a:rPr>
              <a:t>orderby</a:t>
            </a:r>
            <a:r>
              <a:rPr lang="en-US" sz="1600" dirty="0" smtClean="0">
                <a:latin typeface="Consolas" pitchFamily="49" charset="0"/>
              </a:rPr>
              <a:t> file </a:t>
            </a:r>
            <a:br>
              <a:rPr lang="en-US" sz="1600" dirty="0" smtClean="0">
                <a:latin typeface="Consolas" pitchFamily="49" charset="0"/>
              </a:rPr>
            </a:br>
            <a:r>
              <a:rPr lang="en-US" sz="1600" dirty="0" smtClean="0">
                <a:latin typeface="Consolas" pitchFamily="49" charset="0"/>
              </a:rPr>
              <a:t>select file;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W</a:t>
            </a:r>
            <a:r>
              <a:rPr lang="en-US" dirty="0" smtClean="0"/>
              <a:t>orkbench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88139"/>
            <a:ext cx="5486400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6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2052" name="Picture 4" descr="http://adsoftheworld.com/files/images/Rockstar-Businessman.pre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02" y="1946251"/>
            <a:ext cx="609599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41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Productivity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994087"/>
            <a:ext cx="57435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19255" y="4415635"/>
            <a:ext cx="4930439" cy="1290215"/>
          </a:xfrm>
          <a:noFill/>
          <a:effectLst>
            <a:outerShdw blurRad="88900" dist="50800" dir="5400000" algn="ctr" rotWithShape="0">
              <a:schemeClr val="tx1">
                <a:alpha val="80000"/>
              </a:schemeClr>
            </a:outerShdw>
          </a:effectLst>
        </p:spPr>
        <p:txBody>
          <a:bodyPr>
            <a:normAutofit fontScale="92500"/>
          </a:bodyPr>
          <a:lstStyle/>
          <a:p>
            <a:pPr lvl="0">
              <a:buClr>
                <a:srgbClr val="AA2B1E"/>
              </a:buClr>
            </a:pPr>
            <a:r>
              <a:rPr lang="en-US" dirty="0" err="1" smtClean="0">
                <a:solidFill>
                  <a:srgbClr val="EDE4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Autocomplete</a:t>
            </a:r>
            <a:r>
              <a:rPr lang="en-US" dirty="0" smtClean="0">
                <a:solidFill>
                  <a:srgbClr val="EDE4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&amp; </a:t>
            </a:r>
            <a:r>
              <a:rPr lang="en-US" dirty="0" err="1" smtClean="0">
                <a:solidFill>
                  <a:srgbClr val="EDE4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Intellisense</a:t>
            </a:r>
            <a:endParaRPr lang="en-US" dirty="0" smtClean="0">
              <a:solidFill>
                <a:srgbClr val="EDE4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0">
              <a:buClr>
                <a:srgbClr val="AA2B1E"/>
              </a:buClr>
            </a:pPr>
            <a:r>
              <a:rPr lang="en-US" dirty="0" smtClean="0">
                <a:solidFill>
                  <a:srgbClr val="EDE4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Refactoring</a:t>
            </a:r>
          </a:p>
          <a:p>
            <a:pPr>
              <a:buClr>
                <a:srgbClr val="AA2B1E"/>
              </a:buClr>
            </a:pPr>
            <a:r>
              <a:rPr lang="en-US" dirty="0" smtClean="0">
                <a:solidFill>
                  <a:srgbClr val="EDE4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Compile check</a:t>
            </a:r>
          </a:p>
        </p:txBody>
      </p:sp>
    </p:spTree>
    <p:extLst>
      <p:ext uri="{BB962C8B-B14F-4D97-AF65-F5344CB8AC3E}">
        <p14:creationId xmlns:p14="http://schemas.microsoft.com/office/powerpoint/2010/main" val="10468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Do’s </a:t>
            </a:r>
            <a:r>
              <a:rPr lang="en-US" dirty="0" smtClean="0"/>
              <a:t>&amp; Don’ts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3380"/>
              </a:lnSpc>
              <a:buNone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Do </a:t>
            </a:r>
            <a:r>
              <a:rPr lang="en-US" dirty="0" smtClean="0">
                <a:latin typeface="Consolas" pitchFamily="49" charset="0"/>
              </a:rPr>
              <a:t>seek clarity for the reader</a:t>
            </a:r>
          </a:p>
          <a:p>
            <a:pPr marL="0" indent="0">
              <a:lnSpc>
                <a:spcPts val="3380"/>
              </a:lnSpc>
              <a:buNone/>
            </a:pPr>
            <a:r>
              <a:rPr lang="en-US" dirty="0" smtClean="0">
                <a:latin typeface="Consolas" pitchFamily="49" charset="0"/>
              </a:rPr>
              <a:t>  Do </a:t>
            </a:r>
            <a:r>
              <a:rPr lang="en-US" dirty="0" smtClean="0">
                <a:latin typeface="Consolas" pitchFamily="49" charset="0"/>
              </a:rPr>
              <a:t>use the Ubiquitous Language</a:t>
            </a:r>
          </a:p>
          <a:p>
            <a:pPr marL="0" indent="0">
              <a:lnSpc>
                <a:spcPts val="3380"/>
              </a:lnSpc>
              <a:buNone/>
            </a:pPr>
            <a:r>
              <a:rPr lang="en-US" dirty="0" smtClean="0">
                <a:latin typeface="Consolas" pitchFamily="49" charset="0"/>
              </a:rPr>
              <a:t>  Do </a:t>
            </a:r>
            <a:r>
              <a:rPr lang="en-US" dirty="0" smtClean="0">
                <a:latin typeface="Consolas" pitchFamily="49" charset="0"/>
              </a:rPr>
              <a:t>use Conventions</a:t>
            </a:r>
          </a:p>
          <a:p>
            <a:pPr marL="0" indent="0">
              <a:lnSpc>
                <a:spcPts val="3380"/>
              </a:lnSpc>
              <a:buNone/>
            </a:pPr>
            <a:r>
              <a:rPr lang="en-US" dirty="0" smtClean="0">
                <a:latin typeface="Consolas" pitchFamily="49" charset="0"/>
              </a:rPr>
              <a:t>  Don’t </a:t>
            </a:r>
            <a:r>
              <a:rPr lang="en-US" dirty="0" smtClean="0">
                <a:latin typeface="Consolas" pitchFamily="49" charset="0"/>
              </a:rPr>
              <a:t>shoot for natural language</a:t>
            </a:r>
          </a:p>
          <a:p>
            <a:pPr marL="0" indent="0">
              <a:lnSpc>
                <a:spcPts val="3380"/>
              </a:lnSpc>
              <a:buNone/>
            </a:pPr>
            <a:r>
              <a:rPr lang="en-US" dirty="0" smtClean="0">
                <a:latin typeface="Consolas" pitchFamily="49" charset="0"/>
              </a:rPr>
              <a:t>  Don’t </a:t>
            </a:r>
            <a:r>
              <a:rPr lang="en-US" dirty="0" smtClean="0">
                <a:latin typeface="Consolas" pitchFamily="49" charset="0"/>
              </a:rPr>
              <a:t>finish it</a:t>
            </a:r>
            <a:endParaRPr lang="en-US" dirty="0">
              <a:latin typeface="Consolas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00" y="3663962"/>
            <a:ext cx="259127" cy="44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99" y="4163175"/>
            <a:ext cx="259128" cy="44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49" y="2174984"/>
            <a:ext cx="261478" cy="38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00" y="2687312"/>
            <a:ext cx="261478" cy="38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49" y="3193802"/>
            <a:ext cx="261478" cy="38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1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Command-Query &amp; Fluent API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143000" y="2121407"/>
            <a:ext cx="4267200" cy="3602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p </a:t>
            </a:r>
            <a:r>
              <a:rPr lang="en-US" sz="1400" dirty="0">
                <a:latin typeface="Consolas" pitchFamily="49" charset="0"/>
              </a:rPr>
              <a:t>= </a:t>
            </a:r>
            <a:r>
              <a:rPr lang="en-US" sz="1400" dirty="0" smtClean="0">
                <a:latin typeface="Consolas" pitchFamily="49" charset="0"/>
              </a:rPr>
              <a:t>new Processor(</a:t>
            </a:r>
          </a:p>
          <a:p>
            <a:pPr marL="365760" lvl="1" indent="0">
              <a:buNone/>
            </a:pPr>
            <a:r>
              <a:rPr lang="en-US" sz="1400" dirty="0" smtClean="0">
                <a:latin typeface="Consolas" pitchFamily="49" charset="0"/>
              </a:rPr>
              <a:t>2, 2500, Processor.Type.i386);</a:t>
            </a:r>
          </a:p>
          <a:p>
            <a:pPr marL="365760" lvl="1" indent="0">
              <a:buNone/>
            </a:pPr>
            <a:endParaRPr lang="en-US" sz="1400" dirty="0" smtClean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</a:rPr>
              <a:t>d1 = </a:t>
            </a:r>
            <a:r>
              <a:rPr lang="en-US" sz="1400" dirty="0" smtClean="0">
                <a:latin typeface="Consolas" pitchFamily="49" charset="0"/>
              </a:rPr>
              <a:t>new Disk(</a:t>
            </a:r>
          </a:p>
          <a:p>
            <a:pPr marL="365760" lvl="1" indent="0">
              <a:buNone/>
            </a:pPr>
            <a:r>
              <a:rPr lang="en-US" sz="1400" dirty="0" smtClean="0">
                <a:latin typeface="Consolas" pitchFamily="49" charset="0"/>
              </a:rPr>
              <a:t>150, </a:t>
            </a:r>
            <a:r>
              <a:rPr lang="en-US" sz="1400" dirty="0" err="1" smtClean="0">
                <a:latin typeface="Consolas" pitchFamily="49" charset="0"/>
              </a:rPr>
              <a:t>Disk.UNKNOWN_SPEED</a:t>
            </a:r>
            <a:r>
              <a:rPr lang="en-US" sz="1400" dirty="0" smtClean="0">
                <a:latin typeface="Consolas" pitchFamily="49" charset="0"/>
              </a:rPr>
              <a:t>, null);</a:t>
            </a:r>
          </a:p>
          <a:p>
            <a:pPr marL="365760" lvl="1" indent="0">
              <a:buNone/>
            </a:pPr>
            <a:endParaRPr lang="en-US" sz="1400" dirty="0" smtClean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</a:rPr>
              <a:t>d2 = </a:t>
            </a:r>
            <a:r>
              <a:rPr lang="en-US" sz="1400" dirty="0" smtClean="0">
                <a:latin typeface="Consolas" pitchFamily="49" charset="0"/>
              </a:rPr>
              <a:t>new Disk(</a:t>
            </a:r>
          </a:p>
          <a:p>
            <a:pPr marL="365760" lvl="1" indent="0">
              <a:buNone/>
            </a:pPr>
            <a:r>
              <a:rPr lang="en-US" sz="1400" dirty="0" smtClean="0">
                <a:latin typeface="Consolas" pitchFamily="49" charset="0"/>
              </a:rPr>
              <a:t>75, 7200, </a:t>
            </a:r>
            <a:r>
              <a:rPr lang="en-US" sz="1400" dirty="0" err="1" smtClean="0">
                <a:latin typeface="Consolas" pitchFamily="49" charset="0"/>
              </a:rPr>
              <a:t>Disk.Interface.SATA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 smtClean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</a:rPr>
              <a:t>return </a:t>
            </a:r>
            <a:r>
              <a:rPr lang="en-US" sz="1400" dirty="0">
                <a:latin typeface="Consolas" pitchFamily="49" charset="0"/>
              </a:rPr>
              <a:t>new Computer(p, d1, d2);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562600" y="2119313"/>
            <a:ext cx="2301240" cy="3605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computer()</a:t>
            </a:r>
          </a:p>
          <a:p>
            <a:pPr marL="365760" lvl="1" indent="0">
              <a:buNone/>
            </a:pPr>
            <a:r>
              <a:rPr lang="en-US" sz="1400" dirty="0" smtClean="0">
                <a:latin typeface="Consolas" pitchFamily="49" charset="0"/>
              </a:rPr>
              <a:t>.</a:t>
            </a:r>
            <a:r>
              <a:rPr lang="en-US" sz="1400" dirty="0">
                <a:latin typeface="Consolas" pitchFamily="49" charset="0"/>
              </a:rPr>
              <a:t>processor()</a:t>
            </a:r>
          </a:p>
          <a:p>
            <a:pPr marL="640080" lvl="2" indent="0">
              <a:buNone/>
            </a:pPr>
            <a:r>
              <a:rPr lang="en-US" sz="1400" dirty="0" smtClean="0">
                <a:latin typeface="Consolas" pitchFamily="49" charset="0"/>
              </a:rPr>
              <a:t>.</a:t>
            </a:r>
            <a:r>
              <a:rPr lang="en-US" sz="1400" dirty="0">
                <a:latin typeface="Consolas" pitchFamily="49" charset="0"/>
              </a:rPr>
              <a:t>cores(2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pPr marL="640080" lvl="2" indent="0">
              <a:buNone/>
            </a:pPr>
            <a:r>
              <a:rPr lang="en-US" sz="1400" dirty="0" smtClean="0">
                <a:latin typeface="Consolas" pitchFamily="49" charset="0"/>
              </a:rPr>
              <a:t>.</a:t>
            </a:r>
            <a:r>
              <a:rPr lang="en-US" sz="1400" dirty="0">
                <a:latin typeface="Consolas" pitchFamily="49" charset="0"/>
              </a:rPr>
              <a:t>speed(2500)</a:t>
            </a:r>
          </a:p>
          <a:p>
            <a:pPr marL="640080" lvl="2" indent="0">
              <a:buNone/>
            </a:pPr>
            <a:r>
              <a:rPr lang="en-US" sz="1400" dirty="0">
                <a:latin typeface="Consolas" pitchFamily="49" charset="0"/>
              </a:rPr>
              <a:t>.i386()</a:t>
            </a:r>
          </a:p>
          <a:p>
            <a:pPr marL="365760" lvl="1" indent="0">
              <a:buNone/>
            </a:pPr>
            <a:r>
              <a:rPr lang="en-US" sz="1400" dirty="0">
                <a:latin typeface="Consolas" pitchFamily="49" charset="0"/>
              </a:rPr>
              <a:t>.disk()</a:t>
            </a:r>
          </a:p>
          <a:p>
            <a:pPr marL="640080" lvl="2" indent="0">
              <a:buNone/>
            </a:pPr>
            <a:r>
              <a:rPr lang="en-US" sz="1400" dirty="0">
                <a:latin typeface="Consolas" pitchFamily="49" charset="0"/>
              </a:rPr>
              <a:t>.size(150)</a:t>
            </a:r>
          </a:p>
          <a:p>
            <a:pPr marL="365760" lvl="1" indent="0">
              <a:buNone/>
            </a:pPr>
            <a:r>
              <a:rPr lang="en-US" sz="1400" dirty="0">
                <a:latin typeface="Consolas" pitchFamily="49" charset="0"/>
              </a:rPr>
              <a:t>.disk()</a:t>
            </a:r>
          </a:p>
          <a:p>
            <a:pPr marL="640080" lvl="2" indent="0">
              <a:buNone/>
            </a:pPr>
            <a:r>
              <a:rPr lang="en-US" sz="1400" dirty="0">
                <a:latin typeface="Consolas" pitchFamily="49" charset="0"/>
              </a:rPr>
              <a:t>.size(75)</a:t>
            </a:r>
          </a:p>
          <a:p>
            <a:pPr marL="640080" lvl="2" indent="0">
              <a:buNone/>
            </a:pPr>
            <a:r>
              <a:rPr lang="en-US" sz="1400" dirty="0">
                <a:latin typeface="Consolas" pitchFamily="49" charset="0"/>
              </a:rPr>
              <a:t>.speed(7200)</a:t>
            </a:r>
          </a:p>
          <a:p>
            <a:pPr marL="640080" lvl="2" indent="0">
              <a:buNone/>
            </a:pPr>
            <a:r>
              <a:rPr lang="en-US" sz="1400" dirty="0">
                <a:latin typeface="Consolas" pitchFamily="49" charset="0"/>
              </a:rPr>
              <a:t>.</a:t>
            </a:r>
            <a:r>
              <a:rPr lang="en-US" sz="1400" dirty="0" err="1">
                <a:latin typeface="Consolas" pitchFamily="49" charset="0"/>
              </a:rPr>
              <a:t>sata</a:t>
            </a:r>
            <a:r>
              <a:rPr lang="en-US" sz="1400" dirty="0">
                <a:latin typeface="Consolas" pitchFamily="49" charset="0"/>
              </a:rPr>
              <a:t>()</a:t>
            </a:r>
          </a:p>
          <a:p>
            <a:pPr marL="365760" lvl="1" indent="0">
              <a:buNone/>
            </a:pPr>
            <a:r>
              <a:rPr lang="en-US" sz="1400" dirty="0">
                <a:latin typeface="Consolas" pitchFamily="49" charset="0"/>
              </a:rPr>
              <a:t>.end();</a:t>
            </a:r>
          </a:p>
        </p:txBody>
      </p:sp>
    </p:spTree>
    <p:extLst>
      <p:ext uri="{BB962C8B-B14F-4D97-AF65-F5344CB8AC3E}">
        <p14:creationId xmlns:p14="http://schemas.microsoft.com/office/powerpoint/2010/main" val="25542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3584</TotalTime>
  <Words>576</Words>
  <Application>Microsoft Office PowerPoint</Application>
  <PresentationFormat>On-screen Show (4:3)</PresentationFormat>
  <Paragraphs>148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Pushpin</vt:lpstr>
      <vt:lpstr>Internal DSLs</vt:lpstr>
      <vt:lpstr>Domain-specific language</vt:lpstr>
      <vt:lpstr>External DSL</vt:lpstr>
      <vt:lpstr>Internal DSL</vt:lpstr>
      <vt:lpstr>Language Workbench</vt:lpstr>
      <vt:lpstr>Communication</vt:lpstr>
      <vt:lpstr>Developer Productivity</vt:lpstr>
      <vt:lpstr>Do’s &amp; Don’ts</vt:lpstr>
      <vt:lpstr>Command-Query &amp; Fluent API</vt:lpstr>
      <vt:lpstr>NHibernate &amp; Fluent NHibernate</vt:lpstr>
      <vt:lpstr>SDF &amp; Fluent SD</vt:lpstr>
      <vt:lpstr>Language Cacophony</vt:lpstr>
      <vt:lpstr>Cost of Building</vt:lpstr>
      <vt:lpstr>Ghetto Language</vt:lpstr>
      <vt:lpstr>Blinkered Abstraction</vt:lpstr>
      <vt:lpstr>Architecture of DSL Processing</vt:lpstr>
      <vt:lpstr>US.Foundation.Services</vt:lpstr>
      <vt:lpstr>Function Sequence</vt:lpstr>
      <vt:lpstr>Nested Function</vt:lpstr>
      <vt:lpstr>Method Chaining</vt:lpstr>
      <vt:lpstr>Object Scoping</vt:lpstr>
      <vt:lpstr>More…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DSLs</dc:title>
  <dc:creator>mike</dc:creator>
  <cp:lastModifiedBy>mike</cp:lastModifiedBy>
  <cp:revision>99</cp:revision>
  <dcterms:created xsi:type="dcterms:W3CDTF">2010-08-25T01:21:04Z</dcterms:created>
  <dcterms:modified xsi:type="dcterms:W3CDTF">2010-08-31T04:52:18Z</dcterms:modified>
</cp:coreProperties>
</file>