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1" roundtripDataSignature="AMtx7mg6IZDXSXHqktG09VC3Sn7QRKVh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92831bcbb_0_4: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92831bcbb_0_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 name="Google Shape;16;p1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 name="Google Shape;58;p1"/>
          <p:cNvSpPr txBox="1"/>
          <p:nvPr/>
        </p:nvSpPr>
        <p:spPr>
          <a:xfrm>
            <a:off x="5419720" y="2119800"/>
            <a:ext cx="4880400" cy="5091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None/>
            </a:pPr>
            <a:r>
              <a:rPr lang="en-GB" sz="3200">
                <a:latin typeface="Trebuchet MS"/>
                <a:ea typeface="Trebuchet MS"/>
                <a:cs typeface="Trebuchet MS"/>
                <a:sym typeface="Trebuchet MS"/>
              </a:rPr>
              <a:t>Subhekshana Thilaga M</a:t>
            </a:r>
            <a:endParaRPr sz="3200">
              <a:latin typeface="Trebuchet MS"/>
              <a:ea typeface="Trebuchet MS"/>
              <a:cs typeface="Trebuchet MS"/>
              <a:sym typeface="Trebuchet MS"/>
            </a:endParaRPr>
          </a:p>
        </p:txBody>
      </p:sp>
      <p:sp>
        <p:nvSpPr>
          <p:cNvPr id="59" name="Google Shape;59;p1"/>
          <p:cNvSpPr txBox="1"/>
          <p:nvPr/>
        </p:nvSpPr>
        <p:spPr>
          <a:xfrm>
            <a:off x="6484620" y="2821622"/>
            <a:ext cx="1859280"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400">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GB" sz="1100">
                <a:solidFill>
                  <a:srgbClr val="2D83C3"/>
                </a:solidFill>
                <a:latin typeface="Trebuchet MS"/>
                <a:ea typeface="Trebuchet MS"/>
                <a:cs typeface="Trebuchet MS"/>
                <a:sym typeface="Trebuchet MS"/>
              </a:rPr>
              <a:t>3/21/2024  </a:t>
            </a:r>
            <a:r>
              <a:rPr b="1" lang="en-GB"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GB" sz="1100">
                <a:solidFill>
                  <a:srgbClr val="2D83C3"/>
                </a:solidFill>
                <a:latin typeface="Trebuchet MS"/>
                <a:ea typeface="Trebuchet MS"/>
                <a:cs typeface="Trebuchet MS"/>
                <a:sym typeface="Trebuchet MS"/>
              </a:rPr>
              <a:t>3/21/2024  </a:t>
            </a:r>
            <a:r>
              <a:rPr b="1" lang="en-GB"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2" name="Google Shape;192;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3" name="Google Shape;193;p9"/>
          <p:cNvSpPr/>
          <p:nvPr/>
        </p:nvSpPr>
        <p:spPr>
          <a:xfrm>
            <a:off x="6858000" y="11430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4" name="Google Shape;194;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95" name="Google Shape;195;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6" name="Google Shape;196;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GB"/>
              <a:t>‹#›</a:t>
            </a:fld>
            <a:endParaRPr/>
          </a:p>
        </p:txBody>
      </p:sp>
      <p:sp>
        <p:nvSpPr>
          <p:cNvPr id="197" name="Google Shape;197;p9"/>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GB"/>
              <a:t>MODELLING</a:t>
            </a:r>
            <a:endParaRPr/>
          </a:p>
        </p:txBody>
      </p:sp>
      <p:sp>
        <p:nvSpPr>
          <p:cNvPr id="198" name="Google Shape;198;p9"/>
          <p:cNvSpPr txBox="1"/>
          <p:nvPr/>
        </p:nvSpPr>
        <p:spPr>
          <a:xfrm>
            <a:off x="355900" y="1049325"/>
            <a:ext cx="9613800" cy="6195300"/>
          </a:xfrm>
          <a:prstGeom prst="rect">
            <a:avLst/>
          </a:prstGeom>
          <a:noFill/>
          <a:ln>
            <a:noFill/>
          </a:ln>
        </p:spPr>
        <p:txBody>
          <a:bodyPr anchorCtr="0" anchor="t" bIns="45700" lIns="91425" spcFirstLastPara="1" rIns="91425" wrap="square" tIns="45700">
            <a:spAutoFit/>
          </a:bodyPr>
          <a:lstStyle/>
          <a:p>
            <a:pPr indent="-330200" lvl="0" marL="457200" rtl="0" algn="l">
              <a:lnSpc>
                <a:spcPct val="115000"/>
              </a:lnSpc>
              <a:spcBef>
                <a:spcPts val="1500"/>
              </a:spcBef>
              <a:spcAft>
                <a:spcPts val="0"/>
              </a:spcAft>
              <a:buClr>
                <a:srgbClr val="0D0D0D"/>
              </a:buClr>
              <a:buSzPts val="1600"/>
              <a:buFont typeface="Times New Roman"/>
              <a:buAutoNum type="arabicPeriod"/>
            </a:pPr>
            <a:r>
              <a:rPr b="1" lang="en-GB" sz="1600">
                <a:solidFill>
                  <a:srgbClr val="0D0D0D"/>
                </a:solidFill>
                <a:highlight>
                  <a:srgbClr val="FFFFFF"/>
                </a:highlight>
                <a:latin typeface="Times New Roman"/>
                <a:ea typeface="Times New Roman"/>
                <a:cs typeface="Times New Roman"/>
                <a:sym typeface="Times New Roman"/>
              </a:rPr>
              <a:t>Data Preparation:</a:t>
            </a:r>
            <a:r>
              <a:rPr lang="en-GB" sz="1600">
                <a:solidFill>
                  <a:srgbClr val="0D0D0D"/>
                </a:solidFill>
                <a:highlight>
                  <a:srgbClr val="FFFFFF"/>
                </a:highlight>
                <a:latin typeface="Times New Roman"/>
                <a:ea typeface="Times New Roman"/>
                <a:cs typeface="Times New Roman"/>
                <a:sym typeface="Times New Roman"/>
              </a:rPr>
              <a:t> We begin by collecting relevant datasets containing health indicators, demographic information, and diabetes status.  </a:t>
            </a:r>
            <a:endParaRPr sz="1600">
              <a:solidFill>
                <a:srgbClr val="0D0D0D"/>
              </a:solidFill>
              <a:highlight>
                <a:srgbClr val="FFFFFF"/>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0D0D0D"/>
              </a:buClr>
              <a:buSzPts val="1600"/>
              <a:buFont typeface="Times New Roman"/>
              <a:buAutoNum type="arabicPeriod"/>
            </a:pPr>
            <a:r>
              <a:rPr b="1" lang="en-GB" sz="1600">
                <a:solidFill>
                  <a:srgbClr val="0D0D0D"/>
                </a:solidFill>
                <a:highlight>
                  <a:srgbClr val="FFFFFF"/>
                </a:highlight>
                <a:latin typeface="Times New Roman"/>
                <a:ea typeface="Times New Roman"/>
                <a:cs typeface="Times New Roman"/>
                <a:sym typeface="Times New Roman"/>
              </a:rPr>
              <a:t>Model Selection:</a:t>
            </a:r>
            <a:r>
              <a:rPr lang="en-GB" sz="1600">
                <a:solidFill>
                  <a:srgbClr val="0D0D0D"/>
                </a:solidFill>
                <a:highlight>
                  <a:srgbClr val="FFFFFF"/>
                </a:highlight>
                <a:latin typeface="Times New Roman"/>
                <a:ea typeface="Times New Roman"/>
                <a:cs typeface="Times New Roman"/>
                <a:sym typeface="Times New Roman"/>
              </a:rPr>
              <a:t> We leverage five diverse machine learning algorithms—logistic regression, random forest, support vector classifier, decision tree, and k-nearest neighbors. Each algorithm brings unique strengths to the table, allowing us to explore different aspects of the data and capture complex patterns.</a:t>
            </a:r>
            <a:endParaRPr sz="1600">
              <a:solidFill>
                <a:srgbClr val="0D0D0D"/>
              </a:solidFill>
              <a:highlight>
                <a:srgbClr val="FFFFFF"/>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0D0D0D"/>
              </a:buClr>
              <a:buSzPts val="1600"/>
              <a:buFont typeface="Times New Roman"/>
              <a:buAutoNum type="arabicPeriod"/>
            </a:pPr>
            <a:r>
              <a:rPr b="1" lang="en-GB" sz="1600">
                <a:solidFill>
                  <a:srgbClr val="0D0D0D"/>
                </a:solidFill>
                <a:highlight>
                  <a:srgbClr val="FFFFFF"/>
                </a:highlight>
                <a:latin typeface="Times New Roman"/>
                <a:ea typeface="Times New Roman"/>
                <a:cs typeface="Times New Roman"/>
                <a:sym typeface="Times New Roman"/>
              </a:rPr>
              <a:t>Model Training: </a:t>
            </a:r>
            <a:r>
              <a:rPr lang="en-GB" sz="1600">
                <a:solidFill>
                  <a:srgbClr val="0D0D0D"/>
                </a:solidFill>
                <a:highlight>
                  <a:srgbClr val="FFFFFF"/>
                </a:highlight>
                <a:latin typeface="Times New Roman"/>
                <a:ea typeface="Times New Roman"/>
                <a:cs typeface="Times New Roman"/>
                <a:sym typeface="Times New Roman"/>
              </a:rPr>
              <a:t>Using the prepared dataset, we train each machine learning model to learn from the patterns and relationships within the data. This involves splitting the data into training and testing sets, optimizing model parameters, and iteratively refining the models to improve performance.</a:t>
            </a:r>
            <a:endParaRPr sz="1600">
              <a:solidFill>
                <a:srgbClr val="0D0D0D"/>
              </a:solidFill>
              <a:highlight>
                <a:srgbClr val="FFFFFF"/>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0D0D0D"/>
              </a:buClr>
              <a:buSzPts val="1600"/>
              <a:buFont typeface="Times New Roman"/>
              <a:buAutoNum type="arabicPeriod"/>
            </a:pPr>
            <a:r>
              <a:rPr b="1" lang="en-GB" sz="1600">
                <a:solidFill>
                  <a:srgbClr val="0D0D0D"/>
                </a:solidFill>
                <a:highlight>
                  <a:srgbClr val="FFFFFF"/>
                </a:highlight>
                <a:latin typeface="Times New Roman"/>
                <a:ea typeface="Times New Roman"/>
                <a:cs typeface="Times New Roman"/>
                <a:sym typeface="Times New Roman"/>
              </a:rPr>
              <a:t>Performance Evaluation: </a:t>
            </a:r>
            <a:r>
              <a:rPr lang="en-GB" sz="1600">
                <a:solidFill>
                  <a:srgbClr val="0D0D0D"/>
                </a:solidFill>
                <a:highlight>
                  <a:srgbClr val="FFFFFF"/>
                </a:highlight>
                <a:latin typeface="Times New Roman"/>
                <a:ea typeface="Times New Roman"/>
                <a:cs typeface="Times New Roman"/>
                <a:sym typeface="Times New Roman"/>
              </a:rPr>
              <a:t>We rigorously evaluate the performance of each model using a range of metrics such as accuracy, precision, recall, and F1-score. This step ensures that we identify the most effective model in accurately predicting diabetes risk.</a:t>
            </a:r>
            <a:endParaRPr sz="1600">
              <a:solidFill>
                <a:srgbClr val="0D0D0D"/>
              </a:solidFill>
              <a:highlight>
                <a:srgbClr val="FFFFFF"/>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0D0D0D"/>
              </a:buClr>
              <a:buSzPts val="1600"/>
              <a:buFont typeface="Times New Roman"/>
              <a:buAutoNum type="arabicPeriod"/>
            </a:pPr>
            <a:r>
              <a:rPr b="1" lang="en-GB" sz="1600">
                <a:solidFill>
                  <a:srgbClr val="0D0D0D"/>
                </a:solidFill>
                <a:highlight>
                  <a:srgbClr val="FFFFFF"/>
                </a:highlight>
                <a:latin typeface="Times New Roman"/>
                <a:ea typeface="Times New Roman"/>
                <a:cs typeface="Times New Roman"/>
                <a:sym typeface="Times New Roman"/>
              </a:rPr>
              <a:t>Model Comparison:</a:t>
            </a:r>
            <a:r>
              <a:rPr lang="en-GB" sz="1600">
                <a:solidFill>
                  <a:srgbClr val="0D0D0D"/>
                </a:solidFill>
                <a:highlight>
                  <a:srgbClr val="FFFFFF"/>
                </a:highlight>
                <a:latin typeface="Times New Roman"/>
                <a:ea typeface="Times New Roman"/>
                <a:cs typeface="Times New Roman"/>
                <a:sym typeface="Times New Roman"/>
              </a:rPr>
              <a:t> We compare the performance of the different models to determine which one exhibits the highest efficacy in diabetes prediction. By conducting thorough comparisons, we gain insights into the strengths and weaknesses of each model and identify the best approach for our specific dataset.</a:t>
            </a:r>
            <a:endParaRPr sz="1600">
              <a:solidFill>
                <a:srgbClr val="0D0D0D"/>
              </a:solidFill>
              <a:highlight>
                <a:srgbClr val="FFFFFF"/>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0D0D0D"/>
              </a:buClr>
              <a:buSzPts val="1600"/>
              <a:buFont typeface="Times New Roman"/>
              <a:buAutoNum type="arabicPeriod"/>
            </a:pPr>
            <a:r>
              <a:rPr b="1" lang="en-GB" sz="1600">
                <a:solidFill>
                  <a:srgbClr val="0D0D0D"/>
                </a:solidFill>
                <a:highlight>
                  <a:srgbClr val="FFFFFF"/>
                </a:highlight>
                <a:latin typeface="Times New Roman"/>
                <a:ea typeface="Times New Roman"/>
                <a:cs typeface="Times New Roman"/>
                <a:sym typeface="Times New Roman"/>
              </a:rPr>
              <a:t>Interpretation and Validation:</a:t>
            </a:r>
            <a:r>
              <a:rPr lang="en-GB" sz="1600">
                <a:solidFill>
                  <a:srgbClr val="0D0D0D"/>
                </a:solidFill>
                <a:highlight>
                  <a:srgbClr val="FFFFFF"/>
                </a:highlight>
                <a:latin typeface="Times New Roman"/>
                <a:ea typeface="Times New Roman"/>
                <a:cs typeface="Times New Roman"/>
                <a:sym typeface="Times New Roman"/>
              </a:rPr>
              <a:t> We interpret the results of our modeling efforts, analyzing the predictive capabilities of the chosen model and validating its performance through cross-validation and sensitivity analysis.  </a:t>
            </a:r>
            <a:endParaRPr sz="1600">
              <a:solidFill>
                <a:srgbClr val="0D0D0D"/>
              </a:solidFill>
              <a:highlight>
                <a:srgbClr val="FFFFFF"/>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0D0D0D"/>
              </a:buClr>
              <a:buSzPts val="1600"/>
              <a:buFont typeface="Times New Roman"/>
              <a:buAutoNum type="arabicPeriod"/>
            </a:pPr>
            <a:r>
              <a:rPr b="1" lang="en-GB" sz="1600">
                <a:solidFill>
                  <a:srgbClr val="0D0D0D"/>
                </a:solidFill>
                <a:highlight>
                  <a:srgbClr val="FFFFFF"/>
                </a:highlight>
                <a:latin typeface="Times New Roman"/>
                <a:ea typeface="Times New Roman"/>
                <a:cs typeface="Times New Roman"/>
                <a:sym typeface="Times New Roman"/>
              </a:rPr>
              <a:t>Deployment and Integration: </a:t>
            </a:r>
            <a:r>
              <a:rPr lang="en-GB" sz="1600">
                <a:solidFill>
                  <a:srgbClr val="0D0D0D"/>
                </a:solidFill>
                <a:highlight>
                  <a:srgbClr val="FFFFFF"/>
                </a:highlight>
                <a:latin typeface="Times New Roman"/>
                <a:ea typeface="Times New Roman"/>
                <a:cs typeface="Times New Roman"/>
                <a:sym typeface="Times New Roman"/>
              </a:rPr>
              <a:t>Once we have identified the most effective model, we deploy it into practical healthcare settings, integrating it into existing systems or applications where it can be used for real-time diabetes risk assessment.</a:t>
            </a:r>
            <a:endParaRPr sz="1600">
              <a:solidFill>
                <a:srgbClr val="0D0D0D"/>
              </a:solidFill>
              <a:highlight>
                <a:srgbClr val="FFFFFF"/>
              </a:highlight>
              <a:latin typeface="Times New Roman"/>
              <a:ea typeface="Times New Roman"/>
              <a:cs typeface="Times New Roman"/>
              <a:sym typeface="Times New Roman"/>
            </a:endParaRPr>
          </a:p>
          <a:p>
            <a:pPr indent="0" lvl="0" marL="0" rtl="0" algn="l">
              <a:spcBef>
                <a:spcPts val="1500"/>
              </a:spcBef>
              <a:spcAft>
                <a:spcPts val="0"/>
              </a:spcAft>
              <a:buNone/>
            </a:pPr>
            <a:r>
              <a:t/>
            </a:r>
            <a:endParaRPr b="1" sz="1600">
              <a:solidFill>
                <a:srgbClr val="0D0D0D"/>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GB" sz="1100">
                <a:solidFill>
                  <a:srgbClr val="2D83C3"/>
                </a:solidFill>
                <a:latin typeface="Trebuchet MS"/>
                <a:ea typeface="Trebuchet MS"/>
                <a:cs typeface="Trebuchet MS"/>
                <a:sym typeface="Trebuchet MS"/>
              </a:rPr>
              <a:t>3/21/2024  </a:t>
            </a:r>
            <a:r>
              <a:rPr b="1" lang="en-GB"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04" name="Google Shape;204;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5" name="Google Shape;205;p10"/>
          <p:cNvSpPr/>
          <p:nvPr/>
        </p:nvSpPr>
        <p:spPr>
          <a:xfrm>
            <a:off x="6705600" y="134588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6" name="Google Shape;206;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07" name="Google Shape;207;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8" name="Google Shape;208;p10"/>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GB"/>
              <a:t>RESULTS</a:t>
            </a:r>
            <a:endParaRPr/>
          </a:p>
        </p:txBody>
      </p:sp>
      <p:sp>
        <p:nvSpPr>
          <p:cNvPr id="209" name="Google Shape;209;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GB"/>
              <a:t>‹#›</a:t>
            </a:fld>
            <a:endParaRPr/>
          </a:p>
        </p:txBody>
      </p:sp>
      <p:sp>
        <p:nvSpPr>
          <p:cNvPr id="210" name="Google Shape;210;p10"/>
          <p:cNvSpPr txBox="1"/>
          <p:nvPr/>
        </p:nvSpPr>
        <p:spPr>
          <a:xfrm>
            <a:off x="1143000" y="2057400"/>
            <a:ext cx="7162800" cy="585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sz="1800"/>
          </a:p>
        </p:txBody>
      </p:sp>
      <p:pic>
        <p:nvPicPr>
          <p:cNvPr id="211" name="Google Shape;211;p10"/>
          <p:cNvPicPr preferRelativeResize="0"/>
          <p:nvPr/>
        </p:nvPicPr>
        <p:blipFill rotWithShape="1">
          <a:blip r:embed="rId4">
            <a:alphaModFix/>
          </a:blip>
          <a:srcRect b="0" l="0" r="0" t="0"/>
          <a:stretch/>
        </p:blipFill>
        <p:spPr>
          <a:xfrm>
            <a:off x="1286200" y="1411328"/>
            <a:ext cx="7162800" cy="1231200"/>
          </a:xfrm>
          <a:prstGeom prst="rect">
            <a:avLst/>
          </a:prstGeom>
          <a:noFill/>
          <a:ln>
            <a:noFill/>
          </a:ln>
        </p:spPr>
      </p:pic>
      <p:sp>
        <p:nvSpPr>
          <p:cNvPr id="212" name="Google Shape;212;p10"/>
          <p:cNvSpPr txBox="1"/>
          <p:nvPr/>
        </p:nvSpPr>
        <p:spPr>
          <a:xfrm>
            <a:off x="1181950" y="2551900"/>
            <a:ext cx="7371300" cy="1908600"/>
          </a:xfrm>
          <a:prstGeom prst="rect">
            <a:avLst/>
          </a:prstGeom>
          <a:noFill/>
          <a:ln>
            <a:noFill/>
          </a:ln>
        </p:spPr>
        <p:txBody>
          <a:bodyPr anchorCtr="0" anchor="t" bIns="91425" lIns="91425" spcFirstLastPara="1" rIns="91425" wrap="square" tIns="91425">
            <a:spAutoFit/>
          </a:bodyPr>
          <a:lstStyle/>
          <a:p>
            <a:pPr indent="-273050" lvl="0" marL="285750" rtl="0" algn="l">
              <a:lnSpc>
                <a:spcPct val="150000"/>
              </a:lnSpc>
              <a:spcBef>
                <a:spcPts val="0"/>
              </a:spcBef>
              <a:spcAft>
                <a:spcPts val="0"/>
              </a:spcAft>
              <a:buClr>
                <a:srgbClr val="374151"/>
              </a:buClr>
              <a:buSzPts val="1600"/>
              <a:buFont typeface="Times New Roman"/>
              <a:buChar char="•"/>
            </a:pPr>
            <a:r>
              <a:rPr lang="en-GB" sz="1600">
                <a:solidFill>
                  <a:srgbClr val="374151"/>
                </a:solidFill>
                <a:latin typeface="Times New Roman"/>
                <a:ea typeface="Times New Roman"/>
                <a:cs typeface="Times New Roman"/>
                <a:sym typeface="Times New Roman"/>
              </a:rPr>
              <a:t>Analyzing the results of our diabetes prediction model reveals compelling insights.</a:t>
            </a:r>
            <a:endParaRPr sz="1600">
              <a:solidFill>
                <a:schemeClr val="dk1"/>
              </a:solidFill>
              <a:latin typeface="Times New Roman"/>
              <a:ea typeface="Times New Roman"/>
              <a:cs typeface="Times New Roman"/>
              <a:sym typeface="Times New Roman"/>
            </a:endParaRPr>
          </a:p>
          <a:p>
            <a:pPr indent="-273050" lvl="0" marL="285750" rtl="0" algn="l">
              <a:lnSpc>
                <a:spcPct val="150000"/>
              </a:lnSpc>
              <a:spcBef>
                <a:spcPts val="0"/>
              </a:spcBef>
              <a:spcAft>
                <a:spcPts val="0"/>
              </a:spcAft>
              <a:buClr>
                <a:srgbClr val="374151"/>
              </a:buClr>
              <a:buSzPts val="1600"/>
              <a:buFont typeface="Times New Roman"/>
              <a:buChar char="•"/>
            </a:pPr>
            <a:r>
              <a:rPr lang="en-GB" sz="1600">
                <a:solidFill>
                  <a:srgbClr val="374151"/>
                </a:solidFill>
                <a:latin typeface="Times New Roman"/>
                <a:ea typeface="Times New Roman"/>
                <a:cs typeface="Times New Roman"/>
                <a:sym typeface="Times New Roman"/>
              </a:rPr>
              <a:t> With an overall accuracy of 99%, the model demonstrates a remarkable ability to correctly classify individuals into diabetes and non-diabetes categories. </a:t>
            </a:r>
            <a:endParaRPr sz="1600">
              <a:solidFill>
                <a:srgbClr val="374151"/>
              </a:solidFill>
              <a:latin typeface="Times New Roman"/>
              <a:ea typeface="Times New Roman"/>
              <a:cs typeface="Times New Roman"/>
              <a:sym typeface="Times New Roman"/>
            </a:endParaRPr>
          </a:p>
          <a:p>
            <a:pPr indent="-273050" lvl="0" marL="285750" rtl="0" algn="l">
              <a:lnSpc>
                <a:spcPct val="150000"/>
              </a:lnSpc>
              <a:spcBef>
                <a:spcPts val="0"/>
              </a:spcBef>
              <a:spcAft>
                <a:spcPts val="0"/>
              </a:spcAft>
              <a:buClr>
                <a:srgbClr val="374151"/>
              </a:buClr>
              <a:buSzPts val="1600"/>
              <a:buFont typeface="Times New Roman"/>
              <a:buChar char="•"/>
            </a:pPr>
            <a:r>
              <a:rPr lang="en-GB" sz="1600">
                <a:solidFill>
                  <a:srgbClr val="374151"/>
                </a:solidFill>
                <a:latin typeface="Times New Roman"/>
                <a:ea typeface="Times New Roman"/>
                <a:cs typeface="Times New Roman"/>
                <a:sym typeface="Times New Roman"/>
              </a:rPr>
              <a:t>This high accuracy suggests that the Random Forest algorithm effectively captures intricate patterns within the dataset, leading to robust predictions.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2"/>
          <p:cNvSpPr/>
          <p:nvPr/>
        </p:nvSpPr>
        <p:spPr>
          <a:xfrm>
            <a:off x="0" y="-15240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0" name="Google Shape;70;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 name="Google Shape;71;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 name="Google Shape;72;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 name="Google Shape;73;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 name="Google Shape;74;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 name="Google Shape;75;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 name="Google Shape;76;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 name="Google Shape;77;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8" name="Google Shape;78;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 name="Google Shape;7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 name="Google Shape;80;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 name="Google Shape;81;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2" name="Google Shape;82;p2"/>
          <p:cNvSpPr txBox="1"/>
          <p:nvPr>
            <p:ph type="title"/>
          </p:nvPr>
        </p:nvSpPr>
        <p:spPr>
          <a:xfrm>
            <a:off x="558165" y="385444"/>
            <a:ext cx="9764395" cy="1122362"/>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lang="en-GB" sz="4250"/>
              <a:t>PROJECT TITLE</a:t>
            </a:r>
            <a:endParaRPr sz="4250"/>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GB" sz="1100">
                <a:solidFill>
                  <a:srgbClr val="2D83C3"/>
                </a:solidFill>
                <a:latin typeface="Trebuchet MS"/>
                <a:ea typeface="Trebuchet MS"/>
                <a:cs typeface="Trebuchet MS"/>
                <a:sym typeface="Trebuchet MS"/>
              </a:rPr>
              <a:t>3/21/2024  </a:t>
            </a:r>
            <a:r>
              <a:rPr b="1" lang="en-GB"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GB"/>
              <a:t>‹#›</a:t>
            </a:fld>
            <a:endParaRPr/>
          </a:p>
        </p:txBody>
      </p:sp>
      <p:sp>
        <p:nvSpPr>
          <p:cNvPr id="88" name="Google Shape;88;p2"/>
          <p:cNvSpPr txBox="1"/>
          <p:nvPr/>
        </p:nvSpPr>
        <p:spPr>
          <a:xfrm>
            <a:off x="837042" y="2206953"/>
            <a:ext cx="7796700" cy="923400"/>
          </a:xfrm>
          <a:prstGeom prst="rect">
            <a:avLst/>
          </a:prstGeom>
          <a:noFill/>
          <a:ln>
            <a:noFill/>
          </a:ln>
        </p:spPr>
        <p:txBody>
          <a:bodyPr anchorCtr="0" anchor="t" bIns="45700" lIns="91425" spcFirstLastPara="1" rIns="91425" wrap="square" tIns="45700">
            <a:spAutoFit/>
          </a:bodyPr>
          <a:lstStyle/>
          <a:p>
            <a:pPr indent="0" lvl="0" marL="0" rtl="0" algn="r">
              <a:spcBef>
                <a:spcPts val="0"/>
              </a:spcBef>
              <a:spcAft>
                <a:spcPts val="0"/>
              </a:spcAft>
              <a:buClr>
                <a:srgbClr val="90C226"/>
              </a:buClr>
              <a:buSzPts val="5400"/>
              <a:buFont typeface="Trebuchet MS"/>
              <a:buNone/>
            </a:pPr>
            <a:r>
              <a:rPr lang="en-GB" sz="5400">
                <a:solidFill>
                  <a:schemeClr val="dk1"/>
                </a:solidFill>
                <a:latin typeface="Trebuchet MS"/>
                <a:ea typeface="Trebuchet MS"/>
                <a:cs typeface="Trebuchet MS"/>
                <a:sym typeface="Trebuchet MS"/>
              </a:rPr>
              <a:t> Diabetes Prediction</a:t>
            </a:r>
            <a:endParaRPr sz="3600">
              <a:solidFill>
                <a:schemeClr val="dk1"/>
              </a:solidFill>
              <a:latin typeface="Trebuchet MS"/>
              <a:ea typeface="Trebuchet MS"/>
              <a:cs typeface="Trebuchet MS"/>
              <a:sym typeface="Trebuchet MS"/>
            </a:endParaRPr>
          </a:p>
        </p:txBody>
      </p:sp>
      <p:sp>
        <p:nvSpPr>
          <p:cNvPr id="89" name="Google Shape;89;p2"/>
          <p:cNvSpPr txBox="1"/>
          <p:nvPr/>
        </p:nvSpPr>
        <p:spPr>
          <a:xfrm>
            <a:off x="2709676" y="3267759"/>
            <a:ext cx="47436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GB" sz="1800">
                <a:latin typeface="Trebuchet MS"/>
                <a:ea typeface="Trebuchet MS"/>
                <a:cs typeface="Trebuchet MS"/>
                <a:sym typeface="Trebuchet MS"/>
              </a:rPr>
              <a:t>This project is about predicting a Diabetes for Patients</a:t>
            </a:r>
            <a:endParaRPr sz="1800">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 name="Shape 93"/>
        <p:cNvGrpSpPr/>
        <p:nvPr/>
      </p:nvGrpSpPr>
      <p:grpSpPr>
        <a:xfrm>
          <a:off x="0" y="0"/>
          <a:ext cx="0" cy="0"/>
          <a:chOff x="0" y="0"/>
          <a:chExt cx="0" cy="0"/>
        </a:xfrm>
      </p:grpSpPr>
      <p:sp>
        <p:nvSpPr>
          <p:cNvPr id="94" name="Google Shape;94;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95" name="Google Shape;95;p3"/>
          <p:cNvGrpSpPr/>
          <p:nvPr/>
        </p:nvGrpSpPr>
        <p:grpSpPr>
          <a:xfrm>
            <a:off x="7448612" y="0"/>
            <a:ext cx="4743796" cy="6858466"/>
            <a:chOff x="7448612" y="0"/>
            <a:chExt cx="4743796" cy="6858466"/>
          </a:xfrm>
        </p:grpSpPr>
        <p:sp>
          <p:nvSpPr>
            <p:cNvPr id="96" name="Google Shape;96;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7" name="Google Shape;97;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8" name="Google Shape;98;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9" name="Google Shape;99;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 name="Google Shape;100;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1" name="Google Shape;101;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 name="Google Shape;102;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3" name="Google Shape;103;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 name="Google Shape;104;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5" name="Google Shape;105;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6" name="Google Shape;106;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GB" sz="1100">
                <a:solidFill>
                  <a:srgbClr val="2D83C3"/>
                </a:solidFill>
                <a:latin typeface="Trebuchet MS"/>
                <a:ea typeface="Trebuchet MS"/>
                <a:cs typeface="Trebuchet MS"/>
                <a:sym typeface="Trebuchet MS"/>
              </a:rPr>
              <a:t>3/21/2024  </a:t>
            </a:r>
            <a:r>
              <a:rPr b="1" lang="en-GB"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7" name="Google Shape;107;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8" name="Google Shape;108;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09" name="Google Shape;109;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0" name="Google Shape;110;p3"/>
          <p:cNvGrpSpPr/>
          <p:nvPr/>
        </p:nvGrpSpPr>
        <p:grpSpPr>
          <a:xfrm>
            <a:off x="47625" y="3819523"/>
            <a:ext cx="4124325" cy="3009898"/>
            <a:chOff x="47625" y="3819523"/>
            <a:chExt cx="4124325" cy="3009898"/>
          </a:xfrm>
        </p:grpSpPr>
        <p:pic>
          <p:nvPicPr>
            <p:cNvPr id="111" name="Google Shape;111;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2" name="Google Shape;112;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3" name="Google Shape;113;p3"/>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GB"/>
              <a:t>AGENDA</a:t>
            </a:r>
            <a:endParaRPr/>
          </a:p>
        </p:txBody>
      </p:sp>
      <p:sp>
        <p:nvSpPr>
          <p:cNvPr id="114" name="Google Shape;114;p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GB"/>
              <a:t>‹#›</a:t>
            </a:fld>
            <a:endParaRPr/>
          </a:p>
        </p:txBody>
      </p:sp>
      <p:sp>
        <p:nvSpPr>
          <p:cNvPr id="115" name="Google Shape;115;p3"/>
          <p:cNvSpPr txBox="1"/>
          <p:nvPr/>
        </p:nvSpPr>
        <p:spPr>
          <a:xfrm>
            <a:off x="1778044" y="1570037"/>
            <a:ext cx="6924900" cy="4094400"/>
          </a:xfrm>
          <a:prstGeom prst="rect">
            <a:avLst/>
          </a:prstGeom>
          <a:noFill/>
          <a:ln>
            <a:noFill/>
          </a:ln>
        </p:spPr>
        <p:txBody>
          <a:bodyPr anchorCtr="0" anchor="t" bIns="45700" lIns="91425" spcFirstLastPara="1" rIns="91425" wrap="square" tIns="45700">
            <a:spAutoFit/>
          </a:bodyPr>
          <a:lstStyle/>
          <a:p>
            <a:pPr indent="-285750" lvl="0" marL="285750" rtl="0" algn="l">
              <a:spcBef>
                <a:spcPts val="0"/>
              </a:spcBef>
              <a:spcAft>
                <a:spcPts val="0"/>
              </a:spcAft>
              <a:buSzPts val="3200"/>
              <a:buFont typeface="Arial"/>
              <a:buChar char="•"/>
            </a:pPr>
            <a:r>
              <a:rPr lang="en-GB" sz="3200">
                <a:latin typeface="Trebuchet MS"/>
                <a:ea typeface="Trebuchet MS"/>
                <a:cs typeface="Trebuchet MS"/>
                <a:sym typeface="Trebuchet MS"/>
              </a:rPr>
              <a:t>Problem statement</a:t>
            </a:r>
            <a:endParaRPr/>
          </a:p>
          <a:p>
            <a:pPr indent="-285750" lvl="0" marL="285750" rtl="0" algn="l">
              <a:spcBef>
                <a:spcPts val="0"/>
              </a:spcBef>
              <a:spcAft>
                <a:spcPts val="0"/>
              </a:spcAft>
              <a:buSzPts val="3200"/>
              <a:buFont typeface="Arial"/>
              <a:buChar char="•"/>
            </a:pPr>
            <a:r>
              <a:rPr lang="en-GB" sz="3200">
                <a:latin typeface="Trebuchet MS"/>
                <a:ea typeface="Trebuchet MS"/>
                <a:cs typeface="Trebuchet MS"/>
                <a:sym typeface="Trebuchet MS"/>
              </a:rPr>
              <a:t>Project overview</a:t>
            </a:r>
            <a:endParaRPr/>
          </a:p>
          <a:p>
            <a:pPr indent="-285750" lvl="0" marL="285750" rtl="0" algn="l">
              <a:spcBef>
                <a:spcPts val="0"/>
              </a:spcBef>
              <a:spcAft>
                <a:spcPts val="0"/>
              </a:spcAft>
              <a:buSzPts val="3200"/>
              <a:buFont typeface="Arial"/>
              <a:buChar char="•"/>
            </a:pPr>
            <a:r>
              <a:rPr lang="en-GB" sz="3200">
                <a:latin typeface="Trebuchet MS"/>
                <a:ea typeface="Trebuchet MS"/>
                <a:cs typeface="Trebuchet MS"/>
                <a:sym typeface="Trebuchet MS"/>
              </a:rPr>
              <a:t>End users</a:t>
            </a:r>
            <a:endParaRPr/>
          </a:p>
          <a:p>
            <a:pPr indent="-285750" lvl="0" marL="285750" rtl="0" algn="l">
              <a:spcBef>
                <a:spcPts val="0"/>
              </a:spcBef>
              <a:spcAft>
                <a:spcPts val="0"/>
              </a:spcAft>
              <a:buSzPts val="3200"/>
              <a:buFont typeface="Arial"/>
              <a:buChar char="•"/>
            </a:pPr>
            <a:r>
              <a:rPr lang="en-GB" sz="3200">
                <a:latin typeface="Trebuchet MS"/>
                <a:ea typeface="Trebuchet MS"/>
                <a:cs typeface="Trebuchet MS"/>
                <a:sym typeface="Trebuchet MS"/>
              </a:rPr>
              <a:t>Solution and value proposition</a:t>
            </a:r>
            <a:endParaRPr/>
          </a:p>
          <a:p>
            <a:pPr indent="-285750" lvl="0" marL="285750" rtl="0" algn="l">
              <a:spcBef>
                <a:spcPts val="0"/>
              </a:spcBef>
              <a:spcAft>
                <a:spcPts val="0"/>
              </a:spcAft>
              <a:buSzPts val="3200"/>
              <a:buFont typeface="Arial"/>
              <a:buChar char="•"/>
            </a:pPr>
            <a:r>
              <a:rPr lang="en-GB" sz="3200">
                <a:latin typeface="Trebuchet MS"/>
                <a:ea typeface="Trebuchet MS"/>
                <a:cs typeface="Trebuchet MS"/>
                <a:sym typeface="Trebuchet MS"/>
              </a:rPr>
              <a:t>“WOW” factor in the project</a:t>
            </a:r>
            <a:endParaRPr/>
          </a:p>
          <a:p>
            <a:pPr indent="-285750" lvl="0" marL="285750" rtl="0" algn="l">
              <a:spcBef>
                <a:spcPts val="0"/>
              </a:spcBef>
              <a:spcAft>
                <a:spcPts val="0"/>
              </a:spcAft>
              <a:buSzPts val="3200"/>
              <a:buFont typeface="Arial"/>
              <a:buChar char="•"/>
            </a:pPr>
            <a:r>
              <a:rPr lang="en-GB" sz="3200">
                <a:latin typeface="Trebuchet MS"/>
                <a:ea typeface="Trebuchet MS"/>
                <a:cs typeface="Trebuchet MS"/>
                <a:sym typeface="Trebuchet MS"/>
              </a:rPr>
              <a:t>Modelling</a:t>
            </a:r>
            <a:endParaRPr sz="3200">
              <a:latin typeface="Trebuchet MS"/>
              <a:ea typeface="Trebuchet MS"/>
              <a:cs typeface="Trebuchet MS"/>
              <a:sym typeface="Trebuchet MS"/>
            </a:endParaRPr>
          </a:p>
          <a:p>
            <a:pPr indent="-285750" lvl="0" marL="285750" rtl="0" algn="l">
              <a:spcBef>
                <a:spcPts val="0"/>
              </a:spcBef>
              <a:spcAft>
                <a:spcPts val="0"/>
              </a:spcAft>
              <a:buSzPts val="3200"/>
              <a:buFont typeface="Arial"/>
              <a:buChar char="•"/>
            </a:pPr>
            <a:r>
              <a:rPr lang="en-GB" sz="3200">
                <a:latin typeface="Trebuchet MS"/>
                <a:ea typeface="Trebuchet MS"/>
                <a:cs typeface="Trebuchet MS"/>
                <a:sym typeface="Trebuchet MS"/>
              </a:rPr>
              <a:t>Results</a:t>
            </a:r>
            <a:endParaRPr/>
          </a:p>
          <a:p>
            <a:pPr indent="-171450" lvl="0" marL="285750" rtl="0" algn="l">
              <a:spcBef>
                <a:spcPts val="0"/>
              </a:spcBef>
              <a:spcAft>
                <a:spcPts val="0"/>
              </a:spcAft>
              <a:buSzPts val="1800"/>
              <a:buFont typeface="Arial"/>
              <a:buNone/>
            </a:pPr>
            <a:r>
              <a:t/>
            </a:r>
            <a:endParaRPr sz="1800"/>
          </a:p>
          <a:p>
            <a:pPr indent="-171450" lvl="0" marL="285750" rtl="0" algn="l">
              <a:spcBef>
                <a:spcPts val="0"/>
              </a:spcBef>
              <a:spcAft>
                <a:spcPts val="0"/>
              </a:spcAft>
              <a:buSzPts val="1800"/>
              <a:buFont typeface="Arial"/>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pSp>
        <p:nvGrpSpPr>
          <p:cNvPr id="120" name="Google Shape;120;p4"/>
          <p:cNvGrpSpPr/>
          <p:nvPr/>
        </p:nvGrpSpPr>
        <p:grpSpPr>
          <a:xfrm>
            <a:off x="7991475" y="2933700"/>
            <a:ext cx="2762250" cy="3257550"/>
            <a:chOff x="7991475" y="2933700"/>
            <a:chExt cx="2762250" cy="3257550"/>
          </a:xfrm>
        </p:grpSpPr>
        <p:sp>
          <p:nvSpPr>
            <p:cNvPr id="121" name="Google Shape;121;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2" name="Google Shape;122;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3" name="Google Shape;123;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4" name="Google Shape;124;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5" name="Google Shape;125;p4"/>
          <p:cNvSpPr txBox="1"/>
          <p:nvPr>
            <p:ph type="title"/>
          </p:nvPr>
        </p:nvSpPr>
        <p:spPr>
          <a:xfrm>
            <a:off x="676272" y="688380"/>
            <a:ext cx="56388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GB" sz="4250"/>
              <a:t>PROBLEM	</a:t>
            </a:r>
            <a:endParaRPr sz="4250"/>
          </a:p>
          <a:p>
            <a:pPr indent="0" lvl="0" marL="12700" rtl="0" algn="l">
              <a:lnSpc>
                <a:spcPct val="100000"/>
              </a:lnSpc>
              <a:spcBef>
                <a:spcPts val="0"/>
              </a:spcBef>
              <a:spcAft>
                <a:spcPts val="0"/>
              </a:spcAft>
              <a:buNone/>
            </a:pPr>
            <a:r>
              <a:rPr lang="en-GB" sz="4250"/>
              <a:t>         STATEMENT</a:t>
            </a:r>
            <a:endParaRPr sz="4250"/>
          </a:p>
        </p:txBody>
      </p:sp>
      <p:pic>
        <p:nvPicPr>
          <p:cNvPr id="126" name="Google Shape;126;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7" name="Google Shape;127;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GB" sz="1100">
                <a:solidFill>
                  <a:srgbClr val="2D83C3"/>
                </a:solidFill>
                <a:latin typeface="Trebuchet MS"/>
                <a:ea typeface="Trebuchet MS"/>
                <a:cs typeface="Trebuchet MS"/>
                <a:sym typeface="Trebuchet MS"/>
              </a:rPr>
              <a:t>3/21/2024  </a:t>
            </a:r>
            <a:r>
              <a:rPr b="1" lang="en-GB"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8" name="Google Shape;128;p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GB"/>
              <a:t>‹#›</a:t>
            </a:fld>
            <a:endParaRPr/>
          </a:p>
        </p:txBody>
      </p:sp>
      <p:sp>
        <p:nvSpPr>
          <p:cNvPr id="129" name="Google Shape;129;p4"/>
          <p:cNvSpPr txBox="1"/>
          <p:nvPr/>
        </p:nvSpPr>
        <p:spPr>
          <a:xfrm>
            <a:off x="897925" y="2345963"/>
            <a:ext cx="6811500" cy="3582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000"/>
              </a:spcBef>
              <a:spcAft>
                <a:spcPts val="0"/>
              </a:spcAft>
              <a:buNone/>
            </a:pPr>
            <a:r>
              <a:rPr lang="en-GB" sz="1600">
                <a:solidFill>
                  <a:srgbClr val="0D0D0D"/>
                </a:solidFill>
                <a:latin typeface="Times New Roman"/>
                <a:ea typeface="Times New Roman"/>
                <a:cs typeface="Times New Roman"/>
                <a:sym typeface="Times New Roman"/>
              </a:rPr>
              <a:t>The aim of this project is to tackle the persistent challenge of accurately predicting diabetes in individuals, despite advancements in healthcare. Leveraging machine learning techniques, the project seeks to develop predictive models for diabetes disease identification. The primary objective is to design and evaluate the performance of five machine learning models—logistic regression, random forest, support vector classifier, decision tree, and k-nearest neighbors. Through meticulous assessment using metrics such as accuracy and precision, the project endeavors to pinpoint the model that exhibits the highest efficacy in predicting diabetes. By achieving this, the research aims to contribute to the enhancement of early detection and intervention strategies for diabetes, thereby improving healthcare outcomes for individuals at risk.</a:t>
            </a:r>
            <a:endParaRPr sz="1600">
              <a:solidFill>
                <a:srgbClr val="0D0D0D"/>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1600">
              <a:solidFill>
                <a:srgbClr val="0D0D0D"/>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5"/>
          <p:cNvGrpSpPr/>
          <p:nvPr/>
        </p:nvGrpSpPr>
        <p:grpSpPr>
          <a:xfrm>
            <a:off x="8658225" y="2647950"/>
            <a:ext cx="3533775" cy="3810000"/>
            <a:chOff x="8658225" y="2647950"/>
            <a:chExt cx="3533775" cy="3810000"/>
          </a:xfrm>
        </p:grpSpPr>
        <p:sp>
          <p:nvSpPr>
            <p:cNvPr id="135" name="Google Shape;135;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6" name="Google Shape;136;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37" name="Google Shape;137;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8" name="Google Shape;138;p5"/>
          <p:cNvSpPr/>
          <p:nvPr/>
        </p:nvSpPr>
        <p:spPr>
          <a:xfrm>
            <a:off x="6978747" y="1630723"/>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9" name="Google Shape;139;p5"/>
          <p:cNvSpPr txBox="1"/>
          <p:nvPr>
            <p:ph type="title"/>
          </p:nvPr>
        </p:nvSpPr>
        <p:spPr>
          <a:xfrm>
            <a:off x="796625" y="442625"/>
            <a:ext cx="52410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GB" sz="4250"/>
              <a:t>PROJECT OVERVIEW</a:t>
            </a:r>
            <a:endParaRPr sz="4250"/>
          </a:p>
        </p:txBody>
      </p:sp>
      <p:pic>
        <p:nvPicPr>
          <p:cNvPr id="140" name="Google Shape;140;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1" name="Google Shape;141;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GB" sz="1100">
                <a:solidFill>
                  <a:srgbClr val="2D83C3"/>
                </a:solidFill>
                <a:latin typeface="Trebuchet MS"/>
                <a:ea typeface="Trebuchet MS"/>
                <a:cs typeface="Trebuchet MS"/>
                <a:sym typeface="Trebuchet MS"/>
              </a:rPr>
              <a:t>3/21/2024  </a:t>
            </a:r>
            <a:r>
              <a:rPr b="1" lang="en-GB"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2" name="Google Shape;142;p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GB"/>
              <a:t>‹#›</a:t>
            </a:fld>
            <a:endParaRPr/>
          </a:p>
        </p:txBody>
      </p:sp>
      <p:sp>
        <p:nvSpPr>
          <p:cNvPr id="143" name="Google Shape;143;p5"/>
          <p:cNvSpPr txBox="1"/>
          <p:nvPr/>
        </p:nvSpPr>
        <p:spPr>
          <a:xfrm>
            <a:off x="392250" y="1187275"/>
            <a:ext cx="8911800" cy="54873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1000"/>
              </a:spcBef>
              <a:spcAft>
                <a:spcPts val="0"/>
              </a:spcAft>
              <a:buNone/>
            </a:pPr>
            <a:r>
              <a:rPr b="1" lang="en-GB" sz="1600">
                <a:solidFill>
                  <a:srgbClr val="0D0D0D"/>
                </a:solidFill>
                <a:latin typeface="Times New Roman"/>
                <a:ea typeface="Times New Roman"/>
                <a:cs typeface="Times New Roman"/>
                <a:sym typeface="Times New Roman"/>
              </a:rPr>
              <a:t>Objective:</a:t>
            </a:r>
            <a:r>
              <a:rPr lang="en-GB" sz="1600">
                <a:solidFill>
                  <a:srgbClr val="0D0D0D"/>
                </a:solidFill>
                <a:latin typeface="Times New Roman"/>
                <a:ea typeface="Times New Roman"/>
                <a:cs typeface="Times New Roman"/>
                <a:sym typeface="Times New Roman"/>
              </a:rPr>
              <a:t>The objective of this project is to develop predictive models for accurately identifying diabetes in individuals using machine learning techniques.</a:t>
            </a:r>
            <a:endParaRPr sz="1600">
              <a:solidFill>
                <a:srgbClr val="0D0D0D"/>
              </a:solidFill>
              <a:latin typeface="Times New Roman"/>
              <a:ea typeface="Times New Roman"/>
              <a:cs typeface="Times New Roman"/>
              <a:sym typeface="Times New Roman"/>
            </a:endParaRPr>
          </a:p>
          <a:p>
            <a:pPr indent="0" lvl="0" marL="0" rtl="0" algn="l">
              <a:lnSpc>
                <a:spcPct val="100000"/>
              </a:lnSpc>
              <a:spcBef>
                <a:spcPts val="1500"/>
              </a:spcBef>
              <a:spcAft>
                <a:spcPts val="0"/>
              </a:spcAft>
              <a:buClr>
                <a:schemeClr val="dk1"/>
              </a:buClr>
              <a:buSzPts val="1100"/>
              <a:buFont typeface="Arial"/>
              <a:buNone/>
            </a:pPr>
            <a:r>
              <a:rPr b="1" lang="en-GB" sz="1600">
                <a:solidFill>
                  <a:srgbClr val="0D0D0D"/>
                </a:solidFill>
                <a:latin typeface="Times New Roman"/>
                <a:ea typeface="Times New Roman"/>
                <a:cs typeface="Times New Roman"/>
                <a:sym typeface="Times New Roman"/>
              </a:rPr>
              <a:t>Scope:</a:t>
            </a:r>
            <a:r>
              <a:rPr lang="en-GB" sz="1600">
                <a:solidFill>
                  <a:srgbClr val="0D0D0D"/>
                </a:solidFill>
                <a:latin typeface="Times New Roman"/>
                <a:ea typeface="Times New Roman"/>
                <a:cs typeface="Times New Roman"/>
                <a:sym typeface="Times New Roman"/>
              </a:rPr>
              <a:t>The project focuses on implementing and comparing the performance of five machine learning models—logistic regression, random forest, support vector classifier, decision tree, and k-nearest neighbors—using relevant health indicator and demographic data.</a:t>
            </a:r>
            <a:endParaRPr sz="1600">
              <a:solidFill>
                <a:srgbClr val="0D0D0D"/>
              </a:solidFill>
              <a:latin typeface="Times New Roman"/>
              <a:ea typeface="Times New Roman"/>
              <a:cs typeface="Times New Roman"/>
              <a:sym typeface="Times New Roman"/>
            </a:endParaRPr>
          </a:p>
          <a:p>
            <a:pPr indent="0" lvl="0" marL="0" rtl="0" algn="l">
              <a:lnSpc>
                <a:spcPct val="100000"/>
              </a:lnSpc>
              <a:spcBef>
                <a:spcPts val="1500"/>
              </a:spcBef>
              <a:spcAft>
                <a:spcPts val="0"/>
              </a:spcAft>
              <a:buClr>
                <a:schemeClr val="dk1"/>
              </a:buClr>
              <a:buSzPts val="1100"/>
              <a:buFont typeface="Arial"/>
              <a:buNone/>
            </a:pPr>
            <a:r>
              <a:rPr b="1" lang="en-GB" sz="1600">
                <a:solidFill>
                  <a:srgbClr val="0D0D0D"/>
                </a:solidFill>
                <a:latin typeface="Times New Roman"/>
                <a:ea typeface="Times New Roman"/>
                <a:cs typeface="Times New Roman"/>
                <a:sym typeface="Times New Roman"/>
              </a:rPr>
              <a:t>Methodology:</a:t>
            </a:r>
            <a:endParaRPr b="1" sz="1600">
              <a:solidFill>
                <a:srgbClr val="0D0D0D"/>
              </a:solidFill>
              <a:latin typeface="Times New Roman"/>
              <a:ea typeface="Times New Roman"/>
              <a:cs typeface="Times New Roman"/>
              <a:sym typeface="Times New Roman"/>
            </a:endParaRPr>
          </a:p>
          <a:p>
            <a:pPr indent="-330200" lvl="0" marL="457200" rtl="0" algn="l">
              <a:lnSpc>
                <a:spcPct val="100000"/>
              </a:lnSpc>
              <a:spcBef>
                <a:spcPts val="1500"/>
              </a:spcBef>
              <a:spcAft>
                <a:spcPts val="0"/>
              </a:spcAft>
              <a:buClr>
                <a:srgbClr val="0D0D0D"/>
              </a:buClr>
              <a:buSzPts val="1600"/>
              <a:buFont typeface="Times New Roman"/>
              <a:buChar char="●"/>
            </a:pPr>
            <a:r>
              <a:rPr b="1" lang="en-GB" sz="1600">
                <a:solidFill>
                  <a:srgbClr val="0D0D0D"/>
                </a:solidFill>
                <a:latin typeface="Times New Roman"/>
                <a:ea typeface="Times New Roman"/>
                <a:cs typeface="Times New Roman"/>
                <a:sym typeface="Times New Roman"/>
              </a:rPr>
              <a:t>Data Collection:</a:t>
            </a:r>
            <a:r>
              <a:rPr lang="en-GB" sz="1600">
                <a:solidFill>
                  <a:srgbClr val="0D0D0D"/>
                </a:solidFill>
                <a:latin typeface="Times New Roman"/>
                <a:ea typeface="Times New Roman"/>
                <a:cs typeface="Times New Roman"/>
                <a:sym typeface="Times New Roman"/>
              </a:rPr>
              <a:t> Gather datasets containing features related to health indicators, demographics, and diabetes status.</a:t>
            </a:r>
            <a:endParaRPr sz="1600">
              <a:solidFill>
                <a:srgbClr val="0D0D0D"/>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D0D0D"/>
              </a:buClr>
              <a:buSzPts val="1600"/>
              <a:buFont typeface="Times New Roman"/>
              <a:buChar char="●"/>
            </a:pPr>
            <a:r>
              <a:rPr b="1" lang="en-GB" sz="1600">
                <a:solidFill>
                  <a:srgbClr val="0D0D0D"/>
                </a:solidFill>
                <a:latin typeface="Times New Roman"/>
                <a:ea typeface="Times New Roman"/>
                <a:cs typeface="Times New Roman"/>
                <a:sym typeface="Times New Roman"/>
              </a:rPr>
              <a:t>Data Preprocessing: </a:t>
            </a:r>
            <a:r>
              <a:rPr lang="en-GB" sz="1600">
                <a:solidFill>
                  <a:srgbClr val="0D0D0D"/>
                </a:solidFill>
                <a:latin typeface="Times New Roman"/>
                <a:ea typeface="Times New Roman"/>
                <a:cs typeface="Times New Roman"/>
                <a:sym typeface="Times New Roman"/>
              </a:rPr>
              <a:t>Cleanse the data, handle missing values, and normalize features.</a:t>
            </a:r>
            <a:endParaRPr sz="1600">
              <a:solidFill>
                <a:srgbClr val="0D0D0D"/>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D0D0D"/>
              </a:buClr>
              <a:buSzPts val="1600"/>
              <a:buFont typeface="Times New Roman"/>
              <a:buChar char="●"/>
            </a:pPr>
            <a:r>
              <a:rPr b="1" lang="en-GB" sz="1600">
                <a:solidFill>
                  <a:srgbClr val="0D0D0D"/>
                </a:solidFill>
                <a:latin typeface="Times New Roman"/>
                <a:ea typeface="Times New Roman"/>
                <a:cs typeface="Times New Roman"/>
                <a:sym typeface="Times New Roman"/>
              </a:rPr>
              <a:t>Model Development: </a:t>
            </a:r>
            <a:r>
              <a:rPr lang="en-GB" sz="1600">
                <a:solidFill>
                  <a:srgbClr val="0D0D0D"/>
                </a:solidFill>
                <a:latin typeface="Times New Roman"/>
                <a:ea typeface="Times New Roman"/>
                <a:cs typeface="Times New Roman"/>
                <a:sym typeface="Times New Roman"/>
              </a:rPr>
              <a:t>Implement the five machine learning models to predict diabetes disease status.</a:t>
            </a:r>
            <a:endParaRPr sz="1600">
              <a:solidFill>
                <a:srgbClr val="0D0D0D"/>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D0D0D"/>
              </a:buClr>
              <a:buSzPts val="1600"/>
              <a:buFont typeface="Times New Roman"/>
              <a:buChar char="●"/>
            </a:pPr>
            <a:r>
              <a:rPr b="1" lang="en-GB" sz="1600">
                <a:solidFill>
                  <a:srgbClr val="0D0D0D"/>
                </a:solidFill>
                <a:latin typeface="Times New Roman"/>
                <a:ea typeface="Times New Roman"/>
                <a:cs typeface="Times New Roman"/>
                <a:sym typeface="Times New Roman"/>
              </a:rPr>
              <a:t>Model Evaluation:</a:t>
            </a:r>
            <a:r>
              <a:rPr lang="en-GB" sz="1600">
                <a:solidFill>
                  <a:srgbClr val="0D0D0D"/>
                </a:solidFill>
                <a:latin typeface="Times New Roman"/>
                <a:ea typeface="Times New Roman"/>
                <a:cs typeface="Times New Roman"/>
                <a:sym typeface="Times New Roman"/>
              </a:rPr>
              <a:t> Assess the performance of each model using accuracy, precision, recall, and F1-score.</a:t>
            </a:r>
            <a:endParaRPr sz="1600">
              <a:solidFill>
                <a:srgbClr val="0D0D0D"/>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D0D0D"/>
              </a:buClr>
              <a:buSzPts val="1600"/>
              <a:buFont typeface="Times New Roman"/>
              <a:buChar char="●"/>
            </a:pPr>
            <a:r>
              <a:rPr b="1" lang="en-GB" sz="1600">
                <a:solidFill>
                  <a:srgbClr val="0D0D0D"/>
                </a:solidFill>
                <a:latin typeface="Times New Roman"/>
                <a:ea typeface="Times New Roman"/>
                <a:cs typeface="Times New Roman"/>
                <a:sym typeface="Times New Roman"/>
              </a:rPr>
              <a:t>Model Comparison:</a:t>
            </a:r>
            <a:r>
              <a:rPr lang="en-GB" sz="1600">
                <a:solidFill>
                  <a:srgbClr val="0D0D0D"/>
                </a:solidFill>
                <a:latin typeface="Times New Roman"/>
                <a:ea typeface="Times New Roman"/>
                <a:cs typeface="Times New Roman"/>
                <a:sym typeface="Times New Roman"/>
              </a:rPr>
              <a:t> Compare the performance of the models to determine the most effective one in predicting diabetes.</a:t>
            </a:r>
            <a:endParaRPr sz="1600">
              <a:solidFill>
                <a:srgbClr val="0D0D0D"/>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D0D0D"/>
              </a:buClr>
              <a:buSzPts val="1600"/>
              <a:buFont typeface="Times New Roman"/>
              <a:buChar char="●"/>
            </a:pPr>
            <a:r>
              <a:rPr b="1" lang="en-GB" sz="1600">
                <a:solidFill>
                  <a:srgbClr val="0D0D0D"/>
                </a:solidFill>
                <a:latin typeface="Times New Roman"/>
                <a:ea typeface="Times New Roman"/>
                <a:cs typeface="Times New Roman"/>
                <a:sym typeface="Times New Roman"/>
              </a:rPr>
              <a:t>Interpretation and Recommendations: </a:t>
            </a:r>
            <a:r>
              <a:rPr lang="en-GB" sz="1600">
                <a:solidFill>
                  <a:srgbClr val="0D0D0D"/>
                </a:solidFill>
                <a:latin typeface="Times New Roman"/>
                <a:ea typeface="Times New Roman"/>
                <a:cs typeface="Times New Roman"/>
                <a:sym typeface="Times New Roman"/>
              </a:rPr>
              <a:t>Analyze results, provide insights, and offer recommendations for improving diabetes prediction and healthcare outcomes.</a:t>
            </a:r>
            <a:endParaRPr sz="1600">
              <a:solidFill>
                <a:srgbClr val="0D0D0D"/>
              </a:solidFill>
              <a:latin typeface="Times New Roman"/>
              <a:ea typeface="Times New Roman"/>
              <a:cs typeface="Times New Roman"/>
              <a:sym typeface="Times New Roman"/>
            </a:endParaRPr>
          </a:p>
          <a:p>
            <a:pPr indent="0" lvl="0" marL="0" rtl="0" algn="l">
              <a:lnSpc>
                <a:spcPct val="100000"/>
              </a:lnSpc>
              <a:spcBef>
                <a:spcPts val="1500"/>
              </a:spcBef>
              <a:spcAft>
                <a:spcPts val="0"/>
              </a:spcAft>
              <a:buClr>
                <a:schemeClr val="dk1"/>
              </a:buClr>
              <a:buSzPts val="1100"/>
              <a:buFont typeface="Arial"/>
              <a:buNone/>
            </a:pPr>
            <a:r>
              <a:rPr b="1" lang="en-GB" sz="1600">
                <a:solidFill>
                  <a:srgbClr val="0D0D0D"/>
                </a:solidFill>
              </a:rPr>
              <a:t> </a:t>
            </a:r>
            <a:endParaRPr b="1" sz="1600">
              <a:solidFill>
                <a:srgbClr val="0D0D0D"/>
              </a:solidFill>
            </a:endParaRPr>
          </a:p>
          <a:p>
            <a:pPr indent="0" lvl="0" marL="457200" rtl="0" algn="l">
              <a:spcBef>
                <a:spcPts val="1500"/>
              </a:spcBef>
              <a:spcAft>
                <a:spcPts val="0"/>
              </a:spcAft>
              <a:buNone/>
            </a:pPr>
            <a:r>
              <a:rPr b="1" lang="en-GB" sz="1600">
                <a:solidFill>
                  <a:srgbClr val="0D0D0D"/>
                </a:solidFill>
              </a:rPr>
              <a:t> </a:t>
            </a:r>
            <a:endParaRPr b="1" sz="1600">
              <a:solidFill>
                <a:srgbClr val="0D0D0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c92831bcbb_0_4"/>
          <p:cNvSpPr txBox="1"/>
          <p:nvPr>
            <p:ph type="title"/>
          </p:nvPr>
        </p:nvSpPr>
        <p:spPr>
          <a:xfrm>
            <a:off x="558165" y="385444"/>
            <a:ext cx="9764400" cy="654300"/>
          </a:xfrm>
          <a:prstGeom prst="rect">
            <a:avLst/>
          </a:prstGeom>
        </p:spPr>
        <p:txBody>
          <a:bodyPr anchorCtr="0" anchor="t" bIns="0" lIns="0" spcFirstLastPara="1" rIns="0" wrap="square" tIns="0">
            <a:spAutoFit/>
          </a:bodyPr>
          <a:lstStyle/>
          <a:p>
            <a:pPr indent="0" lvl="0" marL="12700" rtl="0" algn="l">
              <a:spcBef>
                <a:spcPts val="0"/>
              </a:spcBef>
              <a:spcAft>
                <a:spcPts val="0"/>
              </a:spcAft>
              <a:buClr>
                <a:schemeClr val="dk1"/>
              </a:buClr>
              <a:buFont typeface="Arial"/>
              <a:buNone/>
            </a:pPr>
            <a:r>
              <a:rPr lang="en-GB" sz="4250"/>
              <a:t>PROJECT OVERVIEW</a:t>
            </a:r>
            <a:endParaRPr/>
          </a:p>
        </p:txBody>
      </p:sp>
      <p:sp>
        <p:nvSpPr>
          <p:cNvPr id="149" name="Google Shape;149;g2c92831bcbb_0_4"/>
          <p:cNvSpPr txBox="1"/>
          <p:nvPr/>
        </p:nvSpPr>
        <p:spPr>
          <a:xfrm>
            <a:off x="448950" y="1039750"/>
            <a:ext cx="9087300" cy="507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600">
                <a:solidFill>
                  <a:srgbClr val="0D0D0D"/>
                </a:solidFill>
                <a:latin typeface="Times New Roman"/>
                <a:ea typeface="Times New Roman"/>
                <a:cs typeface="Times New Roman"/>
                <a:sym typeface="Times New Roman"/>
              </a:rPr>
              <a:t>Expected Outcomes:</a:t>
            </a:r>
            <a:r>
              <a:rPr lang="en-GB" sz="1600">
                <a:solidFill>
                  <a:srgbClr val="0D0D0D"/>
                </a:solidFill>
                <a:latin typeface="Times New Roman"/>
                <a:ea typeface="Times New Roman"/>
                <a:cs typeface="Times New Roman"/>
                <a:sym typeface="Times New Roman"/>
              </a:rPr>
              <a:t>Identify the most effective predictive model for diabetes disease identification. Contribute to improving early detection and intervention strategies, thereby enhancing healthcare outcomes for individuals at risk of diabetes.</a:t>
            </a:r>
            <a:endParaRPr sz="1600">
              <a:solidFill>
                <a:srgbClr val="0D0D0D"/>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b="1" lang="en-GB" sz="1600">
                <a:solidFill>
                  <a:srgbClr val="0D0D0D"/>
                </a:solidFill>
                <a:latin typeface="Times New Roman"/>
                <a:ea typeface="Times New Roman"/>
                <a:cs typeface="Times New Roman"/>
                <a:sym typeface="Times New Roman"/>
              </a:rPr>
              <a:t>Audience:</a:t>
            </a:r>
            <a:r>
              <a:rPr lang="en-GB" sz="1600">
                <a:solidFill>
                  <a:srgbClr val="0D0D0D"/>
                </a:solidFill>
                <a:latin typeface="Times New Roman"/>
                <a:ea typeface="Times New Roman"/>
                <a:cs typeface="Times New Roman"/>
                <a:sym typeface="Times New Roman"/>
              </a:rPr>
              <a:t>Healthcare providers, researchers in the field of diabetes, and individuals at risk of diabetes.</a:t>
            </a:r>
            <a:endParaRPr sz="1600">
              <a:solidFill>
                <a:srgbClr val="0D0D0D"/>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b="1" lang="en-GB" sz="1600">
                <a:solidFill>
                  <a:srgbClr val="0D0D0D"/>
                </a:solidFill>
                <a:latin typeface="Times New Roman"/>
                <a:ea typeface="Times New Roman"/>
                <a:cs typeface="Times New Roman"/>
                <a:sym typeface="Times New Roman"/>
              </a:rPr>
              <a:t>Impact:</a:t>
            </a:r>
            <a:r>
              <a:rPr lang="en-GB" sz="1600">
                <a:solidFill>
                  <a:srgbClr val="0D0D0D"/>
                </a:solidFill>
                <a:latin typeface="Times New Roman"/>
                <a:ea typeface="Times New Roman"/>
                <a:cs typeface="Times New Roman"/>
                <a:sym typeface="Times New Roman"/>
              </a:rPr>
              <a:t>This project aims to provide healthcare professionals with a reliable tool for early diabetes detection, potentially reducing the burden of diabetes-related complications. It also contributes to advancing research in predictive modeling for chronic disease identification.</a:t>
            </a:r>
            <a:endParaRPr sz="1600">
              <a:solidFill>
                <a:srgbClr val="0D0D0D"/>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b="1" lang="en-GB" sz="1600">
                <a:solidFill>
                  <a:srgbClr val="0D0D0D"/>
                </a:solidFill>
                <a:latin typeface="Times New Roman"/>
                <a:ea typeface="Times New Roman"/>
                <a:cs typeface="Times New Roman"/>
                <a:sym typeface="Times New Roman"/>
              </a:rPr>
              <a:t>Future Direction:</a:t>
            </a:r>
            <a:r>
              <a:rPr lang="en-GB" sz="1600">
                <a:solidFill>
                  <a:srgbClr val="0D0D0D"/>
                </a:solidFill>
                <a:latin typeface="Times New Roman"/>
                <a:ea typeface="Times New Roman"/>
                <a:cs typeface="Times New Roman"/>
                <a:sym typeface="Times New Roman"/>
              </a:rPr>
              <a:t>Future directions for this project include refining the predictive models with additional data sources, exploring ensemble methods for improved accuracy, and integrating real-time monitoring for proactive diabetes management.</a:t>
            </a:r>
            <a:endParaRPr sz="1600">
              <a:solidFill>
                <a:srgbClr val="0D0D0D"/>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b="1" lang="en-GB" sz="1600">
                <a:solidFill>
                  <a:srgbClr val="0D0D0D"/>
                </a:solidFill>
                <a:latin typeface="Times New Roman"/>
                <a:ea typeface="Times New Roman"/>
                <a:cs typeface="Times New Roman"/>
                <a:sym typeface="Times New Roman"/>
              </a:rPr>
              <a:t>Conclusion:</a:t>
            </a:r>
            <a:r>
              <a:rPr lang="en-GB" sz="1600">
                <a:solidFill>
                  <a:srgbClr val="0D0D0D"/>
                </a:solidFill>
                <a:latin typeface="Times New Roman"/>
                <a:ea typeface="Times New Roman"/>
                <a:cs typeface="Times New Roman"/>
                <a:sym typeface="Times New Roman"/>
              </a:rPr>
              <a:t>In conclusion, this project aims to develop and compare predictive models for diabetes identification, with the potential to significantly impact healthcare outcomes and contribute to ongoing research efforts in the field of chronic disease management.</a:t>
            </a:r>
            <a:endParaRPr sz="1600">
              <a:solidFill>
                <a:srgbClr val="0D0D0D"/>
              </a:solidFill>
              <a:latin typeface="Times New Roman"/>
              <a:ea typeface="Times New Roman"/>
              <a:cs typeface="Times New Roman"/>
              <a:sym typeface="Times New Roman"/>
            </a:endParaRPr>
          </a:p>
          <a:p>
            <a:pPr indent="0" lvl="0" marL="0" rtl="0" algn="l">
              <a:lnSpc>
                <a:spcPct val="115000"/>
              </a:lnSpc>
              <a:spcBef>
                <a:spcPts val="1500"/>
              </a:spcBef>
              <a:spcAft>
                <a:spcPts val="1500"/>
              </a:spcAft>
              <a:buNone/>
            </a:pPr>
            <a:r>
              <a:t/>
            </a:r>
            <a:endParaRPr sz="1600">
              <a:solidFill>
                <a:srgbClr val="0D0D0D"/>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5" name="Google Shape;155;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6" name="Google Shape;156;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7" name="Google Shape;157;p6"/>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GB" sz="3200"/>
              <a:t>WHO ARE THE END USERS?</a:t>
            </a:r>
            <a:endParaRPr sz="3200"/>
          </a:p>
        </p:txBody>
      </p:sp>
      <p:pic>
        <p:nvPicPr>
          <p:cNvPr id="158" name="Google Shape;158;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9" name="Google Shape;159;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GB" sz="1100">
                <a:solidFill>
                  <a:srgbClr val="2D83C3"/>
                </a:solidFill>
                <a:latin typeface="Trebuchet MS"/>
                <a:ea typeface="Trebuchet MS"/>
                <a:cs typeface="Trebuchet MS"/>
                <a:sym typeface="Trebuchet MS"/>
              </a:rPr>
              <a:t>3/21/2024  </a:t>
            </a:r>
            <a:r>
              <a:rPr b="1" lang="en-GB"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0" name="Google Shape;160;p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GB"/>
              <a:t>‹#›</a:t>
            </a:fld>
            <a:endParaRPr/>
          </a:p>
        </p:txBody>
      </p:sp>
      <p:sp>
        <p:nvSpPr>
          <p:cNvPr id="161" name="Google Shape;161;p6"/>
          <p:cNvSpPr txBox="1"/>
          <p:nvPr/>
        </p:nvSpPr>
        <p:spPr>
          <a:xfrm>
            <a:off x="833421" y="2036325"/>
            <a:ext cx="7944300" cy="3960300"/>
          </a:xfrm>
          <a:prstGeom prst="rect">
            <a:avLst/>
          </a:prstGeom>
          <a:noFill/>
          <a:ln>
            <a:noFill/>
          </a:ln>
        </p:spPr>
        <p:txBody>
          <a:bodyPr anchorCtr="0" anchor="t" bIns="45700" lIns="91425" spcFirstLastPara="1" rIns="91425" wrap="square" tIns="45700">
            <a:spAutoFit/>
          </a:bodyPr>
          <a:lstStyle/>
          <a:p>
            <a:pPr indent="-330200" lvl="0" marL="457200" rtl="0" algn="l">
              <a:lnSpc>
                <a:spcPct val="115000"/>
              </a:lnSpc>
              <a:spcBef>
                <a:spcPts val="1500"/>
              </a:spcBef>
              <a:spcAft>
                <a:spcPts val="0"/>
              </a:spcAft>
              <a:buClr>
                <a:srgbClr val="0D0D0D"/>
              </a:buClr>
              <a:buSzPts val="1600"/>
              <a:buFont typeface="Times New Roman"/>
              <a:buChar char="●"/>
            </a:pPr>
            <a:r>
              <a:rPr b="1" lang="en-GB" sz="1600">
                <a:solidFill>
                  <a:srgbClr val="0D0D0D"/>
                </a:solidFill>
                <a:highlight>
                  <a:srgbClr val="FFFFFF"/>
                </a:highlight>
                <a:latin typeface="Times New Roman"/>
                <a:ea typeface="Times New Roman"/>
                <a:cs typeface="Times New Roman"/>
                <a:sym typeface="Times New Roman"/>
              </a:rPr>
              <a:t>Healthcare Providers: </a:t>
            </a:r>
            <a:r>
              <a:rPr lang="en-GB" sz="1600">
                <a:solidFill>
                  <a:srgbClr val="0D0D0D"/>
                </a:solidFill>
                <a:highlight>
                  <a:srgbClr val="FFFFFF"/>
                </a:highlight>
                <a:latin typeface="Times New Roman"/>
                <a:ea typeface="Times New Roman"/>
                <a:cs typeface="Times New Roman"/>
                <a:sym typeface="Times New Roman"/>
              </a:rPr>
              <a:t>These professionals will utilize the developed predictive models as a tool for early diabetes detection in clinical settings. They will rely on the models to identify individuals at risk of diabetes and implement targeted interventions to improve patient outcomes.</a:t>
            </a:r>
            <a:endParaRPr sz="1600">
              <a:solidFill>
                <a:srgbClr val="0D0D0D"/>
              </a:solidFill>
              <a:highlight>
                <a:srgbClr val="FFFFFF"/>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0D0D0D"/>
              </a:buClr>
              <a:buSzPts val="1600"/>
              <a:buFont typeface="Times New Roman"/>
              <a:buChar char="●"/>
            </a:pPr>
            <a:r>
              <a:rPr b="1" lang="en-GB" sz="1600">
                <a:solidFill>
                  <a:srgbClr val="0D0D0D"/>
                </a:solidFill>
                <a:highlight>
                  <a:srgbClr val="FFFFFF"/>
                </a:highlight>
                <a:latin typeface="Times New Roman"/>
                <a:ea typeface="Times New Roman"/>
                <a:cs typeface="Times New Roman"/>
                <a:sym typeface="Times New Roman"/>
              </a:rPr>
              <a:t>Individuals at Risk of Diabetes: </a:t>
            </a:r>
            <a:r>
              <a:rPr lang="en-GB" sz="1600">
                <a:solidFill>
                  <a:srgbClr val="0D0D0D"/>
                </a:solidFill>
                <a:highlight>
                  <a:srgbClr val="FFFFFF"/>
                </a:highlight>
                <a:latin typeface="Times New Roman"/>
                <a:ea typeface="Times New Roman"/>
                <a:cs typeface="Times New Roman"/>
                <a:sym typeface="Times New Roman"/>
              </a:rPr>
              <a:t>Individuals who are concerned about their diabetes risk or have a family history of diabetes can benefit from the predictive models. By assessing their risk levels, they can take proactive measures such as lifestyle modifications or regular screenings to manage their health effectively.</a:t>
            </a:r>
            <a:endParaRPr sz="1600">
              <a:solidFill>
                <a:srgbClr val="0D0D0D"/>
              </a:solidFill>
              <a:highlight>
                <a:srgbClr val="FFFFFF"/>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0D0D0D"/>
              </a:buClr>
              <a:buSzPts val="1600"/>
              <a:buFont typeface="Times New Roman"/>
              <a:buChar char="●"/>
            </a:pPr>
            <a:r>
              <a:rPr b="1" lang="en-GB" sz="1600">
                <a:solidFill>
                  <a:srgbClr val="0D0D0D"/>
                </a:solidFill>
                <a:highlight>
                  <a:srgbClr val="FFFFFF"/>
                </a:highlight>
                <a:latin typeface="Times New Roman"/>
                <a:ea typeface="Times New Roman"/>
                <a:cs typeface="Times New Roman"/>
                <a:sym typeface="Times New Roman"/>
              </a:rPr>
              <a:t>Researchers in the Field of Diabetes:</a:t>
            </a:r>
            <a:r>
              <a:rPr lang="en-GB" sz="1600">
                <a:solidFill>
                  <a:srgbClr val="0D0D0D"/>
                </a:solidFill>
                <a:highlight>
                  <a:srgbClr val="FFFFFF"/>
                </a:highlight>
                <a:latin typeface="Times New Roman"/>
                <a:ea typeface="Times New Roman"/>
                <a:cs typeface="Times New Roman"/>
                <a:sym typeface="Times New Roman"/>
              </a:rPr>
              <a:t> Researchers studying diabetes and related chronic diseases can utilize the insights gained from this project to further enhance predictive modeling techniques and advance understanding of disease risk factors and intervention strategies.</a:t>
            </a:r>
            <a:endParaRPr sz="1600">
              <a:solidFill>
                <a:srgbClr val="0D0D0D"/>
              </a:solidFill>
              <a:highlight>
                <a:srgbClr val="FFFFFF"/>
              </a:highlight>
              <a:latin typeface="Times New Roman"/>
              <a:ea typeface="Times New Roman"/>
              <a:cs typeface="Times New Roman"/>
              <a:sym typeface="Times New Roman"/>
            </a:endParaRPr>
          </a:p>
          <a:p>
            <a:pPr indent="0" lvl="0" marL="0" rtl="0" algn="l">
              <a:spcBef>
                <a:spcPts val="1500"/>
              </a:spcBef>
              <a:spcAft>
                <a:spcPts val="0"/>
              </a:spcAft>
              <a:buNone/>
            </a:pPr>
            <a:r>
              <a:t/>
            </a:r>
            <a:endParaRPr b="1" sz="1800">
              <a:solidFill>
                <a:srgbClr val="0D0D0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7"/>
          <p:cNvPicPr preferRelativeResize="0"/>
          <p:nvPr/>
        </p:nvPicPr>
        <p:blipFill rotWithShape="1">
          <a:blip r:embed="rId3">
            <a:alphaModFix/>
          </a:blip>
          <a:srcRect b="0" l="0" r="0" t="0"/>
          <a:stretch/>
        </p:blipFill>
        <p:spPr>
          <a:xfrm>
            <a:off x="0" y="1476375"/>
            <a:ext cx="2438400" cy="3019425"/>
          </a:xfrm>
          <a:prstGeom prst="rect">
            <a:avLst/>
          </a:prstGeom>
          <a:noFill/>
          <a:ln>
            <a:noFill/>
          </a:ln>
        </p:spPr>
      </p:pic>
      <p:sp>
        <p:nvSpPr>
          <p:cNvPr id="167" name="Google Shape;167;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8" name="Google Shape;168;p7"/>
          <p:cNvSpPr/>
          <p:nvPr/>
        </p:nvSpPr>
        <p:spPr>
          <a:xfrm>
            <a:off x="7467600" y="1676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9" name="Google Shape;169;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0" name="Google Shape;170;p7"/>
          <p:cNvSpPr txBox="1"/>
          <p:nvPr>
            <p:ph type="title"/>
          </p:nvPr>
        </p:nvSpPr>
        <p:spPr>
          <a:xfrm>
            <a:off x="990775" y="-122625"/>
            <a:ext cx="7554600" cy="1599000"/>
          </a:xfrm>
          <a:prstGeom prst="rect">
            <a:avLst/>
          </a:prstGeom>
          <a:noFill/>
          <a:ln>
            <a:noFill/>
          </a:ln>
        </p:spPr>
        <p:txBody>
          <a:bodyPr anchorCtr="0" anchor="t" bIns="0" lIns="0" spcFirstLastPara="1" rIns="0" wrap="square" tIns="485775">
            <a:spAutoFit/>
          </a:bodyPr>
          <a:lstStyle/>
          <a:p>
            <a:pPr indent="0" lvl="0" marL="0" rtl="0" algn="l">
              <a:lnSpc>
                <a:spcPct val="100000"/>
              </a:lnSpc>
              <a:spcBef>
                <a:spcPts val="0"/>
              </a:spcBef>
              <a:spcAft>
                <a:spcPts val="0"/>
              </a:spcAft>
              <a:buNone/>
            </a:pPr>
            <a:r>
              <a:rPr lang="en-GB" sz="3600"/>
              <a:t>YOUR SOLUTION AND ITS VALUE PROPOSITION</a:t>
            </a:r>
            <a:endParaRPr sz="3600"/>
          </a:p>
        </p:txBody>
      </p:sp>
      <p:pic>
        <p:nvPicPr>
          <p:cNvPr id="171" name="Google Shape;171;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72" name="Google Shape;172;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GB" sz="1100">
                <a:solidFill>
                  <a:srgbClr val="2D83C3"/>
                </a:solidFill>
                <a:latin typeface="Trebuchet MS"/>
                <a:ea typeface="Trebuchet MS"/>
                <a:cs typeface="Trebuchet MS"/>
                <a:sym typeface="Trebuchet MS"/>
              </a:rPr>
              <a:t>3/21/2024  </a:t>
            </a:r>
            <a:r>
              <a:rPr b="1" lang="en-GB"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3" name="Google Shape;173;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GB"/>
              <a:t>‹#›</a:t>
            </a:fld>
            <a:endParaRPr/>
          </a:p>
        </p:txBody>
      </p:sp>
      <p:sp>
        <p:nvSpPr>
          <p:cNvPr id="174" name="Google Shape;174;p7"/>
          <p:cNvSpPr txBox="1"/>
          <p:nvPr/>
        </p:nvSpPr>
        <p:spPr>
          <a:xfrm>
            <a:off x="2681275" y="1571275"/>
            <a:ext cx="6409800" cy="5048700"/>
          </a:xfrm>
          <a:prstGeom prst="rect">
            <a:avLst/>
          </a:prstGeom>
          <a:noFill/>
          <a:ln>
            <a:noFill/>
          </a:ln>
        </p:spPr>
        <p:txBody>
          <a:bodyPr anchorCtr="0" anchor="t" bIns="45700" lIns="91425" spcFirstLastPara="1" rIns="91425" wrap="square" tIns="45700">
            <a:spAutoFit/>
          </a:bodyPr>
          <a:lstStyle/>
          <a:p>
            <a:pPr indent="-101600" lvl="0" marL="0" rtl="0" algn="l">
              <a:spcBef>
                <a:spcPts val="0"/>
              </a:spcBef>
              <a:spcAft>
                <a:spcPts val="0"/>
              </a:spcAft>
              <a:buClr>
                <a:srgbClr val="0D0D0D"/>
              </a:buClr>
              <a:buSzPts val="1600"/>
              <a:buFont typeface="Arial"/>
              <a:buChar char="•"/>
            </a:pPr>
            <a:r>
              <a:rPr b="1" i="0" lang="en-GB" sz="1600">
                <a:solidFill>
                  <a:srgbClr val="0D0D0D"/>
                </a:solidFill>
                <a:latin typeface="Arial"/>
                <a:ea typeface="Arial"/>
                <a:cs typeface="Arial"/>
                <a:sym typeface="Arial"/>
              </a:rPr>
              <a:t>Solution:</a:t>
            </a:r>
            <a:endParaRPr b="0" i="0" sz="1600">
              <a:solidFill>
                <a:srgbClr val="0D0D0D"/>
              </a:solidFill>
              <a:latin typeface="Arial"/>
              <a:ea typeface="Arial"/>
              <a:cs typeface="Arial"/>
              <a:sym typeface="Arial"/>
            </a:endParaRPr>
          </a:p>
          <a:p>
            <a:pPr indent="-285750" lvl="1" marL="742950" rtl="0" algn="l">
              <a:spcBef>
                <a:spcPts val="0"/>
              </a:spcBef>
              <a:spcAft>
                <a:spcPts val="0"/>
              </a:spcAft>
              <a:buClr>
                <a:srgbClr val="0D0D0D"/>
              </a:buClr>
              <a:buSzPts val="1600"/>
              <a:buFont typeface="Times New Roman"/>
              <a:buChar char="•"/>
            </a:pPr>
            <a:r>
              <a:rPr lang="en-GB" sz="1600">
                <a:solidFill>
                  <a:srgbClr val="0D0D0D"/>
                </a:solidFill>
                <a:highlight>
                  <a:srgbClr val="FFFFFF"/>
                </a:highlight>
                <a:latin typeface="Times New Roman"/>
                <a:ea typeface="Times New Roman"/>
                <a:cs typeface="Times New Roman"/>
                <a:sym typeface="Times New Roman"/>
              </a:rPr>
              <a:t>Our solution addresses the challenge of accurately predicting diabetes in individuals by harnessing machine learning techniques. </a:t>
            </a:r>
            <a:endParaRPr sz="1600">
              <a:solidFill>
                <a:srgbClr val="0D0D0D"/>
              </a:solidFill>
              <a:highlight>
                <a:srgbClr val="FFFFFF"/>
              </a:highlight>
              <a:latin typeface="Times New Roman"/>
              <a:ea typeface="Times New Roman"/>
              <a:cs typeface="Times New Roman"/>
              <a:sym typeface="Times New Roman"/>
            </a:endParaRPr>
          </a:p>
          <a:p>
            <a:pPr indent="-285750" lvl="1" marL="742950" rtl="0" algn="l">
              <a:spcBef>
                <a:spcPts val="0"/>
              </a:spcBef>
              <a:spcAft>
                <a:spcPts val="0"/>
              </a:spcAft>
              <a:buClr>
                <a:srgbClr val="0D0D0D"/>
              </a:buClr>
              <a:buSzPts val="1600"/>
              <a:buFont typeface="Times New Roman"/>
              <a:buChar char="•"/>
            </a:pPr>
            <a:r>
              <a:rPr lang="en-GB" sz="1600">
                <a:solidFill>
                  <a:srgbClr val="0D0D0D"/>
                </a:solidFill>
                <a:highlight>
                  <a:srgbClr val="FFFFFF"/>
                </a:highlight>
                <a:latin typeface="Times New Roman"/>
                <a:ea typeface="Times New Roman"/>
                <a:cs typeface="Times New Roman"/>
                <a:sym typeface="Times New Roman"/>
              </a:rPr>
              <a:t>Through the development and evaluation of five distinct models—logistic regression, random forest, support vector classifier, decision tree, and k-nearest neighbors—we aim to create robust predictive models for diabetes identification.</a:t>
            </a:r>
            <a:endParaRPr sz="1600">
              <a:solidFill>
                <a:srgbClr val="0D0D0D"/>
              </a:solidFill>
              <a:highlight>
                <a:srgbClr val="FFFFFF"/>
              </a:highlight>
              <a:latin typeface="Times New Roman"/>
              <a:ea typeface="Times New Roman"/>
              <a:cs typeface="Times New Roman"/>
              <a:sym typeface="Times New Roman"/>
            </a:endParaRPr>
          </a:p>
          <a:p>
            <a:pPr indent="-285750" lvl="1" marL="742950" rtl="0" algn="l">
              <a:spcBef>
                <a:spcPts val="0"/>
              </a:spcBef>
              <a:spcAft>
                <a:spcPts val="0"/>
              </a:spcAft>
              <a:buClr>
                <a:srgbClr val="0D0D0D"/>
              </a:buClr>
              <a:buSzPts val="1600"/>
              <a:buFont typeface="Times New Roman"/>
              <a:buChar char="•"/>
            </a:pPr>
            <a:r>
              <a:rPr lang="en-GB" sz="1600">
                <a:solidFill>
                  <a:srgbClr val="0D0D0D"/>
                </a:solidFill>
                <a:highlight>
                  <a:srgbClr val="FFFFFF"/>
                </a:highlight>
                <a:latin typeface="Times New Roman"/>
                <a:ea typeface="Times New Roman"/>
                <a:cs typeface="Times New Roman"/>
                <a:sym typeface="Times New Roman"/>
              </a:rPr>
              <a:t> By meticulously assessing these models' performance using metrics like accuracy and precision, we seek to pinpoint the most effective approach for predicting diabetes risk.</a:t>
            </a:r>
            <a:endParaRPr sz="1600">
              <a:latin typeface="Times New Roman"/>
              <a:ea typeface="Times New Roman"/>
              <a:cs typeface="Times New Roman"/>
              <a:sym typeface="Times New Roman"/>
            </a:endParaRPr>
          </a:p>
          <a:p>
            <a:pPr indent="-101600" lvl="0" marL="0" rtl="0" algn="l">
              <a:spcBef>
                <a:spcPts val="0"/>
              </a:spcBef>
              <a:spcAft>
                <a:spcPts val="0"/>
              </a:spcAft>
              <a:buClr>
                <a:srgbClr val="0D0D0D"/>
              </a:buClr>
              <a:buSzPts val="1600"/>
              <a:buFont typeface="Arial"/>
              <a:buChar char="•"/>
            </a:pPr>
            <a:r>
              <a:rPr b="1" i="0" lang="en-GB" sz="1600">
                <a:solidFill>
                  <a:srgbClr val="0D0D0D"/>
                </a:solidFill>
                <a:latin typeface="Arial"/>
                <a:ea typeface="Arial"/>
                <a:cs typeface="Arial"/>
                <a:sym typeface="Arial"/>
              </a:rPr>
              <a:t>Value Proposition:</a:t>
            </a:r>
            <a:endParaRPr b="0" i="0" sz="1600">
              <a:solidFill>
                <a:srgbClr val="0D0D0D"/>
              </a:solidFill>
              <a:latin typeface="Arial"/>
              <a:ea typeface="Arial"/>
              <a:cs typeface="Arial"/>
              <a:sym typeface="Arial"/>
            </a:endParaRPr>
          </a:p>
          <a:p>
            <a:pPr indent="-285750" lvl="1" marL="742950" rtl="0" algn="l">
              <a:spcBef>
                <a:spcPts val="0"/>
              </a:spcBef>
              <a:spcAft>
                <a:spcPts val="0"/>
              </a:spcAft>
              <a:buClr>
                <a:srgbClr val="0D0D0D"/>
              </a:buClr>
              <a:buSzPts val="1600"/>
              <a:buFont typeface="Arial"/>
              <a:buChar char="•"/>
            </a:pPr>
            <a:r>
              <a:rPr lang="en-GB" sz="1600">
                <a:solidFill>
                  <a:srgbClr val="0D0D0D"/>
                </a:solidFill>
                <a:highlight>
                  <a:srgbClr val="FFFFFF"/>
                </a:highlight>
                <a:latin typeface="Times New Roman"/>
                <a:ea typeface="Times New Roman"/>
                <a:cs typeface="Times New Roman"/>
                <a:sym typeface="Times New Roman"/>
              </a:rPr>
              <a:t>To enhance early detection and intervention strategies fo</a:t>
            </a:r>
            <a:r>
              <a:rPr lang="en-GB" sz="1200">
                <a:solidFill>
                  <a:srgbClr val="0D0D0D"/>
                </a:solidFill>
                <a:highlight>
                  <a:srgbClr val="FFFFFF"/>
                </a:highlight>
                <a:latin typeface="Roboto"/>
                <a:ea typeface="Roboto"/>
                <a:cs typeface="Roboto"/>
                <a:sym typeface="Roboto"/>
              </a:rPr>
              <a:t>r </a:t>
            </a:r>
            <a:r>
              <a:rPr lang="en-GB" sz="1600">
                <a:solidFill>
                  <a:srgbClr val="0D0D0D"/>
                </a:solidFill>
                <a:highlight>
                  <a:srgbClr val="FFFFFF"/>
                </a:highlight>
                <a:latin typeface="Times New Roman"/>
                <a:ea typeface="Times New Roman"/>
                <a:cs typeface="Times New Roman"/>
                <a:sym typeface="Times New Roman"/>
              </a:rPr>
              <a:t>diabetes. By accurately identifying individuals at risk, healthcare providers can implement proactive measures to mitigate the progression of the disease and improve overall healthcare outcomes. </a:t>
            </a:r>
            <a:endParaRPr sz="1600">
              <a:solidFill>
                <a:srgbClr val="0D0D0D"/>
              </a:solidFill>
              <a:highlight>
                <a:srgbClr val="FFFFFF"/>
              </a:highlight>
              <a:latin typeface="Times New Roman"/>
              <a:ea typeface="Times New Roman"/>
              <a:cs typeface="Times New Roman"/>
              <a:sym typeface="Times New Roman"/>
            </a:endParaRPr>
          </a:p>
          <a:p>
            <a:pPr indent="-285750" lvl="1" marL="742950" rtl="0" algn="l">
              <a:spcBef>
                <a:spcPts val="0"/>
              </a:spcBef>
              <a:spcAft>
                <a:spcPts val="0"/>
              </a:spcAft>
              <a:buClr>
                <a:srgbClr val="0D0D0D"/>
              </a:buClr>
              <a:buSzPts val="1600"/>
              <a:buFont typeface="Times New Roman"/>
              <a:buChar char="•"/>
            </a:pPr>
            <a:r>
              <a:rPr lang="en-GB" sz="1600">
                <a:solidFill>
                  <a:srgbClr val="0D0D0D"/>
                </a:solidFill>
                <a:highlight>
                  <a:srgbClr val="FFFFFF"/>
                </a:highlight>
                <a:latin typeface="Times New Roman"/>
                <a:ea typeface="Times New Roman"/>
                <a:cs typeface="Times New Roman"/>
                <a:sym typeface="Times New Roman"/>
              </a:rPr>
              <a:t>Additionally, our solution offers the opportunity to optimize resource allocation by targeting interventions where they are most needed, potentially reducing healthcare costs associated with diabetes-related complications.</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GB" sz="1100">
                <a:solidFill>
                  <a:srgbClr val="2D83C3"/>
                </a:solidFill>
                <a:latin typeface="Trebuchet MS"/>
                <a:ea typeface="Trebuchet MS"/>
                <a:cs typeface="Trebuchet MS"/>
                <a:sym typeface="Trebuchet MS"/>
              </a:rPr>
              <a:t>3/21/2024  </a:t>
            </a:r>
            <a:r>
              <a:rPr b="1" lang="en-GB"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0" name="Google Shape;180;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1" name="Google Shape;181;p8"/>
          <p:cNvSpPr/>
          <p:nvPr/>
        </p:nvSpPr>
        <p:spPr>
          <a:xfrm>
            <a:off x="8458200" y="1507806"/>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2" name="Google Shape;182;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83" name="Google Shape;183;p8"/>
          <p:cNvPicPr preferRelativeResize="0"/>
          <p:nvPr/>
        </p:nvPicPr>
        <p:blipFill rotWithShape="1">
          <a:blip r:embed="rId3">
            <a:alphaModFix/>
          </a:blip>
          <a:srcRect b="0" l="0" r="0" t="0"/>
          <a:stretch/>
        </p:blipFill>
        <p:spPr>
          <a:xfrm>
            <a:off x="9952513" y="1927425"/>
            <a:ext cx="2314574" cy="2838449"/>
          </a:xfrm>
          <a:prstGeom prst="rect">
            <a:avLst/>
          </a:prstGeom>
          <a:noFill/>
          <a:ln>
            <a:noFill/>
          </a:ln>
        </p:spPr>
      </p:pic>
      <p:sp>
        <p:nvSpPr>
          <p:cNvPr id="184" name="Google Shape;184;p8"/>
          <p:cNvSpPr txBox="1"/>
          <p:nvPr>
            <p:ph type="title"/>
          </p:nvPr>
        </p:nvSpPr>
        <p:spPr>
          <a:xfrm>
            <a:off x="558165" y="385444"/>
            <a:ext cx="9764395" cy="1122362"/>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GB" sz="4250"/>
              <a:t>THE WOW IN YOUR SOLUTION</a:t>
            </a:r>
            <a:endParaRPr sz="4250"/>
          </a:p>
        </p:txBody>
      </p:sp>
      <p:sp>
        <p:nvSpPr>
          <p:cNvPr id="185" name="Google Shape;185;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GB"/>
              <a:t>‹#›</a:t>
            </a:fld>
            <a:endParaRPr/>
          </a:p>
        </p:txBody>
      </p:sp>
      <p:sp>
        <p:nvSpPr>
          <p:cNvPr id="186" name="Google Shape;186;p8"/>
          <p:cNvSpPr txBox="1"/>
          <p:nvPr/>
        </p:nvSpPr>
        <p:spPr>
          <a:xfrm>
            <a:off x="305650" y="1353000"/>
            <a:ext cx="8766000" cy="5436600"/>
          </a:xfrm>
          <a:prstGeom prst="rect">
            <a:avLst/>
          </a:prstGeom>
          <a:noFill/>
          <a:ln>
            <a:noFill/>
          </a:ln>
        </p:spPr>
        <p:txBody>
          <a:bodyPr anchorCtr="0" anchor="t" bIns="45700" lIns="91425" spcFirstLastPara="1" rIns="91425" wrap="square" tIns="45700">
            <a:spAutoFit/>
          </a:bodyPr>
          <a:lstStyle/>
          <a:p>
            <a:pPr indent="-330200" lvl="0" marL="457200" rtl="0" algn="l">
              <a:lnSpc>
                <a:spcPct val="115000"/>
              </a:lnSpc>
              <a:spcBef>
                <a:spcPts val="0"/>
              </a:spcBef>
              <a:spcAft>
                <a:spcPts val="0"/>
              </a:spcAft>
              <a:buClr>
                <a:srgbClr val="0D0D0D"/>
              </a:buClr>
              <a:buSzPts val="1600"/>
              <a:buFont typeface="Times New Roman"/>
              <a:buChar char="●"/>
            </a:pPr>
            <a:r>
              <a:rPr b="1" lang="en-GB" sz="1600">
                <a:solidFill>
                  <a:srgbClr val="0D0D0D"/>
                </a:solidFill>
                <a:highlight>
                  <a:srgbClr val="FFFFFF"/>
                </a:highlight>
                <a:latin typeface="Times New Roman"/>
                <a:ea typeface="Times New Roman"/>
                <a:cs typeface="Times New Roman"/>
                <a:sym typeface="Times New Roman"/>
              </a:rPr>
              <a:t>Comprehensive Approach: </a:t>
            </a:r>
            <a:r>
              <a:rPr lang="en-GB" sz="1600">
                <a:solidFill>
                  <a:srgbClr val="0D0D0D"/>
                </a:solidFill>
                <a:highlight>
                  <a:srgbClr val="FFFFFF"/>
                </a:highlight>
                <a:latin typeface="Times New Roman"/>
                <a:ea typeface="Times New Roman"/>
                <a:cs typeface="Times New Roman"/>
                <a:sym typeface="Times New Roman"/>
              </a:rPr>
              <a:t>Our solution employs five distinct machine learning models, including logistic regression, random forest, support vector classifier, decision tree, and k-nearest neighbors, ensuring a holistic exploration of predictive capabilities.</a:t>
            </a:r>
            <a:endParaRPr sz="1600">
              <a:solidFill>
                <a:srgbClr val="0D0D0D"/>
              </a:solidFill>
              <a:highlight>
                <a:srgbClr val="FFFFFF"/>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0D0D0D"/>
              </a:buClr>
              <a:buSzPts val="1600"/>
              <a:buFont typeface="Times New Roman"/>
              <a:buChar char="●"/>
            </a:pPr>
            <a:r>
              <a:rPr b="1" lang="en-GB" sz="1600">
                <a:solidFill>
                  <a:srgbClr val="0D0D0D"/>
                </a:solidFill>
                <a:highlight>
                  <a:srgbClr val="FFFFFF"/>
                </a:highlight>
                <a:latin typeface="Times New Roman"/>
                <a:ea typeface="Times New Roman"/>
                <a:cs typeface="Times New Roman"/>
                <a:sym typeface="Times New Roman"/>
              </a:rPr>
              <a:t>Precision and Accuracy:</a:t>
            </a:r>
            <a:r>
              <a:rPr lang="en-GB" sz="1600">
                <a:solidFill>
                  <a:srgbClr val="0D0D0D"/>
                </a:solidFill>
                <a:highlight>
                  <a:srgbClr val="FFFFFF"/>
                </a:highlight>
                <a:latin typeface="Times New Roman"/>
                <a:ea typeface="Times New Roman"/>
                <a:cs typeface="Times New Roman"/>
                <a:sym typeface="Times New Roman"/>
              </a:rPr>
              <a:t> Meticulous evaluation using metrics such as accuracy and precision ensures that our solution delivers unparalleled performance in predicting diabetes risk, surpassing conventional methods.</a:t>
            </a:r>
            <a:endParaRPr sz="1600">
              <a:solidFill>
                <a:srgbClr val="0D0D0D"/>
              </a:solidFill>
              <a:highlight>
                <a:srgbClr val="FFFFFF"/>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0D0D0D"/>
              </a:buClr>
              <a:buSzPts val="1600"/>
              <a:buFont typeface="Times New Roman"/>
              <a:buChar char="●"/>
            </a:pPr>
            <a:r>
              <a:rPr b="1" lang="en-GB" sz="1600">
                <a:solidFill>
                  <a:srgbClr val="0D0D0D"/>
                </a:solidFill>
                <a:highlight>
                  <a:srgbClr val="FFFFFF"/>
                </a:highlight>
                <a:latin typeface="Times New Roman"/>
                <a:ea typeface="Times New Roman"/>
                <a:cs typeface="Times New Roman"/>
                <a:sym typeface="Times New Roman"/>
              </a:rPr>
              <a:t>Proactive Intervention:</a:t>
            </a:r>
            <a:r>
              <a:rPr lang="en-GB" sz="1600">
                <a:solidFill>
                  <a:srgbClr val="0D0D0D"/>
                </a:solidFill>
                <a:highlight>
                  <a:srgbClr val="FFFFFF"/>
                </a:highlight>
                <a:latin typeface="Times New Roman"/>
                <a:ea typeface="Times New Roman"/>
                <a:cs typeface="Times New Roman"/>
                <a:sym typeface="Times New Roman"/>
              </a:rPr>
              <a:t> By accurately identifying high-risk individuals early, our solution empowers healthcare providers to intervene proactively, potentially preventing the onset of diabetes-related complications and improving overall health outcomes.</a:t>
            </a:r>
            <a:endParaRPr sz="1600">
              <a:solidFill>
                <a:srgbClr val="0D0D0D"/>
              </a:solidFill>
              <a:highlight>
                <a:srgbClr val="FFFFFF"/>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0D0D0D"/>
              </a:buClr>
              <a:buSzPts val="1600"/>
              <a:buFont typeface="Times New Roman"/>
              <a:buChar char="●"/>
            </a:pPr>
            <a:r>
              <a:rPr b="1" lang="en-GB" sz="1600">
                <a:solidFill>
                  <a:srgbClr val="0D0D0D"/>
                </a:solidFill>
                <a:highlight>
                  <a:srgbClr val="FFFFFF"/>
                </a:highlight>
                <a:latin typeface="Times New Roman"/>
                <a:ea typeface="Times New Roman"/>
                <a:cs typeface="Times New Roman"/>
                <a:sym typeface="Times New Roman"/>
              </a:rPr>
              <a:t>Empowerment Through Knowledge:</a:t>
            </a:r>
            <a:r>
              <a:rPr lang="en-GB" sz="1600">
                <a:solidFill>
                  <a:srgbClr val="0D0D0D"/>
                </a:solidFill>
                <a:highlight>
                  <a:srgbClr val="FFFFFF"/>
                </a:highlight>
                <a:latin typeface="Times New Roman"/>
                <a:ea typeface="Times New Roman"/>
                <a:cs typeface="Times New Roman"/>
                <a:sym typeface="Times New Roman"/>
              </a:rPr>
              <a:t> Our solution provides individuals with valuable insights into their health status and risk factors for diabetes, empowering them to make informed decisions and take proactive steps towards better health.</a:t>
            </a:r>
            <a:endParaRPr sz="1600">
              <a:solidFill>
                <a:srgbClr val="0D0D0D"/>
              </a:solidFill>
              <a:highlight>
                <a:srgbClr val="FFFFFF"/>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0D0D0D"/>
              </a:buClr>
              <a:buSzPts val="1600"/>
              <a:buFont typeface="Times New Roman"/>
              <a:buChar char="●"/>
            </a:pPr>
            <a:r>
              <a:rPr b="1" lang="en-GB" sz="1600">
                <a:solidFill>
                  <a:srgbClr val="0D0D0D"/>
                </a:solidFill>
                <a:highlight>
                  <a:srgbClr val="FFFFFF"/>
                </a:highlight>
                <a:latin typeface="Times New Roman"/>
                <a:ea typeface="Times New Roman"/>
                <a:cs typeface="Times New Roman"/>
                <a:sym typeface="Times New Roman"/>
              </a:rPr>
              <a:t>Future Innovation: </a:t>
            </a:r>
            <a:r>
              <a:rPr lang="en-GB" sz="1600">
                <a:solidFill>
                  <a:srgbClr val="0D0D0D"/>
                </a:solidFill>
                <a:highlight>
                  <a:srgbClr val="FFFFFF"/>
                </a:highlight>
                <a:latin typeface="Times New Roman"/>
                <a:ea typeface="Times New Roman"/>
                <a:cs typeface="Times New Roman"/>
                <a:sym typeface="Times New Roman"/>
              </a:rPr>
              <a:t>Beyond immediate impact, our solution contributes to ongoing research efforts and drives innovation in predictive modeling, laying the groundwork for future advancements in diabetes detection and management.</a:t>
            </a:r>
            <a:endParaRPr sz="1600">
              <a:solidFill>
                <a:srgbClr val="0D0D0D"/>
              </a:solidFill>
              <a:highlight>
                <a:srgbClr val="FFFFFF"/>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0D0D0D"/>
              </a:buClr>
              <a:buSzPts val="1600"/>
              <a:buFont typeface="Times New Roman"/>
              <a:buChar char="●"/>
            </a:pPr>
            <a:r>
              <a:rPr b="1" lang="en-GB" sz="1600">
                <a:solidFill>
                  <a:srgbClr val="0D0D0D"/>
                </a:solidFill>
                <a:highlight>
                  <a:srgbClr val="FFFFFF"/>
                </a:highlight>
                <a:latin typeface="Times New Roman"/>
                <a:ea typeface="Times New Roman"/>
                <a:cs typeface="Times New Roman"/>
                <a:sym typeface="Times New Roman"/>
              </a:rPr>
              <a:t>Transformative Impact: </a:t>
            </a:r>
            <a:r>
              <a:rPr lang="en-GB" sz="1600">
                <a:solidFill>
                  <a:srgbClr val="0D0D0D"/>
                </a:solidFill>
                <a:highlight>
                  <a:srgbClr val="FFFFFF"/>
                </a:highlight>
                <a:latin typeface="Times New Roman"/>
                <a:ea typeface="Times New Roman"/>
                <a:cs typeface="Times New Roman"/>
                <a:sym typeface="Times New Roman"/>
              </a:rPr>
              <a:t>The "wow" factor in our solution lies in its potential to revolutionize diabetes care, offering hope for improved outcomes, reduced healthcare costs, and a better quality of life for individuals at risk of this chronic condition.</a:t>
            </a:r>
            <a:endParaRPr sz="16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rgbClr val="0D0D0D"/>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2024-04-04T10:00:02Z</dcterms:created>
  <dc:creator>sys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y fmtid="{D5CDD505-2E9C-101B-9397-08002B2CF9AE}" pid="4" name="Producer">
    <vt:lpwstr>3-Heights(TM) PDF Security Shell 4.8.25.2 (http://www.pdf-tools.com)</vt:lpwstr>
  </property>
</Properties>
</file>