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3891200" cy="32918400"/>
  <p:notesSz cx="32099250" cy="43748325"/>
  <p:defaultTextStyle>
    <a:defPPr>
      <a:defRPr lang="en-US"/>
    </a:defPPr>
    <a:lvl1pPr algn="ctr" rtl="0" fontAlgn="base">
      <a:spcBef>
        <a:spcPct val="0"/>
      </a:spcBef>
      <a:spcAft>
        <a:spcPct val="0"/>
      </a:spcAft>
      <a:defRPr sz="8600" kern="1200">
        <a:solidFill>
          <a:schemeClr val="tx1"/>
        </a:solidFill>
        <a:latin typeface="Arial" charset="0"/>
        <a:ea typeface="+mn-ea"/>
        <a:cs typeface="+mn-cs"/>
      </a:defRPr>
    </a:lvl1pPr>
    <a:lvl2pPr marL="457200" algn="ctr" rtl="0" fontAlgn="base">
      <a:spcBef>
        <a:spcPct val="0"/>
      </a:spcBef>
      <a:spcAft>
        <a:spcPct val="0"/>
      </a:spcAft>
      <a:defRPr sz="8600" kern="1200">
        <a:solidFill>
          <a:schemeClr val="tx1"/>
        </a:solidFill>
        <a:latin typeface="Arial" charset="0"/>
        <a:ea typeface="+mn-ea"/>
        <a:cs typeface="+mn-cs"/>
      </a:defRPr>
    </a:lvl2pPr>
    <a:lvl3pPr marL="914400" algn="ctr" rtl="0" fontAlgn="base">
      <a:spcBef>
        <a:spcPct val="0"/>
      </a:spcBef>
      <a:spcAft>
        <a:spcPct val="0"/>
      </a:spcAft>
      <a:defRPr sz="8600" kern="1200">
        <a:solidFill>
          <a:schemeClr val="tx1"/>
        </a:solidFill>
        <a:latin typeface="Arial" charset="0"/>
        <a:ea typeface="+mn-ea"/>
        <a:cs typeface="+mn-cs"/>
      </a:defRPr>
    </a:lvl3pPr>
    <a:lvl4pPr marL="1371600" algn="ctr" rtl="0" fontAlgn="base">
      <a:spcBef>
        <a:spcPct val="0"/>
      </a:spcBef>
      <a:spcAft>
        <a:spcPct val="0"/>
      </a:spcAft>
      <a:defRPr sz="8600" kern="1200">
        <a:solidFill>
          <a:schemeClr val="tx1"/>
        </a:solidFill>
        <a:latin typeface="Arial" charset="0"/>
        <a:ea typeface="+mn-ea"/>
        <a:cs typeface="+mn-cs"/>
      </a:defRPr>
    </a:lvl4pPr>
    <a:lvl5pPr marL="1828800" algn="ctr" rtl="0" fontAlgn="base">
      <a:spcBef>
        <a:spcPct val="0"/>
      </a:spcBef>
      <a:spcAft>
        <a:spcPct val="0"/>
      </a:spcAft>
      <a:defRPr sz="8600" kern="1200">
        <a:solidFill>
          <a:schemeClr val="tx1"/>
        </a:solidFill>
        <a:latin typeface="Arial" charset="0"/>
        <a:ea typeface="+mn-ea"/>
        <a:cs typeface="+mn-cs"/>
      </a:defRPr>
    </a:lvl5pPr>
    <a:lvl6pPr marL="2286000" algn="l" defTabSz="914400" rtl="0" eaLnBrk="1" latinLnBrk="0" hangingPunct="1">
      <a:defRPr sz="8600" kern="1200">
        <a:solidFill>
          <a:schemeClr val="tx1"/>
        </a:solidFill>
        <a:latin typeface="Arial" charset="0"/>
        <a:ea typeface="+mn-ea"/>
        <a:cs typeface="+mn-cs"/>
      </a:defRPr>
    </a:lvl6pPr>
    <a:lvl7pPr marL="2743200" algn="l" defTabSz="914400" rtl="0" eaLnBrk="1" latinLnBrk="0" hangingPunct="1">
      <a:defRPr sz="8600" kern="1200">
        <a:solidFill>
          <a:schemeClr val="tx1"/>
        </a:solidFill>
        <a:latin typeface="Arial" charset="0"/>
        <a:ea typeface="+mn-ea"/>
        <a:cs typeface="+mn-cs"/>
      </a:defRPr>
    </a:lvl7pPr>
    <a:lvl8pPr marL="3200400" algn="l" defTabSz="914400" rtl="0" eaLnBrk="1" latinLnBrk="0" hangingPunct="1">
      <a:defRPr sz="8600" kern="1200">
        <a:solidFill>
          <a:schemeClr val="tx1"/>
        </a:solidFill>
        <a:latin typeface="Arial" charset="0"/>
        <a:ea typeface="+mn-ea"/>
        <a:cs typeface="+mn-cs"/>
      </a:defRPr>
    </a:lvl8pPr>
    <a:lvl9pPr marL="3657600" algn="l" defTabSz="914400" rtl="0" eaLnBrk="1" latinLnBrk="0" hangingPunct="1">
      <a:defRPr sz="8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4836">
          <p15:clr>
            <a:srgbClr val="A4A3A4"/>
          </p15:clr>
        </p15:guide>
        <p15:guide id="2" orient="horz" pos="20196">
          <p15:clr>
            <a:srgbClr val="A4A3A4"/>
          </p15:clr>
        </p15:guide>
        <p15:guide id="3" orient="horz" pos="2148">
          <p15:clr>
            <a:srgbClr val="A4A3A4"/>
          </p15:clr>
        </p15:guide>
        <p15:guide id="4"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EAEAEA"/>
    <a:srgbClr val="C0C0C0"/>
    <a:srgbClr val="0046D2"/>
    <a:srgbClr val="698ED9"/>
    <a:srgbClr val="A7C4FF"/>
    <a:srgbClr val="003064"/>
    <a:srgbClr val="003399"/>
    <a:srgbClr val="0021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snapToGrid="0">
      <p:cViewPr>
        <p:scale>
          <a:sx n="25" d="100"/>
          <a:sy n="25" d="100"/>
        </p:scale>
        <p:origin x="456" y="-1860"/>
      </p:cViewPr>
      <p:guideLst>
        <p:guide orient="horz" pos="4836"/>
        <p:guide orient="horz" pos="20196"/>
        <p:guide orient="horz" pos="2148"/>
        <p:guide pos="13824"/>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2"/>
            <a:ext cx="13909677" cy="2187419"/>
          </a:xfrm>
          <a:prstGeom prst="rect">
            <a:avLst/>
          </a:prstGeom>
          <a:noFill/>
          <a:ln w="9525">
            <a:noFill/>
            <a:miter lim="800000"/>
            <a:headEnd/>
            <a:tailEnd/>
          </a:ln>
          <a:effectLst/>
        </p:spPr>
        <p:txBody>
          <a:bodyPr vert="horz" wrap="square" lIns="434706" tIns="217353" rIns="434706" bIns="217353" numCol="1" anchor="t" anchorCtr="0" compatLnSpc="1">
            <a:prstTxWarp prst="textNoShape">
              <a:avLst/>
            </a:prstTxWarp>
          </a:bodyPr>
          <a:lstStyle>
            <a:lvl1pPr algn="l">
              <a:defRPr sz="5700"/>
            </a:lvl1pPr>
          </a:lstStyle>
          <a:p>
            <a:endParaRPr lang="en-US" dirty="0"/>
          </a:p>
        </p:txBody>
      </p:sp>
      <p:sp>
        <p:nvSpPr>
          <p:cNvPr id="3075" name="Rectangle 3"/>
          <p:cNvSpPr>
            <a:spLocks noGrp="1" noChangeArrowheads="1"/>
          </p:cNvSpPr>
          <p:nvPr>
            <p:ph type="dt" idx="1"/>
          </p:nvPr>
        </p:nvSpPr>
        <p:spPr bwMode="auto">
          <a:xfrm>
            <a:off x="18181987" y="2"/>
            <a:ext cx="13909677" cy="2187419"/>
          </a:xfrm>
          <a:prstGeom prst="rect">
            <a:avLst/>
          </a:prstGeom>
          <a:noFill/>
          <a:ln w="9525">
            <a:noFill/>
            <a:miter lim="800000"/>
            <a:headEnd/>
            <a:tailEnd/>
          </a:ln>
          <a:effectLst/>
        </p:spPr>
        <p:txBody>
          <a:bodyPr vert="horz" wrap="square" lIns="434706" tIns="217353" rIns="434706" bIns="217353" numCol="1" anchor="t" anchorCtr="0" compatLnSpc="1">
            <a:prstTxWarp prst="textNoShape">
              <a:avLst/>
            </a:prstTxWarp>
          </a:bodyPr>
          <a:lstStyle>
            <a:lvl1pPr algn="r">
              <a:defRPr sz="5700"/>
            </a:lvl1pPr>
          </a:lstStyle>
          <a:p>
            <a:endParaRPr lang="en-US" dirty="0"/>
          </a:p>
        </p:txBody>
      </p:sp>
      <p:sp>
        <p:nvSpPr>
          <p:cNvPr id="3076" name="Rectangle 4"/>
          <p:cNvSpPr>
            <a:spLocks noGrp="1" noRot="1" noChangeAspect="1" noChangeArrowheads="1" noTextEdit="1"/>
          </p:cNvSpPr>
          <p:nvPr>
            <p:ph type="sldImg" idx="2"/>
          </p:nvPr>
        </p:nvSpPr>
        <p:spPr bwMode="auto">
          <a:xfrm>
            <a:off x="5113338" y="3276600"/>
            <a:ext cx="21880512" cy="16409988"/>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3209927" y="20784215"/>
            <a:ext cx="25679400" cy="19686744"/>
          </a:xfrm>
          <a:prstGeom prst="rect">
            <a:avLst/>
          </a:prstGeom>
          <a:noFill/>
          <a:ln w="9525">
            <a:noFill/>
            <a:miter lim="800000"/>
            <a:headEnd/>
            <a:tailEnd/>
          </a:ln>
          <a:effectLst/>
        </p:spPr>
        <p:txBody>
          <a:bodyPr vert="horz" wrap="square" lIns="434706" tIns="217353" rIns="434706" bIns="217353"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8" name="Rectangle 6"/>
          <p:cNvSpPr>
            <a:spLocks noGrp="1" noChangeArrowheads="1"/>
          </p:cNvSpPr>
          <p:nvPr>
            <p:ph type="ftr" sz="quarter" idx="4"/>
          </p:nvPr>
        </p:nvSpPr>
        <p:spPr bwMode="auto">
          <a:xfrm>
            <a:off x="0" y="41553394"/>
            <a:ext cx="13909677" cy="2187419"/>
          </a:xfrm>
          <a:prstGeom prst="rect">
            <a:avLst/>
          </a:prstGeom>
          <a:noFill/>
          <a:ln w="9525">
            <a:noFill/>
            <a:miter lim="800000"/>
            <a:headEnd/>
            <a:tailEnd/>
          </a:ln>
          <a:effectLst/>
        </p:spPr>
        <p:txBody>
          <a:bodyPr vert="horz" wrap="square" lIns="434706" tIns="217353" rIns="434706" bIns="217353" numCol="1" anchor="b" anchorCtr="0" compatLnSpc="1">
            <a:prstTxWarp prst="textNoShape">
              <a:avLst/>
            </a:prstTxWarp>
          </a:bodyPr>
          <a:lstStyle>
            <a:lvl1pPr algn="l">
              <a:defRPr sz="5700"/>
            </a:lvl1pPr>
          </a:lstStyle>
          <a:p>
            <a:endParaRPr lang="en-US" dirty="0"/>
          </a:p>
        </p:txBody>
      </p:sp>
      <p:sp>
        <p:nvSpPr>
          <p:cNvPr id="3079" name="Rectangle 7"/>
          <p:cNvSpPr>
            <a:spLocks noGrp="1" noChangeArrowheads="1"/>
          </p:cNvSpPr>
          <p:nvPr>
            <p:ph type="sldNum" sz="quarter" idx="5"/>
          </p:nvPr>
        </p:nvSpPr>
        <p:spPr bwMode="auto">
          <a:xfrm>
            <a:off x="18181987" y="41553394"/>
            <a:ext cx="13909677" cy="2187419"/>
          </a:xfrm>
          <a:prstGeom prst="rect">
            <a:avLst/>
          </a:prstGeom>
          <a:noFill/>
          <a:ln w="9525">
            <a:noFill/>
            <a:miter lim="800000"/>
            <a:headEnd/>
            <a:tailEnd/>
          </a:ln>
          <a:effectLst/>
        </p:spPr>
        <p:txBody>
          <a:bodyPr vert="horz" wrap="square" lIns="434706" tIns="217353" rIns="434706" bIns="217353" numCol="1" anchor="b" anchorCtr="0" compatLnSpc="1">
            <a:prstTxWarp prst="textNoShape">
              <a:avLst/>
            </a:prstTxWarp>
          </a:bodyPr>
          <a:lstStyle>
            <a:lvl1pPr algn="r">
              <a:defRPr sz="5700"/>
            </a:lvl1pPr>
          </a:lstStyle>
          <a:p>
            <a:fld id="{7FB84CA5-7362-492D-8EBC-472296314F28}" type="slidenum">
              <a:rPr lang="en-US"/>
              <a:pPr/>
              <a:t>‹#›</a:t>
            </a:fld>
            <a:endParaRPr lang="en-US" dirty="0"/>
          </a:p>
        </p:txBody>
      </p:sp>
    </p:spTree>
    <p:extLst>
      <p:ext uri="{BB962C8B-B14F-4D97-AF65-F5344CB8AC3E}">
        <p14:creationId xmlns:p14="http://schemas.microsoft.com/office/powerpoint/2010/main" val="29468225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4D40FB-8398-4C90-906C-C9755161D6CD}" type="slidenum">
              <a:rPr lang="en-US"/>
              <a:pPr/>
              <a:t>1</a:t>
            </a:fld>
            <a:endParaRPr lang="en-US"/>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74579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www.megaprint.com/" TargetMode="External"/><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5" name="Picture 4">
            <a:hlinkClick r:id="rId3"/>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r="38727"/>
          <a:stretch>
            <a:fillRect/>
          </a:stretch>
        </p:blipFill>
        <p:spPr bwMode="auto">
          <a:xfrm>
            <a:off x="35828446" y="32395636"/>
            <a:ext cx="4141787" cy="212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userDrawn="1"/>
        </p:nvSpPr>
        <p:spPr>
          <a:xfrm>
            <a:off x="39926520" y="32308800"/>
            <a:ext cx="2383858" cy="338554"/>
          </a:xfrm>
          <a:prstGeom prst="rect">
            <a:avLst/>
          </a:prstGeom>
          <a:noFill/>
        </p:spPr>
        <p:txBody>
          <a:bodyPr wrap="none" rtlCol="0">
            <a:spAutoFit/>
          </a:bodyPr>
          <a:lstStyle/>
          <a:p>
            <a:r>
              <a:rPr lang="en-US" sz="1600" dirty="0" smtClean="0">
                <a:solidFill>
                  <a:schemeClr val="bg1"/>
                </a:solidFill>
              </a:rPr>
              <a:t>www.postersession.com</a:t>
            </a:r>
            <a:endParaRPr lang="en-US" sz="16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389438" rtl="0" fontAlgn="base">
        <a:spcBef>
          <a:spcPct val="0"/>
        </a:spcBef>
        <a:spcAft>
          <a:spcPct val="0"/>
        </a:spcAft>
        <a:defRPr sz="21100">
          <a:solidFill>
            <a:schemeClr val="tx2"/>
          </a:solidFill>
          <a:latin typeface="+mj-lt"/>
          <a:ea typeface="+mj-ea"/>
          <a:cs typeface="+mj-cs"/>
        </a:defRPr>
      </a:lvl1pPr>
      <a:lvl2pPr algn="ctr" defTabSz="4389438" rtl="0" fontAlgn="base">
        <a:spcBef>
          <a:spcPct val="0"/>
        </a:spcBef>
        <a:spcAft>
          <a:spcPct val="0"/>
        </a:spcAft>
        <a:defRPr sz="21100">
          <a:solidFill>
            <a:schemeClr val="tx2"/>
          </a:solidFill>
          <a:latin typeface="Arial" charset="0"/>
        </a:defRPr>
      </a:lvl2pPr>
      <a:lvl3pPr algn="ctr" defTabSz="4389438" rtl="0" fontAlgn="base">
        <a:spcBef>
          <a:spcPct val="0"/>
        </a:spcBef>
        <a:spcAft>
          <a:spcPct val="0"/>
        </a:spcAft>
        <a:defRPr sz="21100">
          <a:solidFill>
            <a:schemeClr val="tx2"/>
          </a:solidFill>
          <a:latin typeface="Arial" charset="0"/>
        </a:defRPr>
      </a:lvl3pPr>
      <a:lvl4pPr algn="ctr" defTabSz="4389438" rtl="0" fontAlgn="base">
        <a:spcBef>
          <a:spcPct val="0"/>
        </a:spcBef>
        <a:spcAft>
          <a:spcPct val="0"/>
        </a:spcAft>
        <a:defRPr sz="21100">
          <a:solidFill>
            <a:schemeClr val="tx2"/>
          </a:solidFill>
          <a:latin typeface="Arial" charset="0"/>
        </a:defRPr>
      </a:lvl4pPr>
      <a:lvl5pPr algn="ctr" defTabSz="4389438" rtl="0" fontAlgn="base">
        <a:spcBef>
          <a:spcPct val="0"/>
        </a:spcBef>
        <a:spcAft>
          <a:spcPct val="0"/>
        </a:spcAft>
        <a:defRPr sz="21100">
          <a:solidFill>
            <a:schemeClr val="tx2"/>
          </a:solidFill>
          <a:latin typeface="Arial" charset="0"/>
        </a:defRPr>
      </a:lvl5pPr>
      <a:lvl6pPr marL="457200" algn="ctr" defTabSz="4389438" rtl="0" fontAlgn="base">
        <a:spcBef>
          <a:spcPct val="0"/>
        </a:spcBef>
        <a:spcAft>
          <a:spcPct val="0"/>
        </a:spcAft>
        <a:defRPr sz="21100">
          <a:solidFill>
            <a:schemeClr val="tx2"/>
          </a:solidFill>
          <a:latin typeface="Arial" charset="0"/>
        </a:defRPr>
      </a:lvl6pPr>
      <a:lvl7pPr marL="914400" algn="ctr" defTabSz="4389438" rtl="0" fontAlgn="base">
        <a:spcBef>
          <a:spcPct val="0"/>
        </a:spcBef>
        <a:spcAft>
          <a:spcPct val="0"/>
        </a:spcAft>
        <a:defRPr sz="21100">
          <a:solidFill>
            <a:schemeClr val="tx2"/>
          </a:solidFill>
          <a:latin typeface="Arial" charset="0"/>
        </a:defRPr>
      </a:lvl7pPr>
      <a:lvl8pPr marL="1371600" algn="ctr" defTabSz="4389438" rtl="0" fontAlgn="base">
        <a:spcBef>
          <a:spcPct val="0"/>
        </a:spcBef>
        <a:spcAft>
          <a:spcPct val="0"/>
        </a:spcAft>
        <a:defRPr sz="21100">
          <a:solidFill>
            <a:schemeClr val="tx2"/>
          </a:solidFill>
          <a:latin typeface="Arial" charset="0"/>
        </a:defRPr>
      </a:lvl8pPr>
      <a:lvl9pPr marL="1828800" algn="ctr" defTabSz="4389438" rtl="0" fontAlgn="base">
        <a:spcBef>
          <a:spcPct val="0"/>
        </a:spcBef>
        <a:spcAft>
          <a:spcPct val="0"/>
        </a:spcAft>
        <a:defRPr sz="21100">
          <a:solidFill>
            <a:schemeClr val="tx2"/>
          </a:solidFill>
          <a:latin typeface="Arial" charset="0"/>
        </a:defRPr>
      </a:lvl9pPr>
    </p:titleStyle>
    <p:bodyStyle>
      <a:lvl1pPr marL="1646238" indent="-1646238" algn="l" defTabSz="4389438" rtl="0" fontAlgn="base">
        <a:spcBef>
          <a:spcPct val="20000"/>
        </a:spcBef>
        <a:spcAft>
          <a:spcPct val="0"/>
        </a:spcAft>
        <a:buChar char="•"/>
        <a:defRPr sz="15400">
          <a:solidFill>
            <a:schemeClr val="tx1"/>
          </a:solidFill>
          <a:latin typeface="+mn-lt"/>
          <a:ea typeface="+mn-ea"/>
          <a:cs typeface="+mn-cs"/>
        </a:defRPr>
      </a:lvl1pPr>
      <a:lvl2pPr marL="3565525" indent="-1371600" algn="l" defTabSz="4389438" rtl="0" fontAlgn="base">
        <a:spcBef>
          <a:spcPct val="20000"/>
        </a:spcBef>
        <a:spcAft>
          <a:spcPct val="0"/>
        </a:spcAft>
        <a:buChar char="–"/>
        <a:defRPr sz="13400">
          <a:solidFill>
            <a:schemeClr val="tx1"/>
          </a:solidFill>
          <a:latin typeface="+mn-lt"/>
        </a:defRPr>
      </a:lvl2pPr>
      <a:lvl3pPr marL="5486400" indent="-1096963" algn="l" defTabSz="4389438" rtl="0" fontAlgn="base">
        <a:spcBef>
          <a:spcPct val="20000"/>
        </a:spcBef>
        <a:spcAft>
          <a:spcPct val="0"/>
        </a:spcAft>
        <a:buChar char="•"/>
        <a:defRPr sz="11500">
          <a:solidFill>
            <a:schemeClr val="tx1"/>
          </a:solidFill>
          <a:latin typeface="+mn-lt"/>
        </a:defRPr>
      </a:lvl3pPr>
      <a:lvl4pPr marL="7680325" indent="-1096963" algn="l" defTabSz="4389438" rtl="0" fontAlgn="base">
        <a:spcBef>
          <a:spcPct val="20000"/>
        </a:spcBef>
        <a:spcAft>
          <a:spcPct val="0"/>
        </a:spcAft>
        <a:buChar char="–"/>
        <a:defRPr sz="9600">
          <a:solidFill>
            <a:schemeClr val="tx1"/>
          </a:solidFill>
          <a:latin typeface="+mn-lt"/>
        </a:defRPr>
      </a:lvl4pPr>
      <a:lvl5pPr marL="9875838" indent="-1096963" algn="l" defTabSz="4389438" rtl="0" fontAlgn="base">
        <a:spcBef>
          <a:spcPct val="20000"/>
        </a:spcBef>
        <a:spcAft>
          <a:spcPct val="0"/>
        </a:spcAft>
        <a:buChar char="»"/>
        <a:defRPr sz="9600">
          <a:solidFill>
            <a:schemeClr val="tx1"/>
          </a:solidFill>
          <a:latin typeface="+mn-lt"/>
        </a:defRPr>
      </a:lvl5pPr>
      <a:lvl6pPr marL="10333038" indent="-1096963" algn="l" defTabSz="4389438" rtl="0" fontAlgn="base">
        <a:spcBef>
          <a:spcPct val="20000"/>
        </a:spcBef>
        <a:spcAft>
          <a:spcPct val="0"/>
        </a:spcAft>
        <a:buChar char="»"/>
        <a:defRPr sz="9600">
          <a:solidFill>
            <a:schemeClr val="tx1"/>
          </a:solidFill>
          <a:latin typeface="+mn-lt"/>
        </a:defRPr>
      </a:lvl6pPr>
      <a:lvl7pPr marL="10790238" indent="-1096963" algn="l" defTabSz="4389438" rtl="0" fontAlgn="base">
        <a:spcBef>
          <a:spcPct val="20000"/>
        </a:spcBef>
        <a:spcAft>
          <a:spcPct val="0"/>
        </a:spcAft>
        <a:buChar char="»"/>
        <a:defRPr sz="9600">
          <a:solidFill>
            <a:schemeClr val="tx1"/>
          </a:solidFill>
          <a:latin typeface="+mn-lt"/>
        </a:defRPr>
      </a:lvl7pPr>
      <a:lvl8pPr marL="11247438" indent="-1096963" algn="l" defTabSz="4389438" rtl="0" fontAlgn="base">
        <a:spcBef>
          <a:spcPct val="20000"/>
        </a:spcBef>
        <a:spcAft>
          <a:spcPct val="0"/>
        </a:spcAft>
        <a:buChar char="»"/>
        <a:defRPr sz="9600">
          <a:solidFill>
            <a:schemeClr val="tx1"/>
          </a:solidFill>
          <a:latin typeface="+mn-lt"/>
        </a:defRPr>
      </a:lvl8pPr>
      <a:lvl9pPr marL="11704638" indent="-1096963" algn="l" defTabSz="4389438" rtl="0" fontAlgn="base">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gif"/><Relationship Id="rId3" Type="http://schemas.openxmlformats.org/officeDocument/2006/relationships/image" Target="../media/image2.png"/><Relationship Id="rId7" Type="http://schemas.openxmlformats.org/officeDocument/2006/relationships/image" Target="../media/image6.gi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rotWithShape="0">
          <a:gsLst>
            <a:gs pos="0">
              <a:srgbClr val="003064"/>
            </a:gs>
            <a:gs pos="50000">
              <a:srgbClr val="EAEAEA"/>
            </a:gs>
            <a:gs pos="100000">
              <a:srgbClr val="003064"/>
            </a:gs>
          </a:gsLst>
          <a:lin ang="5400000" scaled="1"/>
        </a:gradFill>
        <a:effectLst/>
      </p:bgPr>
    </p:bg>
    <p:spTree>
      <p:nvGrpSpPr>
        <p:cNvPr id="1" name=""/>
        <p:cNvGrpSpPr/>
        <p:nvPr/>
      </p:nvGrpSpPr>
      <p:grpSpPr>
        <a:xfrm>
          <a:off x="0" y="0"/>
          <a:ext cx="0" cy="0"/>
          <a:chOff x="0" y="0"/>
          <a:chExt cx="0" cy="0"/>
        </a:xfrm>
      </p:grpSpPr>
      <p:sp>
        <p:nvSpPr>
          <p:cNvPr id="20" name="AutoShape 30"/>
          <p:cNvSpPr>
            <a:spLocks noChangeArrowheads="1"/>
          </p:cNvSpPr>
          <p:nvPr/>
        </p:nvSpPr>
        <p:spPr bwMode="auto">
          <a:xfrm>
            <a:off x="32897649" y="6168995"/>
            <a:ext cx="10363200" cy="25984200"/>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dirty="0"/>
          </a:p>
        </p:txBody>
      </p:sp>
      <p:sp>
        <p:nvSpPr>
          <p:cNvPr id="21" name="AutoShape 29"/>
          <p:cNvSpPr>
            <a:spLocks noChangeArrowheads="1"/>
          </p:cNvSpPr>
          <p:nvPr/>
        </p:nvSpPr>
        <p:spPr bwMode="auto">
          <a:xfrm>
            <a:off x="11353800" y="6248400"/>
            <a:ext cx="10363200" cy="25984200"/>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dirty="0"/>
          </a:p>
        </p:txBody>
      </p:sp>
      <p:sp>
        <p:nvSpPr>
          <p:cNvPr id="22" name="AutoShape 31"/>
          <p:cNvSpPr>
            <a:spLocks noChangeArrowheads="1"/>
          </p:cNvSpPr>
          <p:nvPr/>
        </p:nvSpPr>
        <p:spPr bwMode="auto">
          <a:xfrm>
            <a:off x="22098000" y="6096000"/>
            <a:ext cx="10363200" cy="25984200"/>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dirty="0"/>
          </a:p>
        </p:txBody>
      </p:sp>
      <p:sp>
        <p:nvSpPr>
          <p:cNvPr id="23" name="AutoShape 4"/>
          <p:cNvSpPr>
            <a:spLocks noChangeArrowheads="1"/>
          </p:cNvSpPr>
          <p:nvPr/>
        </p:nvSpPr>
        <p:spPr bwMode="auto">
          <a:xfrm>
            <a:off x="609600" y="6096000"/>
            <a:ext cx="10363200" cy="25984200"/>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dirty="0"/>
          </a:p>
        </p:txBody>
      </p:sp>
      <p:sp>
        <p:nvSpPr>
          <p:cNvPr id="2057" name="Text Box 9"/>
          <p:cNvSpPr txBox="1">
            <a:spLocks noChangeArrowheads="1"/>
          </p:cNvSpPr>
          <p:nvPr/>
        </p:nvSpPr>
        <p:spPr bwMode="auto">
          <a:xfrm>
            <a:off x="990600" y="7497465"/>
            <a:ext cx="9779000" cy="23514129"/>
          </a:xfrm>
          <a:prstGeom prst="rect">
            <a:avLst/>
          </a:prstGeom>
          <a:noFill/>
          <a:ln w="9525">
            <a:noFill/>
            <a:miter lim="800000"/>
            <a:headEnd/>
            <a:tailEnd/>
          </a:ln>
          <a:effectLst/>
        </p:spPr>
        <p:txBody>
          <a:bodyPr>
            <a:spAutoFit/>
          </a:bodyPr>
          <a:lstStyle/>
          <a:p>
            <a:pPr algn="just"/>
            <a:r>
              <a:rPr lang="en-IN" sz="2200" b="1" dirty="0">
                <a:latin typeface="Arial Unicode MS" panose="020B0604020202020204" pitchFamily="34" charset="-128"/>
                <a:ea typeface="Arial Unicode MS" panose="020B0604020202020204" pitchFamily="34" charset="-128"/>
                <a:cs typeface="Arial Unicode MS" panose="020B0604020202020204" pitchFamily="34" charset="-128"/>
              </a:rPr>
              <a:t>Advanced Encryption Standard</a:t>
            </a:r>
            <a:r>
              <a:rPr lang="en-IN" sz="22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200" dirty="0" err="1">
                <a:latin typeface="Arial Unicode MS" panose="020B0604020202020204" pitchFamily="34" charset="-128"/>
                <a:ea typeface="Arial Unicode MS" panose="020B0604020202020204" pitchFamily="34" charset="-128"/>
                <a:cs typeface="Arial Unicode MS" panose="020B0604020202020204" pitchFamily="34" charset="-128"/>
              </a:rPr>
              <a:t>Rijndael</a:t>
            </a: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 algorithm was selected by the National Institute of Standards and Technology (NIST) for use as AES, which is developed by Vincent </a:t>
            </a:r>
            <a:r>
              <a:rPr lang="en-US" sz="2200" dirty="0" err="1">
                <a:latin typeface="Arial Unicode MS" panose="020B0604020202020204" pitchFamily="34" charset="-128"/>
                <a:ea typeface="Arial Unicode MS" panose="020B0604020202020204" pitchFamily="34" charset="-128"/>
                <a:cs typeface="Arial Unicode MS" panose="020B0604020202020204" pitchFamily="34" charset="-128"/>
              </a:rPr>
              <a:t>Rijmen</a:t>
            </a: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 and Joan </a:t>
            </a:r>
            <a:r>
              <a:rPr lang="en-US" sz="2200" dirty="0" err="1">
                <a:latin typeface="Arial Unicode MS" panose="020B0604020202020204" pitchFamily="34" charset="-128"/>
                <a:ea typeface="Arial Unicode MS" panose="020B0604020202020204" pitchFamily="34" charset="-128"/>
                <a:cs typeface="Arial Unicode MS" panose="020B0604020202020204" pitchFamily="34" charset="-128"/>
              </a:rPr>
              <a:t>Daemen</a:t>
            </a: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 AES works in block ciphering mode which converts input in 16 characters blocks and does apply 10 round to encrypt the data. It is an advancement over its predecessor, DES. The main difference between AES and DES is that, AES does not use </a:t>
            </a:r>
            <a:r>
              <a:rPr lang="en-US" sz="2200" dirty="0" err="1">
                <a:latin typeface="Arial Unicode MS" panose="020B0604020202020204" pitchFamily="34" charset="-128"/>
                <a:ea typeface="Arial Unicode MS" panose="020B0604020202020204" pitchFamily="34" charset="-128"/>
                <a:cs typeface="Arial Unicode MS" panose="020B0604020202020204" pitchFamily="34" charset="-128"/>
              </a:rPr>
              <a:t>Feistel</a:t>
            </a: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 network. Also, it has 128-bit block size as input and works with various size of keys from 128 to 256-bit which are in increments of 64-bit, e.g. 128-bit, 192-bit &amp; 256-bit [1,2].</a:t>
            </a:r>
          </a:p>
          <a:p>
            <a:pPr algn="just"/>
            <a:r>
              <a:rPr lang="en-IN" sz="22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In AES-CBC, each block of plain text is </a:t>
            </a:r>
            <a:r>
              <a:rPr lang="en-US" sz="2200" dirty="0" err="1">
                <a:latin typeface="Arial Unicode MS" panose="020B0604020202020204" pitchFamily="34" charset="-128"/>
                <a:ea typeface="Arial Unicode MS" panose="020B0604020202020204" pitchFamily="34" charset="-128"/>
                <a:cs typeface="Arial Unicode MS" panose="020B0604020202020204" pitchFamily="34" charset="-128"/>
              </a:rPr>
              <a:t>XORed</a:t>
            </a: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 with cipher text of previous plain text block before being encrypted. This makes each block to depend on previous cipher block.</a:t>
            </a:r>
            <a:endParaRPr lang="en-IN" sz="22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endParaRPr lang="en-IN" sz="22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endParaRPr lang="en-IN" sz="22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endParaRPr lang="en-IN" sz="22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endParaRPr lang="en-IN" sz="22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endParaRPr lang="en-IN" sz="22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endParaRPr lang="en-IN" sz="22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endParaRPr lang="en-IN" sz="22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endParaRPr lang="en-IN" sz="22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endParaRPr lang="en-IN" sz="22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endParaRPr lang="en-IN" sz="22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endParaRPr lang="en-IN" sz="22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endParaRPr lang="en-IN" sz="22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endParaRPr lang="en-IN" sz="22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endParaRPr lang="en-US" sz="22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r>
              <a:rPr lang="en-US" sz="2200" dirty="0" smtClean="0">
                <a:latin typeface="Arial Unicode MS" panose="020B0604020202020204" pitchFamily="34" charset="-128"/>
                <a:ea typeface="Arial Unicode MS" panose="020B0604020202020204" pitchFamily="34" charset="-128"/>
                <a:cs typeface="Arial Unicode MS" panose="020B0604020202020204" pitchFamily="34" charset="-128"/>
              </a:rPr>
              <a:t>Figure </a:t>
            </a: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1.1 [3] shows the encryption process on AES in CBC mode. Initialization Vector (IV) is used at each first block and is </a:t>
            </a:r>
            <a:r>
              <a:rPr lang="en-US" sz="2200" dirty="0" err="1">
                <a:latin typeface="Arial Unicode MS" panose="020B0604020202020204" pitchFamily="34" charset="-128"/>
                <a:ea typeface="Arial Unicode MS" panose="020B0604020202020204" pitchFamily="34" charset="-128"/>
                <a:cs typeface="Arial Unicode MS" panose="020B0604020202020204" pitchFamily="34" charset="-128"/>
              </a:rPr>
              <a:t>XORed</a:t>
            </a: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 with plain text block. This is done to add the uniqueness to message and avoid repetitions in cipher output. </a:t>
            </a:r>
          </a:p>
          <a:p>
            <a:pPr algn="just"/>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The encryption process of AES-CBC can be mathematically represented as follows:</a:t>
            </a:r>
          </a:p>
          <a:p>
            <a:r>
              <a:rPr lang="en-US" sz="2200" i="1" dirty="0" smtClean="0">
                <a:latin typeface="Arial Unicode MS" panose="020B0604020202020204" pitchFamily="34" charset="-128"/>
                <a:ea typeface="Arial Unicode MS" panose="020B0604020202020204" pitchFamily="34" charset="-128"/>
                <a:cs typeface="Arial Unicode MS" panose="020B0604020202020204" pitchFamily="34" charset="-128"/>
              </a:rPr>
              <a:t>C</a:t>
            </a:r>
            <a:r>
              <a:rPr lang="en-US" sz="2200" i="1" baseline="-25000" dirty="0" smtClean="0">
                <a:latin typeface="Arial Unicode MS" panose="020B0604020202020204" pitchFamily="34" charset="-128"/>
                <a:ea typeface="Arial Unicode MS" panose="020B0604020202020204" pitchFamily="34" charset="-128"/>
                <a:cs typeface="Arial Unicode MS" panose="020B0604020202020204" pitchFamily="34" charset="-128"/>
              </a:rPr>
              <a:t>i</a:t>
            </a:r>
            <a:r>
              <a:rPr lang="en-US" sz="2200" i="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200" i="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200" i="1" dirty="0" err="1">
                <a:latin typeface="Arial Unicode MS" panose="020B0604020202020204" pitchFamily="34" charset="-128"/>
                <a:ea typeface="Arial Unicode MS" panose="020B0604020202020204" pitchFamily="34" charset="-128"/>
                <a:cs typeface="Arial Unicode MS" panose="020B0604020202020204" pitchFamily="34" charset="-128"/>
              </a:rPr>
              <a:t>Enc</a:t>
            </a:r>
            <a:r>
              <a:rPr lang="en-US" sz="2200" i="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200" i="1" baseline="-25000" dirty="0">
                <a:latin typeface="Arial Unicode MS" panose="020B0604020202020204" pitchFamily="34" charset="-128"/>
                <a:ea typeface="Arial Unicode MS" panose="020B0604020202020204" pitchFamily="34" charset="-128"/>
                <a:cs typeface="Arial Unicode MS" panose="020B0604020202020204" pitchFamily="34" charset="-128"/>
              </a:rPr>
              <a:t>k</a:t>
            </a:r>
            <a:r>
              <a:rPr lang="en-US" sz="2200" i="1" dirty="0">
                <a:latin typeface="Arial Unicode MS" panose="020B0604020202020204" pitchFamily="34" charset="-128"/>
                <a:ea typeface="Arial Unicode MS" panose="020B0604020202020204" pitchFamily="34" charset="-128"/>
                <a:cs typeface="Arial Unicode MS" panose="020B0604020202020204" pitchFamily="34" charset="-128"/>
              </a:rPr>
              <a:t> (P</a:t>
            </a:r>
            <a:r>
              <a:rPr lang="en-US" sz="2200" i="1" baseline="-25000" dirty="0">
                <a:latin typeface="Arial Unicode MS" panose="020B0604020202020204" pitchFamily="34" charset="-128"/>
                <a:ea typeface="Arial Unicode MS" panose="020B0604020202020204" pitchFamily="34" charset="-128"/>
                <a:cs typeface="Arial Unicode MS" panose="020B0604020202020204" pitchFamily="34" charset="-128"/>
              </a:rPr>
              <a:t>i</a:t>
            </a:r>
            <a:r>
              <a:rPr lang="en-US" sz="2200" i="1" dirty="0">
                <a:latin typeface="Arial Unicode MS" panose="020B0604020202020204" pitchFamily="34" charset="-128"/>
                <a:ea typeface="Arial Unicode MS" panose="020B0604020202020204" pitchFamily="34" charset="-128"/>
                <a:cs typeface="Arial Unicode MS" panose="020B0604020202020204" pitchFamily="34" charset="-128"/>
              </a:rPr>
              <a:t> ⊕ C</a:t>
            </a:r>
            <a:r>
              <a:rPr lang="en-US" sz="2200" i="1" baseline="-25000" dirty="0">
                <a:latin typeface="Arial Unicode MS" panose="020B0604020202020204" pitchFamily="34" charset="-128"/>
                <a:ea typeface="Arial Unicode MS" panose="020B0604020202020204" pitchFamily="34" charset="-128"/>
                <a:cs typeface="Arial Unicode MS" panose="020B0604020202020204" pitchFamily="34" charset="-128"/>
              </a:rPr>
              <a:t>i-1</a:t>
            </a:r>
            <a:r>
              <a:rPr lang="en-US" sz="2200" i="1" dirty="0">
                <a:latin typeface="Arial Unicode MS" panose="020B0604020202020204" pitchFamily="34" charset="-128"/>
                <a:ea typeface="Arial Unicode MS" panose="020B0604020202020204" pitchFamily="34" charset="-128"/>
                <a:cs typeface="Arial Unicode MS" panose="020B0604020202020204" pitchFamily="34" charset="-128"/>
              </a:rPr>
              <a:t>), where,C</a:t>
            </a:r>
            <a:r>
              <a:rPr lang="en-US" sz="2200" i="1" baseline="-25000" dirty="0">
                <a:latin typeface="Arial Unicode MS" panose="020B0604020202020204" pitchFamily="34" charset="-128"/>
                <a:ea typeface="Arial Unicode MS" panose="020B0604020202020204" pitchFamily="34" charset="-128"/>
                <a:cs typeface="Arial Unicode MS" panose="020B0604020202020204" pitchFamily="34" charset="-128"/>
              </a:rPr>
              <a:t>0</a:t>
            </a:r>
            <a:r>
              <a:rPr lang="en-US" sz="2200" i="1" dirty="0">
                <a:latin typeface="Arial Unicode MS" panose="020B0604020202020204" pitchFamily="34" charset="-128"/>
                <a:ea typeface="Arial Unicode MS" panose="020B0604020202020204" pitchFamily="34" charset="-128"/>
                <a:cs typeface="Arial Unicode MS" panose="020B0604020202020204" pitchFamily="34" charset="-128"/>
              </a:rPr>
              <a:t> = IV</a:t>
            </a: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     </a:t>
            </a:r>
          </a:p>
          <a:p>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                                          </a:t>
            </a:r>
          </a:p>
          <a:p>
            <a:pPr algn="just"/>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Where, K is key used for encryption. P</a:t>
            </a:r>
            <a:r>
              <a:rPr lang="en-US" sz="2200" baseline="-25000" dirty="0">
                <a:latin typeface="Arial Unicode MS" panose="020B0604020202020204" pitchFamily="34" charset="-128"/>
                <a:ea typeface="Arial Unicode MS" panose="020B0604020202020204" pitchFamily="34" charset="-128"/>
                <a:cs typeface="Arial Unicode MS" panose="020B0604020202020204" pitchFamily="34" charset="-128"/>
              </a:rPr>
              <a:t>i</a:t>
            </a: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 is current plain text block. C</a:t>
            </a:r>
            <a:r>
              <a:rPr lang="en-US" sz="2200" baseline="-25000" dirty="0">
                <a:latin typeface="Arial Unicode MS" panose="020B0604020202020204" pitchFamily="34" charset="-128"/>
                <a:ea typeface="Arial Unicode MS" panose="020B0604020202020204" pitchFamily="34" charset="-128"/>
                <a:cs typeface="Arial Unicode MS" panose="020B0604020202020204" pitchFamily="34" charset="-128"/>
              </a:rPr>
              <a:t>i-1</a:t>
            </a: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 is previous cipher text block.</a:t>
            </a:r>
          </a:p>
          <a:p>
            <a:pPr algn="just"/>
            <a:endParaRPr lang="en-IN" sz="22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endParaRPr lang="en-IN" sz="22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endParaRPr lang="en-IN" sz="22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endParaRPr lang="en-IN" sz="22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endParaRPr lang="en-IN" sz="22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endParaRPr lang="en-IN" sz="22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endParaRPr lang="en-IN" sz="22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endParaRPr lang="en-IN" sz="22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endParaRPr lang="en-IN" sz="22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endParaRPr lang="en-IN" sz="22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endParaRPr lang="en-IN" sz="22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endParaRPr lang="en-IN" sz="22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endParaRPr lang="en-IN" sz="22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r>
              <a:rPr lang="en-US" sz="2200" dirty="0" smtClean="0">
                <a:latin typeface="Arial Unicode MS" panose="020B0604020202020204" pitchFamily="34" charset="-128"/>
                <a:ea typeface="Arial Unicode MS" panose="020B0604020202020204" pitchFamily="34" charset="-128"/>
                <a:cs typeface="Arial Unicode MS" panose="020B0604020202020204" pitchFamily="34" charset="-128"/>
              </a:rPr>
              <a:t>Figure </a:t>
            </a: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1.2 [3] shows decryption process in AES-CBC mode. In this process cipher text of previous block is </a:t>
            </a:r>
            <a:r>
              <a:rPr lang="en-US" sz="2200" dirty="0" err="1">
                <a:latin typeface="Arial Unicode MS" panose="020B0604020202020204" pitchFamily="34" charset="-128"/>
                <a:ea typeface="Arial Unicode MS" panose="020B0604020202020204" pitchFamily="34" charset="-128"/>
                <a:cs typeface="Arial Unicode MS" panose="020B0604020202020204" pitchFamily="34" charset="-128"/>
              </a:rPr>
              <a:t>XORed</a:t>
            </a: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 with output of current step in order to get plain text. IV plays important role in the same, as incorrect IV can corrupt whole decryption process of first block. Even if first block fails, still rest of the block can be decrypted properly.</a:t>
            </a:r>
          </a:p>
          <a:p>
            <a:pPr algn="just"/>
            <a:r>
              <a:rPr lang="en-US" sz="28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The decryption process can be mathematically represented as follows:</a:t>
            </a:r>
          </a:p>
          <a:p>
            <a:pPr algn="just"/>
            <a:endParaRPr lang="en-US" sz="2200" dirty="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z="2200" i="1" dirty="0">
                <a:latin typeface="Arial Unicode MS" panose="020B0604020202020204" pitchFamily="34" charset="-128"/>
                <a:ea typeface="Arial Unicode MS" panose="020B0604020202020204" pitchFamily="34" charset="-128"/>
                <a:cs typeface="Arial Unicode MS" panose="020B0604020202020204" pitchFamily="34" charset="-128"/>
              </a:rPr>
              <a:t>Pi = Dec k (Ci) ⊕ Pi-1 ⊕ Ci-1 </a:t>
            </a:r>
          </a:p>
          <a:p>
            <a:endParaRPr lang="en-US" sz="2000" i="1"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where, P</a:t>
            </a:r>
            <a:r>
              <a:rPr lang="en-US" sz="2200" baseline="-25000" dirty="0">
                <a:latin typeface="Arial Unicode MS" panose="020B0604020202020204" pitchFamily="34" charset="-128"/>
                <a:ea typeface="Arial Unicode MS" panose="020B0604020202020204" pitchFamily="34" charset="-128"/>
                <a:cs typeface="Arial Unicode MS" panose="020B0604020202020204" pitchFamily="34" charset="-128"/>
              </a:rPr>
              <a:t>0</a:t>
            </a: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 ⊕ C</a:t>
            </a:r>
            <a:r>
              <a:rPr lang="en-US" sz="2200" baseline="-25000" dirty="0">
                <a:latin typeface="Arial Unicode MS" panose="020B0604020202020204" pitchFamily="34" charset="-128"/>
                <a:ea typeface="Arial Unicode MS" panose="020B0604020202020204" pitchFamily="34" charset="-128"/>
                <a:cs typeface="Arial Unicode MS" panose="020B0604020202020204" pitchFamily="34" charset="-128"/>
              </a:rPr>
              <a:t>0</a:t>
            </a: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 = IV</a:t>
            </a:r>
          </a:p>
          <a:p>
            <a:pPr algn="just"/>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Where P</a:t>
            </a:r>
            <a:r>
              <a:rPr lang="en-US" sz="2200" baseline="-25000" dirty="0">
                <a:latin typeface="Arial Unicode MS" panose="020B0604020202020204" pitchFamily="34" charset="-128"/>
                <a:ea typeface="Arial Unicode MS" panose="020B0604020202020204" pitchFamily="34" charset="-128"/>
                <a:cs typeface="Arial Unicode MS" panose="020B0604020202020204" pitchFamily="34" charset="-128"/>
              </a:rPr>
              <a:t>i</a:t>
            </a: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 is current plain text block, C</a:t>
            </a:r>
            <a:r>
              <a:rPr lang="en-US" sz="2200" baseline="-25000" dirty="0">
                <a:latin typeface="Arial Unicode MS" panose="020B0604020202020204" pitchFamily="34" charset="-128"/>
                <a:ea typeface="Arial Unicode MS" panose="020B0604020202020204" pitchFamily="34" charset="-128"/>
                <a:cs typeface="Arial Unicode MS" panose="020B0604020202020204" pitchFamily="34" charset="-128"/>
              </a:rPr>
              <a:t>i</a:t>
            </a: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 is current cipher text block. P</a:t>
            </a:r>
            <a:r>
              <a:rPr lang="en-US" sz="2200" baseline="-25000" dirty="0">
                <a:latin typeface="Arial Unicode MS" panose="020B0604020202020204" pitchFamily="34" charset="-128"/>
                <a:ea typeface="Arial Unicode MS" panose="020B0604020202020204" pitchFamily="34" charset="-128"/>
                <a:cs typeface="Arial Unicode MS" panose="020B0604020202020204" pitchFamily="34" charset="-128"/>
              </a:rPr>
              <a:t>i-1</a:t>
            </a: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 is previous plain text block</a:t>
            </a:r>
            <a:r>
              <a:rPr lang="en-US" sz="22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algn="just"/>
            <a:endParaRPr lang="en-US" sz="22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r>
              <a:rPr lang="en-IN" sz="2200" b="1" dirty="0" smtClean="0">
                <a:latin typeface="Arial Unicode MS" panose="020B0604020202020204" pitchFamily="34" charset="-128"/>
                <a:ea typeface="Arial Unicode MS" panose="020B0604020202020204" pitchFamily="34" charset="-128"/>
                <a:cs typeface="Arial Unicode MS" panose="020B0604020202020204" pitchFamily="34" charset="-128"/>
              </a:rPr>
              <a:t>Security Limitations </a:t>
            </a:r>
            <a:r>
              <a:rPr lang="en-IN" sz="2200" b="1" dirty="0">
                <a:latin typeface="Arial Unicode MS" panose="020B0604020202020204" pitchFamily="34" charset="-128"/>
                <a:ea typeface="Arial Unicode MS" panose="020B0604020202020204" pitchFamily="34" charset="-128"/>
                <a:cs typeface="Arial Unicode MS" panose="020B0604020202020204" pitchFamily="34" charset="-128"/>
              </a:rPr>
              <a:t>of AES-CBC: </a:t>
            </a: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There are few performance issues associated with AES-CBC. As AES-CBC uses the output of the previous working block as input to next, the encryption stage has to be processed sequentially, which is the main performance limitation of AES-CBC. Secondly, the message must be padded to make it a multiple of the cipher block size which leaves CBC with vulnerability of oracle padding attack</a:t>
            </a:r>
            <a:r>
              <a:rPr lang="en-US" sz="22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endParaRPr lang="en-IN" sz="2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2058" name="Text Box 10"/>
          <p:cNvSpPr txBox="1">
            <a:spLocks noChangeArrowheads="1"/>
          </p:cNvSpPr>
          <p:nvPr/>
        </p:nvSpPr>
        <p:spPr bwMode="auto">
          <a:xfrm>
            <a:off x="11582400" y="6553200"/>
            <a:ext cx="9829800" cy="923330"/>
          </a:xfrm>
          <a:prstGeom prst="rect">
            <a:avLst/>
          </a:prstGeom>
          <a:noFill/>
          <a:ln w="9525">
            <a:noFill/>
            <a:miter lim="800000"/>
            <a:headEnd/>
            <a:tailEnd/>
          </a:ln>
          <a:effectLst/>
        </p:spPr>
        <p:txBody>
          <a:bodyPr>
            <a:spAutoFit/>
          </a:bodyPr>
          <a:lstStyle/>
          <a:p>
            <a:pPr defTabSz="4389438">
              <a:spcBef>
                <a:spcPct val="50000"/>
              </a:spcBef>
            </a:pPr>
            <a:r>
              <a:rPr lang="en-US" sz="5400" b="1" dirty="0" smtClean="0"/>
              <a:t>INTRODUCTION (Cont.)</a:t>
            </a:r>
            <a:endParaRPr lang="en-US" sz="5400" b="1" dirty="0"/>
          </a:p>
        </p:txBody>
      </p:sp>
      <p:sp>
        <p:nvSpPr>
          <p:cNvPr id="2061" name="AutoShape 13"/>
          <p:cNvSpPr>
            <a:spLocks noChangeArrowheads="1"/>
          </p:cNvSpPr>
          <p:nvPr/>
        </p:nvSpPr>
        <p:spPr bwMode="auto">
          <a:xfrm>
            <a:off x="685800" y="381000"/>
            <a:ext cx="42519600" cy="5257800"/>
          </a:xfrm>
          <a:prstGeom prst="roundRect">
            <a:avLst>
              <a:gd name="adj" fmla="val 10870"/>
            </a:avLst>
          </a:prstGeom>
          <a:gradFill rotWithShape="1">
            <a:gsLst>
              <a:gs pos="0">
                <a:srgbClr val="A7C4FF"/>
              </a:gs>
              <a:gs pos="100000">
                <a:schemeClr val="bg1"/>
              </a:gs>
            </a:gsLst>
            <a:lin ang="5400000" scaled="1"/>
          </a:gradFill>
          <a:ln w="9525">
            <a:solidFill>
              <a:schemeClr val="tx1"/>
            </a:solidFill>
            <a:round/>
            <a:headEnd/>
            <a:tailEnd/>
          </a:ln>
          <a:effectLst/>
        </p:spPr>
        <p:txBody>
          <a:bodyPr wrap="none" anchor="ctr"/>
          <a:lstStyle/>
          <a:p>
            <a:pPr defTabSz="4389438"/>
            <a:endParaRPr lang="en-US">
              <a:solidFill>
                <a:schemeClr val="bg1"/>
              </a:solidFill>
            </a:endParaRPr>
          </a:p>
        </p:txBody>
      </p:sp>
      <p:sp>
        <p:nvSpPr>
          <p:cNvPr id="2062" name="Text Box 14"/>
          <p:cNvSpPr txBox="1">
            <a:spLocks noChangeArrowheads="1"/>
          </p:cNvSpPr>
          <p:nvPr/>
        </p:nvSpPr>
        <p:spPr bwMode="auto">
          <a:xfrm>
            <a:off x="990600" y="911195"/>
            <a:ext cx="40919400" cy="3939540"/>
          </a:xfrm>
          <a:prstGeom prst="rect">
            <a:avLst/>
          </a:prstGeom>
          <a:noFill/>
          <a:ln w="9525">
            <a:noFill/>
            <a:miter lim="800000"/>
            <a:headEnd/>
            <a:tailEnd/>
          </a:ln>
          <a:effectLst/>
        </p:spPr>
        <p:txBody>
          <a:bodyPr>
            <a:spAutoFit/>
          </a:bodyPr>
          <a:lstStyle/>
          <a:p>
            <a:pPr defTabSz="4389438">
              <a:spcBef>
                <a:spcPct val="50000"/>
              </a:spcBef>
            </a:pPr>
            <a:r>
              <a:rPr lang="en-US" sz="8800" b="1" dirty="0" smtClean="0"/>
              <a:t>Advanced Encryption Standard – Hash Block Chaining</a:t>
            </a:r>
            <a:endParaRPr lang="en-US" sz="8800" b="1" dirty="0"/>
          </a:p>
          <a:p>
            <a:pPr defTabSz="4389438"/>
            <a:r>
              <a:rPr lang="en-US" sz="6600" b="1" dirty="0" err="1" smtClean="0"/>
              <a:t>Suchanda</a:t>
            </a:r>
            <a:r>
              <a:rPr lang="en-US" sz="6600" b="1" dirty="0" smtClean="0"/>
              <a:t> Mukherjee, Mayur Agarkar</a:t>
            </a:r>
            <a:endParaRPr lang="en-US" sz="6600" b="1" dirty="0"/>
          </a:p>
          <a:p>
            <a:pPr defTabSz="4389438"/>
            <a:r>
              <a:rPr lang="en-US" sz="4800" b="1" i="1" dirty="0" smtClean="0"/>
              <a:t>Guided by: Prof </a:t>
            </a:r>
            <a:r>
              <a:rPr lang="en-US" sz="4800" b="1" i="1" dirty="0" err="1" smtClean="0"/>
              <a:t>Yuriy</a:t>
            </a:r>
            <a:r>
              <a:rPr lang="en-US" sz="4800" b="1" i="1" dirty="0" smtClean="0"/>
              <a:t> </a:t>
            </a:r>
            <a:r>
              <a:rPr lang="en-US" sz="4800" b="1" i="1" dirty="0" err="1" smtClean="0"/>
              <a:t>Polyakov</a:t>
            </a:r>
            <a:r>
              <a:rPr lang="en-US" sz="4800" b="1" i="1" dirty="0" smtClean="0"/>
              <a:t>, Prof. Kurt </a:t>
            </a:r>
            <a:r>
              <a:rPr lang="en-US" sz="4800" b="1" i="1" dirty="0" err="1" smtClean="0"/>
              <a:t>Rohloff</a:t>
            </a:r>
            <a:r>
              <a:rPr lang="en-US" sz="4800" b="1" i="1" dirty="0" smtClean="0"/>
              <a:t>.</a:t>
            </a:r>
          </a:p>
          <a:p>
            <a:pPr defTabSz="4389438"/>
            <a:r>
              <a:rPr lang="en-US" sz="4400" b="1" i="1" dirty="0" smtClean="0"/>
              <a:t>Department of Computer Science, New Jersey Institute of Technology, Newark, NJ</a:t>
            </a:r>
            <a:endParaRPr lang="en-US" sz="8000" dirty="0"/>
          </a:p>
        </p:txBody>
      </p:sp>
      <p:sp>
        <p:nvSpPr>
          <p:cNvPr id="2067" name="Text Box 19"/>
          <p:cNvSpPr txBox="1">
            <a:spLocks noChangeArrowheads="1"/>
          </p:cNvSpPr>
          <p:nvPr/>
        </p:nvSpPr>
        <p:spPr bwMode="auto">
          <a:xfrm>
            <a:off x="12353245" y="17985363"/>
            <a:ext cx="8305800" cy="923330"/>
          </a:xfrm>
          <a:prstGeom prst="rect">
            <a:avLst/>
          </a:prstGeom>
          <a:noFill/>
          <a:ln w="9525">
            <a:noFill/>
            <a:miter lim="800000"/>
            <a:headEnd/>
            <a:tailEnd/>
          </a:ln>
          <a:effectLst/>
        </p:spPr>
        <p:txBody>
          <a:bodyPr>
            <a:spAutoFit/>
          </a:bodyPr>
          <a:lstStyle/>
          <a:p>
            <a:pPr defTabSz="4389438">
              <a:spcBef>
                <a:spcPct val="50000"/>
              </a:spcBef>
            </a:pPr>
            <a:r>
              <a:rPr lang="en-US" sz="5400" b="1" dirty="0"/>
              <a:t>AES - HBC</a:t>
            </a:r>
            <a:endParaRPr lang="en-US" sz="5400" b="1" dirty="0"/>
          </a:p>
        </p:txBody>
      </p:sp>
      <p:sp>
        <p:nvSpPr>
          <p:cNvPr id="2084" name="Text Box 36"/>
          <p:cNvSpPr txBox="1">
            <a:spLocks noChangeArrowheads="1"/>
          </p:cNvSpPr>
          <p:nvPr/>
        </p:nvSpPr>
        <p:spPr bwMode="auto">
          <a:xfrm>
            <a:off x="11785600" y="7497465"/>
            <a:ext cx="9626600" cy="10801628"/>
          </a:xfrm>
          <a:prstGeom prst="rect">
            <a:avLst/>
          </a:prstGeom>
          <a:noFill/>
          <a:ln w="57150" cmpd="thinThick">
            <a:noFill/>
            <a:miter lim="800000"/>
            <a:headEnd/>
            <a:tailEnd/>
          </a:ln>
          <a:effectLst/>
        </p:spPr>
        <p:txBody>
          <a:bodyPr wrap="square" lIns="61170" tIns="30584" rIns="61170" bIns="30584">
            <a:spAutoFit/>
          </a:bodyPr>
          <a:lstStyle/>
          <a:p>
            <a:pPr algn="just" defTabSz="612775" eaLnBrk="0" hangingPunct="0">
              <a:lnSpc>
                <a:spcPct val="95000"/>
              </a:lnSpc>
            </a:pP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 Apart from the performance issues, CBC is known to be vulnerable to certain security attacks as well. The use of predictable IVs and unauthenticated decryption can allow one to guess plaintexts resulting in BEAST ATTACK [4]. Moreover, the padding oracle attack [5] is most commonly applied to the CBC mode of operation, where the "oracle" (usually a server) leaks data about whether the padding of an encrypted message is correct. This can allow attackers to decrypt (and sometimes encrypt) messages through the oracle using the oracle's key, without having any knowledge of the encryption key. AES-CBC is also susceptible to byte-flipping attack. In this attack, the attacker flips the byte of plain text. This leads to the corruption of cipher text. And if changed text is meaningful text, then it is very hard to detect such attack [6].</a:t>
            </a:r>
          </a:p>
          <a:p>
            <a:pPr algn="just" defTabSz="612775" eaLnBrk="0" hangingPunct="0">
              <a:lnSpc>
                <a:spcPct val="95000"/>
              </a:lnSpc>
            </a:pPr>
            <a:r>
              <a:rPr lang="en-IN" sz="2200" b="1" dirty="0" smtClean="0">
                <a:latin typeface="Arial Unicode MS" panose="020B0604020202020204" pitchFamily="34" charset="-128"/>
                <a:ea typeface="Arial Unicode MS" panose="020B0604020202020204" pitchFamily="34" charset="-128"/>
                <a:cs typeface="Arial Unicode MS" panose="020B0604020202020204" pitchFamily="34" charset="-128"/>
              </a:rPr>
              <a:t>Performance Limitations of AES-CBC and past literature:</a:t>
            </a:r>
            <a:r>
              <a:rPr lang="en-IN" sz="2200" dirty="0" smtClean="0">
                <a:latin typeface="Arial Unicode MS" panose="020B0604020202020204" pitchFamily="34" charset="-128"/>
                <a:ea typeface="Arial Unicode MS" panose="020B0604020202020204" pitchFamily="34" charset="-128"/>
                <a:cs typeface="Arial Unicode MS" panose="020B0604020202020204" pitchFamily="34" charset="-128"/>
              </a:rPr>
              <a:t> Several </a:t>
            </a:r>
            <a:r>
              <a:rPr lang="en-IN" sz="2200" dirty="0">
                <a:latin typeface="Arial Unicode MS" panose="020B0604020202020204" pitchFamily="34" charset="-128"/>
                <a:ea typeface="Arial Unicode MS" panose="020B0604020202020204" pitchFamily="34" charset="-128"/>
                <a:cs typeface="Arial Unicode MS" panose="020B0604020202020204" pitchFamily="34" charset="-128"/>
              </a:rPr>
              <a:t>approaches have been proposed to improve the performance of AES in the CBC mode and provide the partial support for parallelization at the encryption phase, including round stage pipelining </a:t>
            </a:r>
            <a:r>
              <a:rPr lang="en-IN" sz="2200" dirty="0" smtClean="0">
                <a:latin typeface="Arial Unicode MS" panose="020B0604020202020204" pitchFamily="34" charset="-128"/>
                <a:ea typeface="Arial Unicode MS" panose="020B0604020202020204" pitchFamily="34" charset="-128"/>
                <a:cs typeface="Arial Unicode MS" panose="020B0604020202020204" pitchFamily="34" charset="-128"/>
              </a:rPr>
              <a:t>[7], </a:t>
            </a:r>
            <a:r>
              <a:rPr lang="en-IN" sz="2200" dirty="0">
                <a:latin typeface="Arial Unicode MS" panose="020B0604020202020204" pitchFamily="34" charset="-128"/>
                <a:ea typeface="Arial Unicode MS" panose="020B0604020202020204" pitchFamily="34" charset="-128"/>
                <a:cs typeface="Arial Unicode MS" panose="020B0604020202020204" pitchFamily="34" charset="-128"/>
              </a:rPr>
              <a:t>Structural binary CBC encryption mode </a:t>
            </a:r>
            <a:r>
              <a:rPr lang="en-IN" sz="2200" dirty="0" smtClean="0">
                <a:latin typeface="Arial Unicode MS" panose="020B0604020202020204" pitchFamily="34" charset="-128"/>
                <a:ea typeface="Arial Unicode MS" panose="020B0604020202020204" pitchFamily="34" charset="-128"/>
                <a:cs typeface="Arial Unicode MS" panose="020B0604020202020204" pitchFamily="34" charset="-128"/>
              </a:rPr>
              <a:t>[8], </a:t>
            </a:r>
            <a:r>
              <a:rPr lang="en-IN" sz="2200" dirty="0">
                <a:latin typeface="Arial Unicode MS" panose="020B0604020202020204" pitchFamily="34" charset="-128"/>
                <a:ea typeface="Arial Unicode MS" panose="020B0604020202020204" pitchFamily="34" charset="-128"/>
                <a:cs typeface="Arial Unicode MS" panose="020B0604020202020204" pitchFamily="34" charset="-128"/>
              </a:rPr>
              <a:t>AES-Based Authenticated Encryption Modes in Parallel High-Performance Software </a:t>
            </a:r>
            <a:r>
              <a:rPr lang="en-IN" sz="2200" dirty="0" smtClean="0">
                <a:latin typeface="Arial Unicode MS" panose="020B0604020202020204" pitchFamily="34" charset="-128"/>
                <a:ea typeface="Arial Unicode MS" panose="020B0604020202020204" pitchFamily="34" charset="-128"/>
                <a:cs typeface="Arial Unicode MS" panose="020B0604020202020204" pitchFamily="34" charset="-128"/>
              </a:rPr>
              <a:t>[9], and </a:t>
            </a:r>
            <a:r>
              <a:rPr lang="en-IN" sz="2200" dirty="0">
                <a:latin typeface="Arial Unicode MS" panose="020B0604020202020204" pitchFamily="34" charset="-128"/>
                <a:ea typeface="Arial Unicode MS" panose="020B0604020202020204" pitchFamily="34" charset="-128"/>
                <a:cs typeface="Arial Unicode MS" panose="020B0604020202020204" pitchFamily="34" charset="-128"/>
              </a:rPr>
              <a:t>others. But none of them provide full parallelization in encryption and </a:t>
            </a:r>
            <a:r>
              <a:rPr lang="en-IN" sz="2200" dirty="0" smtClean="0">
                <a:latin typeface="Arial Unicode MS" panose="020B0604020202020204" pitchFamily="34" charset="-128"/>
                <a:ea typeface="Arial Unicode MS" panose="020B0604020202020204" pitchFamily="34" charset="-128"/>
                <a:cs typeface="Arial Unicode MS" panose="020B0604020202020204" pitchFamily="34" charset="-128"/>
              </a:rPr>
              <a:t>decryption.</a:t>
            </a:r>
          </a:p>
          <a:p>
            <a:pPr algn="just" defTabSz="612775" eaLnBrk="0" hangingPunct="0">
              <a:lnSpc>
                <a:spcPct val="95000"/>
              </a:lnSpc>
            </a:pPr>
            <a:endParaRPr lang="en-IN" sz="22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r>
              <a:rPr lang="en-IN" sz="2200" b="1" dirty="0">
                <a:latin typeface="Arial Unicode MS" panose="020B0604020202020204" pitchFamily="34" charset="-128"/>
                <a:ea typeface="Arial Unicode MS" panose="020B0604020202020204" pitchFamily="34" charset="-128"/>
                <a:cs typeface="Arial Unicode MS" panose="020B0604020202020204" pitchFamily="34" charset="-128"/>
              </a:rPr>
              <a:t>Applications of AES-CBC</a:t>
            </a:r>
            <a:r>
              <a:rPr lang="en-IN" sz="2200" dirty="0">
                <a:latin typeface="Arial Unicode MS" panose="020B0604020202020204" pitchFamily="34" charset="-128"/>
                <a:ea typeface="Arial Unicode MS" panose="020B0604020202020204" pitchFamily="34" charset="-128"/>
                <a:cs typeface="Arial Unicode MS" panose="020B0604020202020204" pitchFamily="34" charset="-128"/>
              </a:rPr>
              <a:t>: CBC is one of the most used modes of operations for AES. </a:t>
            </a:r>
            <a:r>
              <a:rPr lang="en-IN" sz="2200" dirty="0">
                <a:latin typeface="Arial Unicode MS" panose="020B0604020202020204" pitchFamily="34" charset="-128"/>
                <a:ea typeface="Arial Unicode MS" panose="020B0604020202020204" pitchFamily="34" charset="-128"/>
                <a:cs typeface="Arial Unicode MS" panose="020B0604020202020204" pitchFamily="34" charset="-128"/>
              </a:rPr>
              <a:t>It is used in SSL/TLS for communication security </a:t>
            </a:r>
            <a:r>
              <a:rPr lang="en-IN" sz="2200" dirty="0" smtClean="0">
                <a:latin typeface="Arial Unicode MS" panose="020B0604020202020204" pitchFamily="34" charset="-128"/>
                <a:ea typeface="Arial Unicode MS" panose="020B0604020202020204" pitchFamily="34" charset="-128"/>
                <a:cs typeface="Arial Unicode MS" panose="020B0604020202020204" pitchFamily="34" charset="-128"/>
              </a:rPr>
              <a:t>[10].  </a:t>
            </a:r>
            <a:r>
              <a:rPr lang="en-IN" sz="2200" dirty="0">
                <a:latin typeface="Arial Unicode MS" panose="020B0604020202020204" pitchFamily="34" charset="-128"/>
                <a:ea typeface="Arial Unicode MS" panose="020B0604020202020204" pitchFamily="34" charset="-128"/>
                <a:cs typeface="Arial Unicode MS" panose="020B0604020202020204" pitchFamily="34" charset="-128"/>
              </a:rPr>
              <a:t>AES-CBC-HMAC is used in IPsec </a:t>
            </a:r>
            <a:r>
              <a:rPr lang="en-IN" sz="2200" dirty="0" smtClean="0">
                <a:latin typeface="Arial Unicode MS" panose="020B0604020202020204" pitchFamily="34" charset="-128"/>
                <a:ea typeface="Arial Unicode MS" panose="020B0604020202020204" pitchFamily="34" charset="-128"/>
                <a:cs typeface="Arial Unicode MS" panose="020B0604020202020204" pitchFamily="34" charset="-128"/>
              </a:rPr>
              <a:t>[11] </a:t>
            </a:r>
            <a:r>
              <a:rPr lang="en-IN" sz="2200" dirty="0">
                <a:latin typeface="Arial Unicode MS" panose="020B0604020202020204" pitchFamily="34" charset="-128"/>
                <a:ea typeface="Arial Unicode MS" panose="020B0604020202020204" pitchFamily="34" charset="-128"/>
                <a:cs typeface="Arial Unicode MS" panose="020B0604020202020204" pitchFamily="34" charset="-128"/>
              </a:rPr>
              <a:t>to encrypt the data packets of an IP connection.</a:t>
            </a:r>
          </a:p>
          <a:p>
            <a:pPr algn="just"/>
            <a:r>
              <a:rPr lang="en-IN" sz="2200" dirty="0">
                <a:latin typeface="Arial Unicode MS" panose="020B0604020202020204" pitchFamily="34" charset="-128"/>
                <a:ea typeface="Arial Unicode MS" panose="020B0604020202020204" pitchFamily="34" charset="-128"/>
                <a:cs typeface="Arial Unicode MS" panose="020B0604020202020204" pitchFamily="34" charset="-128"/>
              </a:rPr>
              <a:t>	AES-CBC is also used for data security is SmartFusion2 and IGLOO2 systems which services asynchronous calls from Cortex A-3 Processor </a:t>
            </a:r>
            <a:r>
              <a:rPr lang="en-IN" sz="2200" dirty="0" smtClean="0">
                <a:latin typeface="Arial Unicode MS" panose="020B0604020202020204" pitchFamily="34" charset="-128"/>
                <a:ea typeface="Arial Unicode MS" panose="020B0604020202020204" pitchFamily="34" charset="-128"/>
                <a:cs typeface="Arial Unicode MS" panose="020B0604020202020204" pitchFamily="34" charset="-128"/>
              </a:rPr>
              <a:t>[12]. </a:t>
            </a:r>
            <a:r>
              <a:rPr lang="en-IN" sz="2200" dirty="0">
                <a:latin typeface="Arial Unicode MS" panose="020B0604020202020204" pitchFamily="34" charset="-128"/>
                <a:ea typeface="Arial Unicode MS" panose="020B0604020202020204" pitchFamily="34" charset="-128"/>
                <a:cs typeface="Arial Unicode MS" panose="020B0604020202020204" pitchFamily="34" charset="-128"/>
              </a:rPr>
              <a:t>It accepts 128 bit or input text and supports key size of 128 or 256-bits. The AES-CBC block resides in controller of the system which encrypts and decrypts the data upon receipt. AES-CBC is further used in database applications for the database encryption and hiding sensitive data from hackers. </a:t>
            </a:r>
            <a:r>
              <a:rPr lang="en-IN" sz="2200" dirty="0">
                <a:latin typeface="Arial Unicode MS" panose="020B0604020202020204" pitchFamily="34" charset="-128"/>
                <a:ea typeface="Arial Unicode MS" panose="020B0604020202020204" pitchFamily="34" charset="-128"/>
                <a:cs typeface="Arial Unicode MS" panose="020B0604020202020204" pitchFamily="34" charset="-128"/>
              </a:rPr>
              <a:t>It is used as main security algorithm for encrypting databases in financial </a:t>
            </a:r>
            <a:r>
              <a:rPr lang="en-IN" sz="2200" dirty="0" smtClean="0">
                <a:latin typeface="Arial Unicode MS" panose="020B0604020202020204" pitchFamily="34" charset="-128"/>
                <a:ea typeface="Arial Unicode MS" panose="020B0604020202020204" pitchFamily="34" charset="-128"/>
                <a:cs typeface="Arial Unicode MS" panose="020B0604020202020204" pitchFamily="34" charset="-128"/>
              </a:rPr>
              <a:t>[13] </a:t>
            </a:r>
            <a:r>
              <a:rPr lang="en-IN" sz="2200" dirty="0">
                <a:latin typeface="Arial Unicode MS" panose="020B0604020202020204" pitchFamily="34" charset="-128"/>
                <a:ea typeface="Arial Unicode MS" panose="020B0604020202020204" pitchFamily="34" charset="-128"/>
                <a:cs typeface="Arial Unicode MS" panose="020B0604020202020204" pitchFamily="34" charset="-128"/>
              </a:rPr>
              <a:t>as well as healthcare </a:t>
            </a:r>
            <a:r>
              <a:rPr lang="en-IN" sz="2200" dirty="0" smtClean="0">
                <a:latin typeface="Arial Unicode MS" panose="020B0604020202020204" pitchFamily="34" charset="-128"/>
                <a:ea typeface="Arial Unicode MS" panose="020B0604020202020204" pitchFamily="34" charset="-128"/>
                <a:cs typeface="Arial Unicode MS" panose="020B0604020202020204" pitchFamily="34" charset="-128"/>
              </a:rPr>
              <a:t>[14] </a:t>
            </a:r>
            <a:r>
              <a:rPr lang="en-IN" sz="2200" dirty="0">
                <a:latin typeface="Arial Unicode MS" panose="020B0604020202020204" pitchFamily="34" charset="-128"/>
                <a:ea typeface="Arial Unicode MS" panose="020B0604020202020204" pitchFamily="34" charset="-128"/>
                <a:cs typeface="Arial Unicode MS" panose="020B0604020202020204" pitchFamily="34" charset="-128"/>
              </a:rPr>
              <a:t>databases. Also, it is used in GPU accelerated applications on database to reduce the query result latency [</a:t>
            </a:r>
            <a:r>
              <a:rPr lang="en-IN" sz="2200" dirty="0" smtClean="0">
                <a:latin typeface="Arial Unicode MS" panose="020B0604020202020204" pitchFamily="34" charset="-128"/>
                <a:ea typeface="Arial Unicode MS" panose="020B0604020202020204" pitchFamily="34" charset="-128"/>
                <a:cs typeface="Arial Unicode MS" panose="020B0604020202020204" pitchFamily="34" charset="-128"/>
              </a:rPr>
              <a:t>15].</a:t>
            </a:r>
            <a:endParaRPr lang="en-IN" sz="2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2086" name="Text Box 38"/>
          <p:cNvSpPr txBox="1">
            <a:spLocks noChangeArrowheads="1"/>
          </p:cNvSpPr>
          <p:nvPr/>
        </p:nvSpPr>
        <p:spPr bwMode="auto">
          <a:xfrm>
            <a:off x="33408938" y="25767328"/>
            <a:ext cx="9186862" cy="339534"/>
          </a:xfrm>
          <a:prstGeom prst="rect">
            <a:avLst/>
          </a:prstGeom>
          <a:noFill/>
          <a:ln w="57150" cmpd="thinThick">
            <a:noFill/>
            <a:miter lim="800000"/>
            <a:headEnd/>
            <a:tailEnd/>
          </a:ln>
          <a:effectLst/>
        </p:spPr>
        <p:txBody>
          <a:bodyPr lIns="61170" tIns="30584" rIns="61170" bIns="30584">
            <a:spAutoFit/>
          </a:bodyPr>
          <a:lstStyle/>
          <a:p>
            <a:pPr marL="514350" indent="-514350" algn="just" defTabSz="612775" eaLnBrk="0" hangingPunct="0">
              <a:lnSpc>
                <a:spcPct val="95000"/>
              </a:lnSpc>
              <a:buFont typeface="+mj-lt"/>
              <a:buAutoNum type="arabicPeriod"/>
            </a:pPr>
            <a:endParaRPr lang="en-US" sz="1900" b="1" dirty="0">
              <a:latin typeface="Times New Roman" pitchFamily="18" charset="0"/>
            </a:endParaRPr>
          </a:p>
        </p:txBody>
      </p:sp>
      <p:sp>
        <p:nvSpPr>
          <p:cNvPr id="2087" name="Text Box 39"/>
          <p:cNvSpPr txBox="1">
            <a:spLocks noChangeArrowheads="1"/>
          </p:cNvSpPr>
          <p:nvPr/>
        </p:nvSpPr>
        <p:spPr bwMode="auto">
          <a:xfrm>
            <a:off x="22301200" y="7476530"/>
            <a:ext cx="10045700" cy="24591557"/>
          </a:xfrm>
          <a:prstGeom prst="rect">
            <a:avLst/>
          </a:prstGeom>
          <a:noFill/>
          <a:ln w="57150" cmpd="thinThick">
            <a:noFill/>
            <a:miter lim="800000"/>
            <a:headEnd/>
            <a:tailEnd/>
          </a:ln>
          <a:effectLst/>
        </p:spPr>
        <p:txBody>
          <a:bodyPr wrap="square" lIns="61170" tIns="30584" rIns="61170" bIns="30584">
            <a:spAutoFit/>
          </a:bodyPr>
          <a:lstStyle/>
          <a:p>
            <a:pPr algn="just"/>
            <a:endParaRPr lang="en-US" sz="2200" dirty="0">
              <a:latin typeface="Arial Unicode MS" panose="020B0604020202020204" pitchFamily="34" charset="-128"/>
              <a:ea typeface="Arial Unicode MS" panose="020B0604020202020204" pitchFamily="34" charset="-128"/>
              <a:cs typeface="Arial Unicode MS" panose="020B0604020202020204" pitchFamily="34" charset="-128"/>
            </a:endParaRPr>
          </a:p>
          <a:p>
            <a:pPr lvl="1" algn="l"/>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Basic Representation of AES-HBC:</a:t>
            </a:r>
            <a:endParaRPr lang="en-IN" sz="22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800100" lvl="1" indent="-342900" algn="l">
              <a:buFont typeface="Arial" panose="020B0604020202020204" pitchFamily="34" charset="0"/>
              <a:buChar char="•"/>
            </a:pP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K</a:t>
            </a:r>
            <a:r>
              <a:rPr lang="en-US" sz="2200" baseline="-25000" dirty="0">
                <a:latin typeface="Arial Unicode MS" panose="020B0604020202020204" pitchFamily="34" charset="-128"/>
                <a:ea typeface="Arial Unicode MS" panose="020B0604020202020204" pitchFamily="34" charset="-128"/>
                <a:cs typeface="Arial Unicode MS" panose="020B0604020202020204" pitchFamily="34" charset="-128"/>
              </a:rPr>
              <a:t>0</a:t>
            </a: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 = Initial key</a:t>
            </a:r>
            <a:endParaRPr lang="en-IN" sz="22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800100" lvl="1" indent="-342900" algn="l">
              <a:buFont typeface="Arial" panose="020B0604020202020204" pitchFamily="34" charset="0"/>
              <a:buChar char="•"/>
            </a:pP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IV = Initialization vector</a:t>
            </a:r>
            <a:endParaRPr lang="en-IN" sz="22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800100" lvl="1" indent="-342900" algn="l">
              <a:buFont typeface="Arial" panose="020B0604020202020204" pitchFamily="34" charset="0"/>
              <a:buChar char="•"/>
            </a:pP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P</a:t>
            </a:r>
            <a:r>
              <a:rPr lang="en-US" sz="2200" baseline="-25000" dirty="0">
                <a:latin typeface="Arial Unicode MS" panose="020B0604020202020204" pitchFamily="34" charset="-128"/>
                <a:ea typeface="Arial Unicode MS" panose="020B0604020202020204" pitchFamily="34" charset="-128"/>
                <a:cs typeface="Arial Unicode MS" panose="020B0604020202020204" pitchFamily="34" charset="-128"/>
              </a:rPr>
              <a:t>1</a:t>
            </a: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 – P</a:t>
            </a:r>
            <a:r>
              <a:rPr lang="en-US" sz="2200" baseline="-25000" dirty="0">
                <a:latin typeface="Arial Unicode MS" panose="020B0604020202020204" pitchFamily="34" charset="-128"/>
                <a:ea typeface="Arial Unicode MS" panose="020B0604020202020204" pitchFamily="34" charset="-128"/>
                <a:cs typeface="Arial Unicode MS" panose="020B0604020202020204" pitchFamily="34" charset="-128"/>
              </a:rPr>
              <a:t>n-1</a:t>
            </a: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 = Plain text blocks</a:t>
            </a:r>
            <a:endParaRPr lang="en-IN" sz="22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800100" lvl="1" indent="-342900" algn="l">
              <a:buFont typeface="Arial" panose="020B0604020202020204" pitchFamily="34" charset="0"/>
              <a:buChar char="•"/>
            </a:pP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C</a:t>
            </a:r>
            <a:r>
              <a:rPr lang="en-US" sz="2200" baseline="-25000" dirty="0">
                <a:latin typeface="Arial Unicode MS" panose="020B0604020202020204" pitchFamily="34" charset="-128"/>
                <a:ea typeface="Arial Unicode MS" panose="020B0604020202020204" pitchFamily="34" charset="-128"/>
                <a:cs typeface="Arial Unicode MS" panose="020B0604020202020204" pitchFamily="34" charset="-128"/>
              </a:rPr>
              <a:t>1</a:t>
            </a: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 – C</a:t>
            </a:r>
            <a:r>
              <a:rPr lang="en-US" sz="2200" baseline="-25000" dirty="0">
                <a:latin typeface="Arial Unicode MS" panose="020B0604020202020204" pitchFamily="34" charset="-128"/>
                <a:ea typeface="Arial Unicode MS" panose="020B0604020202020204" pitchFamily="34" charset="-128"/>
                <a:cs typeface="Arial Unicode MS" panose="020B0604020202020204" pitchFamily="34" charset="-128"/>
              </a:rPr>
              <a:t>n</a:t>
            </a: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 = Cipher text blocks (After encryption)</a:t>
            </a:r>
            <a:endParaRPr lang="en-IN" sz="22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800100" lvl="1" indent="-342900" algn="l">
              <a:buFont typeface="Arial" panose="020B0604020202020204" pitchFamily="34" charset="0"/>
              <a:buChar char="•"/>
            </a:pP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OB = Overhead block</a:t>
            </a:r>
            <a:endParaRPr lang="en-IN" sz="22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800100" lvl="1" indent="-342900" algn="l">
              <a:buFont typeface="Arial" panose="020B0604020202020204" pitchFamily="34" charset="0"/>
              <a:buChar char="•"/>
            </a:pP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P</a:t>
            </a:r>
            <a:r>
              <a:rPr lang="en-US" sz="2200" baseline="-25000" dirty="0">
                <a:latin typeface="Arial Unicode MS" panose="020B0604020202020204" pitchFamily="34" charset="-128"/>
                <a:ea typeface="Arial Unicode MS" panose="020B0604020202020204" pitchFamily="34" charset="-128"/>
                <a:cs typeface="Arial Unicode MS" panose="020B0604020202020204" pitchFamily="34" charset="-128"/>
              </a:rPr>
              <a:t>1</a:t>
            </a: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 = P</a:t>
            </a:r>
            <a:r>
              <a:rPr lang="en-US" sz="2200" baseline="-25000" dirty="0">
                <a:latin typeface="Arial Unicode MS" panose="020B0604020202020204" pitchFamily="34" charset="-128"/>
                <a:ea typeface="Arial Unicode MS" panose="020B0604020202020204" pitchFamily="34" charset="-128"/>
                <a:cs typeface="Arial Unicode MS" panose="020B0604020202020204" pitchFamily="34" charset="-128"/>
              </a:rPr>
              <a:t>1</a:t>
            </a: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 XOR IV</a:t>
            </a:r>
            <a:endParaRPr lang="en-IN" sz="22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800100" lvl="1" indent="-342900" algn="l">
              <a:buFont typeface="Arial" panose="020B0604020202020204" pitchFamily="34" charset="0"/>
              <a:buChar char="•"/>
            </a:pP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K</a:t>
            </a:r>
            <a:r>
              <a:rPr lang="en-US" sz="2200" baseline="-25000" dirty="0">
                <a:latin typeface="Arial Unicode MS" panose="020B0604020202020204" pitchFamily="34" charset="-128"/>
                <a:ea typeface="Arial Unicode MS" panose="020B0604020202020204" pitchFamily="34" charset="-128"/>
                <a:cs typeface="Arial Unicode MS" panose="020B0604020202020204" pitchFamily="34" charset="-128"/>
              </a:rPr>
              <a:t>1</a:t>
            </a: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 = K</a:t>
            </a:r>
            <a:r>
              <a:rPr lang="en-US" sz="2200" baseline="-25000" dirty="0">
                <a:latin typeface="Arial Unicode MS" panose="020B0604020202020204" pitchFamily="34" charset="-128"/>
                <a:ea typeface="Arial Unicode MS" panose="020B0604020202020204" pitchFamily="34" charset="-128"/>
                <a:cs typeface="Arial Unicode MS" panose="020B0604020202020204" pitchFamily="34" charset="-128"/>
              </a:rPr>
              <a:t>0</a:t>
            </a: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 (0bit – 8 bit) XOR  H</a:t>
            </a:r>
            <a:r>
              <a:rPr lang="en-US" sz="2200" baseline="-25000" dirty="0">
                <a:latin typeface="Arial Unicode MS" panose="020B0604020202020204" pitchFamily="34" charset="-128"/>
                <a:ea typeface="Arial Unicode MS" panose="020B0604020202020204" pitchFamily="34" charset="-128"/>
                <a:cs typeface="Arial Unicode MS" panose="020B0604020202020204" pitchFamily="34" charset="-128"/>
              </a:rPr>
              <a:t>1</a:t>
            </a:r>
            <a:endParaRPr lang="en-IN" sz="2200" baseline="-250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800100" lvl="1" indent="-342900" algn="l">
              <a:buFont typeface="Arial" panose="020B0604020202020204" pitchFamily="34" charset="0"/>
              <a:buChar char="•"/>
            </a:pP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K</a:t>
            </a:r>
            <a:r>
              <a:rPr lang="en-US" sz="2200" baseline="-25000" dirty="0">
                <a:latin typeface="Arial Unicode MS" panose="020B0604020202020204" pitchFamily="34" charset="-128"/>
                <a:ea typeface="Arial Unicode MS" panose="020B0604020202020204" pitchFamily="34" charset="-128"/>
                <a:cs typeface="Arial Unicode MS" panose="020B0604020202020204" pitchFamily="34" charset="-128"/>
              </a:rPr>
              <a:t>2</a:t>
            </a: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 = K1 (9bit – 16bit) XOR H</a:t>
            </a:r>
            <a:r>
              <a:rPr lang="en-US" sz="2200" baseline="-25000" dirty="0">
                <a:latin typeface="Arial Unicode MS" panose="020B0604020202020204" pitchFamily="34" charset="-128"/>
                <a:ea typeface="Arial Unicode MS" panose="020B0604020202020204" pitchFamily="34" charset="-128"/>
                <a:cs typeface="Arial Unicode MS" panose="020B0604020202020204" pitchFamily="34" charset="-128"/>
              </a:rPr>
              <a:t>2</a:t>
            </a:r>
            <a:endParaRPr lang="en-IN" sz="2200" baseline="-250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800100" lvl="1" indent="-342900" algn="l">
              <a:buFont typeface="Arial" panose="020B0604020202020204" pitchFamily="34" charset="0"/>
              <a:buChar char="•"/>
            </a:pP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OB = H</a:t>
            </a:r>
            <a:r>
              <a:rPr lang="en-US" sz="2200" baseline="-25000" dirty="0">
                <a:latin typeface="Arial Unicode MS" panose="020B0604020202020204" pitchFamily="34" charset="-128"/>
                <a:ea typeface="Arial Unicode MS" panose="020B0604020202020204" pitchFamily="34" charset="-128"/>
                <a:cs typeface="Arial Unicode MS" panose="020B0604020202020204" pitchFamily="34" charset="-128"/>
              </a:rPr>
              <a:t>1</a:t>
            </a: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 + H</a:t>
            </a:r>
            <a:r>
              <a:rPr lang="en-US" sz="2200" baseline="-25000" dirty="0">
                <a:latin typeface="Arial Unicode MS" panose="020B0604020202020204" pitchFamily="34" charset="-128"/>
                <a:ea typeface="Arial Unicode MS" panose="020B0604020202020204" pitchFamily="34" charset="-128"/>
                <a:cs typeface="Arial Unicode MS" panose="020B0604020202020204" pitchFamily="34" charset="-128"/>
              </a:rPr>
              <a:t>2</a:t>
            </a: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 + … + H</a:t>
            </a:r>
            <a:r>
              <a:rPr lang="en-US" sz="2200" baseline="-25000" dirty="0">
                <a:latin typeface="Arial Unicode MS" panose="020B0604020202020204" pitchFamily="34" charset="-128"/>
                <a:ea typeface="Arial Unicode MS" panose="020B0604020202020204" pitchFamily="34" charset="-128"/>
                <a:cs typeface="Arial Unicode MS" panose="020B0604020202020204" pitchFamily="34" charset="-128"/>
              </a:rPr>
              <a:t>n-1</a:t>
            </a:r>
            <a:endParaRPr lang="en-IN" sz="2200" baseline="-250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800100" lvl="1" indent="-342900" algn="l">
              <a:buFont typeface="Arial" panose="020B0604020202020204" pitchFamily="34" charset="0"/>
              <a:buChar char="•"/>
            </a:pP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Key size is 256 bits</a:t>
            </a:r>
            <a:endParaRPr lang="en-IN" sz="22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800100" lvl="1" indent="-342900" algn="l">
              <a:buFont typeface="Arial" panose="020B0604020202020204" pitchFamily="34" charset="0"/>
              <a:buChar char="•"/>
            </a:pP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Plaintext block size is 128 bits</a:t>
            </a:r>
            <a:endParaRPr lang="en-IN" sz="22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800100" lvl="1" indent="-342900" algn="l">
              <a:buFont typeface="Arial" panose="020B0604020202020204" pitchFamily="34" charset="0"/>
              <a:buChar char="•"/>
            </a:pP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Overhead block size is 128 bits</a:t>
            </a:r>
            <a:endParaRPr lang="en-IN" sz="22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800100" lvl="1" indent="-342900" algn="l">
              <a:buFont typeface="Arial" panose="020B0604020202020204" pitchFamily="34" charset="0"/>
              <a:buChar char="•"/>
            </a:pP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Hash size is 8 bits (light weight hashing)</a:t>
            </a:r>
          </a:p>
          <a:p>
            <a:pPr algn="l"/>
            <a:endParaRPr lang="en-US" sz="22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l"/>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The decryption is divided in two sequential steps: </a:t>
            </a:r>
          </a:p>
          <a:p>
            <a:pPr marL="457200" indent="-457200" algn="l">
              <a:buAutoNum type="arabicParenBoth"/>
            </a:pP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Decryption of overhead block (OB); </a:t>
            </a:r>
          </a:p>
          <a:p>
            <a:pPr marL="457200" indent="-457200" algn="l">
              <a:buAutoNum type="arabicParenBoth"/>
            </a:pP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Parallelizable decryption of cipher text blocks.</a:t>
            </a:r>
          </a:p>
          <a:p>
            <a:pPr marL="457200" indent="-457200" algn="l">
              <a:buFont typeface="+mj-lt"/>
              <a:buAutoNum type="arabicPeriod"/>
            </a:pPr>
            <a:endParaRPr lang="en-US" sz="22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endParaRPr lang="en-IN" sz="22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endParaRPr lang="en-US" sz="2000"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sz="2000" b="1" dirty="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sz="2000"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sz="2000" b="1" dirty="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sz="2000"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sz="2000" b="1" dirty="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sz="2000"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sz="2000" b="1" dirty="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sz="2000"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sz="2000" b="1" dirty="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sz="2000"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sz="2000" b="1" dirty="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z="2000" b="1" dirty="0" smtClean="0">
                <a:latin typeface="Arial Unicode MS" panose="020B0604020202020204" pitchFamily="34" charset="-128"/>
                <a:ea typeface="Arial Unicode MS" panose="020B0604020202020204" pitchFamily="34" charset="-128"/>
                <a:cs typeface="Arial Unicode MS" panose="020B0604020202020204" pitchFamily="34" charset="-128"/>
              </a:rPr>
              <a:t>Figure 2.2 – Schematic of AES-HBC Decryption</a:t>
            </a:r>
          </a:p>
          <a:p>
            <a:endParaRPr lang="en-US" sz="2000"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The schematic of AES-HBC decryption is shown in Fig. 2.2</a:t>
            </a:r>
            <a:r>
              <a:rPr lang="en-US" sz="22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algn="just"/>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The key facts about the AES-HBC decryption are summarized below:</a:t>
            </a:r>
          </a:p>
          <a:p>
            <a:pPr marL="457200" indent="-457200" algn="just">
              <a:buFont typeface="+mj-lt"/>
              <a:buAutoNum type="arabicPeriod"/>
            </a:pP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When the cipher text is received by the other party, all the hashes of plaintext blocks are first extracted by decrypting the overhead block.</a:t>
            </a:r>
          </a:p>
          <a:p>
            <a:pPr marL="457200" indent="-457200" algn="l">
              <a:buFont typeface="+mj-lt"/>
              <a:buAutoNum type="arabicPeriod"/>
            </a:pP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All keys are then computed using K0 and the hashes using the following expression:</a:t>
            </a:r>
            <a:b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b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
            </a:r>
            <a:b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br>
            <a:r>
              <a:rPr lang="en-US" sz="2200" i="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200" i="1" dirty="0" smtClean="0">
                <a:latin typeface="Arial Unicode MS" panose="020B0604020202020204" pitchFamily="34" charset="-128"/>
                <a:ea typeface="Arial Unicode MS" panose="020B0604020202020204" pitchFamily="34" charset="-128"/>
                <a:cs typeface="Arial Unicode MS" panose="020B0604020202020204" pitchFamily="34" charset="-128"/>
              </a:rPr>
              <a:t>                 Ki </a:t>
            </a:r>
            <a:r>
              <a:rPr lang="en-US" sz="2200" i="1" dirty="0">
                <a:latin typeface="Arial Unicode MS" panose="020B0604020202020204" pitchFamily="34" charset="-128"/>
                <a:ea typeface="Arial Unicode MS" panose="020B0604020202020204" pitchFamily="34" charset="-128"/>
                <a:cs typeface="Arial Unicode MS" panose="020B0604020202020204" pitchFamily="34" charset="-128"/>
              </a:rPr>
              <a:t>= Ki-1 ⊕  Hi-1 = K0 ⊕ [H1, H2, H3, …. , Hi-1]</a:t>
            </a:r>
          </a:p>
          <a:p>
            <a:pPr marL="457200" indent="-457200" algn="just">
              <a:buFont typeface="+mj-lt"/>
              <a:buAutoNum type="arabicPeriod"/>
            </a:pPr>
            <a:endParaRPr lang="en-US" sz="22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indent="-457200" algn="just">
              <a:buFont typeface="+mj-lt"/>
              <a:buAutoNum type="arabicPeriod"/>
            </a:pP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The appropriate cipher text block and key combination is next used to decrypt a specific block. </a:t>
            </a:r>
          </a:p>
          <a:p>
            <a:pPr marL="457200" indent="-457200" algn="just">
              <a:buFont typeface="+mj-lt"/>
              <a:buAutoNum type="arabicPeriod"/>
            </a:pP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To completely decrypt the first block (recover P1), we XOR the decrypted block with IV.</a:t>
            </a:r>
          </a:p>
          <a:p>
            <a:pPr algn="just"/>
            <a:endParaRPr lang="en-US" sz="22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It should be noted that steps 2 and 3 can be parallelized. The particular implementation depicted in Figs. 1 and 2 is based on 8-bit hashes. This implies that AES-HBC in this case can be used to encrypt 16 blocks at once (the size of OB is 128 bits). Other implementations are possible.</a:t>
            </a:r>
          </a:p>
          <a:p>
            <a:pPr algn="just"/>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The hash function plays crucial and important role in AES-HBC. To keep the performance optimal, the hash function used here is very light weight. We can use the checksum algorithm to generate hash from the given input plain text. But we have to keep in mind that, hash function should not only be lightweight and fast but also should be secure enough that one cannot generate plain text back from hash. </a:t>
            </a:r>
          </a:p>
          <a:p>
            <a:pPr algn="just"/>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The HBC cipher mode can also be applied to other symmetric-key algorithms, such as DES or 3-DES. The schematics would be the same as in Figs. 1 and 2 except for encryption steps (“AES” would be replaced with the appropriate algorithm).</a:t>
            </a:r>
          </a:p>
          <a:p>
            <a:pPr algn="just"/>
            <a:endPar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endParaRPr lang="en-US" sz="20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endPar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endPar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r>
              <a:rPr lang="en-IN" sz="2400" b="1" dirty="0" smtClean="0"/>
              <a:t>Security Analysis**</a:t>
            </a:r>
            <a:r>
              <a:rPr lang="en-IN" sz="2200" b="1" dirty="0" smtClean="0"/>
              <a:t>:</a:t>
            </a:r>
            <a:r>
              <a:rPr lang="en-IN" sz="2200" dirty="0" smtClean="0"/>
              <a:t> AES-CBC </a:t>
            </a:r>
            <a:r>
              <a:rPr lang="en-IN" sz="2200" dirty="0"/>
              <a:t>is known to be vulnerable to certain security attacks. AES-CBC is vulnerable to following attacks: </a:t>
            </a:r>
            <a:endParaRPr lang="en-IN" sz="2200" dirty="0" smtClean="0"/>
          </a:p>
          <a:p>
            <a:pPr algn="just"/>
            <a:endParaRPr lang="en-IN" sz="2200" dirty="0"/>
          </a:p>
          <a:p>
            <a:pPr marL="342900" lvl="0" indent="-342900" algn="just">
              <a:buFont typeface="Arial" panose="020B0604020202020204" pitchFamily="34" charset="0"/>
              <a:buChar char="•"/>
            </a:pPr>
            <a:r>
              <a:rPr lang="en-IN" sz="2200" dirty="0"/>
              <a:t>BEAST attack </a:t>
            </a:r>
            <a:r>
              <a:rPr lang="en-IN" sz="2200" dirty="0" smtClean="0"/>
              <a:t>[4]</a:t>
            </a:r>
            <a:endParaRPr lang="en-IN" sz="2200" dirty="0"/>
          </a:p>
          <a:p>
            <a:pPr marL="342900" lvl="0" indent="-342900" algn="just">
              <a:buFont typeface="Arial" panose="020B0604020202020204" pitchFamily="34" charset="0"/>
              <a:buChar char="•"/>
            </a:pPr>
            <a:r>
              <a:rPr lang="en-IN" sz="2200" dirty="0"/>
              <a:t>Oracle Padding attack </a:t>
            </a:r>
            <a:r>
              <a:rPr lang="en-IN" sz="2200" dirty="0" smtClean="0"/>
              <a:t>[5]</a:t>
            </a:r>
            <a:endParaRPr lang="en-IN" sz="2200" dirty="0"/>
          </a:p>
          <a:p>
            <a:pPr marL="342900" lvl="0" indent="-342900" algn="just">
              <a:buFont typeface="Arial" panose="020B0604020202020204" pitchFamily="34" charset="0"/>
              <a:buChar char="•"/>
            </a:pPr>
            <a:r>
              <a:rPr lang="en-IN" sz="2200" dirty="0"/>
              <a:t>Byte-Flipping attack </a:t>
            </a:r>
            <a:r>
              <a:rPr lang="en-IN" sz="2200" dirty="0" smtClean="0"/>
              <a:t>[6]</a:t>
            </a:r>
            <a:endParaRPr lang="en-IN" sz="2200" dirty="0"/>
          </a:p>
          <a:p>
            <a:pPr algn="just"/>
            <a:r>
              <a:rPr lang="en-IN" sz="2200" dirty="0"/>
              <a:t> </a:t>
            </a:r>
          </a:p>
        </p:txBody>
      </p:sp>
      <p:sp>
        <p:nvSpPr>
          <p:cNvPr id="2088" name="Text Box 40"/>
          <p:cNvSpPr txBox="1">
            <a:spLocks noChangeArrowheads="1"/>
          </p:cNvSpPr>
          <p:nvPr/>
        </p:nvSpPr>
        <p:spPr bwMode="auto">
          <a:xfrm>
            <a:off x="33107086" y="6773723"/>
            <a:ext cx="9944327" cy="18419098"/>
          </a:xfrm>
          <a:prstGeom prst="rect">
            <a:avLst/>
          </a:prstGeom>
          <a:noFill/>
          <a:ln w="57150" cmpd="thinThick">
            <a:noFill/>
            <a:miter lim="800000"/>
            <a:headEnd/>
            <a:tailEnd/>
          </a:ln>
          <a:effectLst/>
        </p:spPr>
        <p:txBody>
          <a:bodyPr wrap="square" lIns="61170" tIns="30584" rIns="61170" bIns="30584">
            <a:spAutoFit/>
          </a:bodyPr>
          <a:lstStyle/>
          <a:p>
            <a:pPr marL="342900" lvl="0" indent="-342900" algn="just">
              <a:buFont typeface="Arial" panose="020B0604020202020204" pitchFamily="34" charset="0"/>
              <a:buChar char="•"/>
            </a:pPr>
            <a:r>
              <a:rPr lang="en-IN" sz="2200" b="1" dirty="0"/>
              <a:t>BEAST Attack</a:t>
            </a:r>
            <a:r>
              <a:rPr lang="en-IN" sz="2200" dirty="0"/>
              <a:t>: (Browser Exploit Attack against SSL/TLS) BEAST is an attack that exploits the SSL implementation vulnerability of CBC mode of operation. Use of predictable IVs and unauthenticated decryption can allow one to guess plaintexts. This allows the recovery of cookies sent by a web browser over HTTPS, by enabling Man-in-the-middle attack and thus obtaining authentication tokens [4].</a:t>
            </a:r>
          </a:p>
          <a:p>
            <a:pPr marL="342900" lvl="0" indent="-342900" algn="just">
              <a:buFont typeface="Arial" panose="020B0604020202020204" pitchFamily="34" charset="0"/>
              <a:buChar char="•"/>
            </a:pPr>
            <a:r>
              <a:rPr lang="en-IN" sz="2200" b="1" dirty="0"/>
              <a:t>Oracle Padding Attack</a:t>
            </a:r>
            <a:r>
              <a:rPr lang="en-IN" sz="2200" dirty="0"/>
              <a:t>: The oracle is system which performs cryptographic function on behalf of user. In this attack, the attacker tries to calculate an intermediate stage before the plain text is </a:t>
            </a:r>
            <a:r>
              <a:rPr lang="en-IN" sz="2200" dirty="0" err="1"/>
              <a:t>XORed</a:t>
            </a:r>
            <a:r>
              <a:rPr lang="en-IN" sz="2200" dirty="0"/>
              <a:t> with previous cipher block. And after certain calculation attacker gets hold on the plain text [5].</a:t>
            </a:r>
            <a:br>
              <a:rPr lang="en-IN" sz="2200" dirty="0"/>
            </a:br>
            <a:r>
              <a:rPr lang="en-IN" sz="2200" dirty="0"/>
              <a:t>In this attack, the attacker uses the padding oracle service to get plain text out of the cipher text. Suppose attacker has the cipher text. He/she then converts this cipher text into cipher blocks as per algorithm specifications e.g. C</a:t>
            </a:r>
            <a:r>
              <a:rPr lang="en-IN" sz="2200" baseline="-25000" dirty="0"/>
              <a:t>0</a:t>
            </a:r>
            <a:r>
              <a:rPr lang="en-IN" sz="2200" dirty="0"/>
              <a:t>, C</a:t>
            </a:r>
            <a:r>
              <a:rPr lang="en-IN" sz="2200" baseline="-25000" dirty="0"/>
              <a:t>1</a:t>
            </a:r>
            <a:r>
              <a:rPr lang="en-IN" sz="2200" dirty="0"/>
              <a:t>, C</a:t>
            </a:r>
            <a:r>
              <a:rPr lang="en-IN" sz="2200" baseline="-25000" dirty="0"/>
              <a:t>2</a:t>
            </a:r>
            <a:r>
              <a:rPr lang="en-IN" sz="2200" dirty="0"/>
              <a:t>….. C</a:t>
            </a:r>
            <a:r>
              <a:rPr lang="en-IN" sz="2200" baseline="-25000" dirty="0"/>
              <a:t>n</a:t>
            </a:r>
            <a:r>
              <a:rPr lang="en-IN" sz="2200" dirty="0"/>
              <a:t>.</a:t>
            </a:r>
          </a:p>
          <a:p>
            <a:pPr lvl="0" algn="just"/>
            <a:r>
              <a:rPr lang="en-IN" sz="2200" dirty="0"/>
              <a:t>    Suppose attacker wants to now plaintext P</a:t>
            </a:r>
            <a:r>
              <a:rPr lang="en-IN" sz="2200" baseline="-25000" dirty="0"/>
              <a:t>1</a:t>
            </a:r>
            <a:r>
              <a:rPr lang="en-IN" sz="2200" dirty="0"/>
              <a:t> from cipher text C</a:t>
            </a:r>
            <a:r>
              <a:rPr lang="en-IN" sz="2200" baseline="-25000" dirty="0"/>
              <a:t>1</a:t>
            </a:r>
            <a:r>
              <a:rPr lang="en-IN" sz="2200" dirty="0"/>
              <a:t>. Attacker  </a:t>
            </a:r>
          </a:p>
          <a:p>
            <a:pPr lvl="0" algn="just"/>
            <a:r>
              <a:rPr lang="en-IN" sz="2200" dirty="0"/>
              <a:t>    XORs last bit of previous cipher text C</a:t>
            </a:r>
            <a:r>
              <a:rPr lang="en-IN" sz="2200" baseline="-25000" dirty="0"/>
              <a:t>0</a:t>
            </a:r>
            <a:r>
              <a:rPr lang="en-IN" sz="2200" dirty="0"/>
              <a:t> with guess “g” and 0x01 i.e. last bit </a:t>
            </a:r>
            <a:r>
              <a:rPr lang="en-IN" sz="2200" dirty="0" smtClean="0"/>
              <a:t> </a:t>
            </a:r>
          </a:p>
          <a:p>
            <a:pPr lvl="0" algn="just"/>
            <a:r>
              <a:rPr lang="en-IN" sz="2200" dirty="0"/>
              <a:t> </a:t>
            </a:r>
            <a:r>
              <a:rPr lang="en-IN" sz="2200" dirty="0" smtClean="0"/>
              <a:t>   of  [</a:t>
            </a:r>
            <a:r>
              <a:rPr lang="en-IN" sz="2200" dirty="0"/>
              <a:t>C</a:t>
            </a:r>
            <a:r>
              <a:rPr lang="en-IN" sz="2200" baseline="-25000" dirty="0"/>
              <a:t>0</a:t>
            </a:r>
            <a:r>
              <a:rPr lang="en-IN" sz="2200" dirty="0"/>
              <a:t> </a:t>
            </a:r>
            <a:r>
              <a:rPr lang="en-IN" sz="2200" b="1" dirty="0">
                <a:sym typeface="Symbol" panose="05050102010706020507" pitchFamily="18" charset="2"/>
              </a:rPr>
              <a:t></a:t>
            </a:r>
            <a:r>
              <a:rPr lang="en-IN" sz="2200" b="1" dirty="0"/>
              <a:t> </a:t>
            </a:r>
            <a:r>
              <a:rPr lang="en-IN" sz="2200" dirty="0"/>
              <a:t>g </a:t>
            </a:r>
            <a:r>
              <a:rPr lang="en-IN" sz="2200" b="1" dirty="0">
                <a:sym typeface="Symbol" panose="05050102010706020507" pitchFamily="18" charset="2"/>
              </a:rPr>
              <a:t></a:t>
            </a:r>
            <a:r>
              <a:rPr lang="en-IN" sz="2200" b="1" dirty="0"/>
              <a:t> </a:t>
            </a:r>
            <a:r>
              <a:rPr lang="en-IN" sz="2200" dirty="0"/>
              <a:t>0x01</a:t>
            </a:r>
            <a:r>
              <a:rPr lang="en-IN" sz="2200" dirty="0" smtClean="0"/>
              <a:t>].</a:t>
            </a:r>
            <a:r>
              <a:rPr lang="en-IN" sz="2400" dirty="0" smtClean="0"/>
              <a:t>Then </a:t>
            </a:r>
            <a:r>
              <a:rPr lang="en-IN" sz="2400" dirty="0"/>
              <a:t>if the guess is correct then the output of </a:t>
            </a:r>
            <a:endParaRPr lang="en-IN" sz="2400" dirty="0" smtClean="0"/>
          </a:p>
          <a:p>
            <a:pPr lvl="0" algn="just"/>
            <a:r>
              <a:rPr lang="en-IN" sz="2400" dirty="0"/>
              <a:t> </a:t>
            </a:r>
            <a:r>
              <a:rPr lang="en-IN" sz="2400" dirty="0" smtClean="0"/>
              <a:t>   decryption </a:t>
            </a:r>
            <a:r>
              <a:rPr lang="en-IN" sz="2400" dirty="0"/>
              <a:t>of C</a:t>
            </a:r>
            <a:r>
              <a:rPr lang="en-IN" sz="2400" baseline="-25000" dirty="0"/>
              <a:t>1</a:t>
            </a:r>
            <a:r>
              <a:rPr lang="en-IN" sz="2400" dirty="0"/>
              <a:t> i.e. C</a:t>
            </a:r>
            <a:r>
              <a:rPr lang="en-IN" sz="2400" baseline="-25000" dirty="0"/>
              <a:t>1</a:t>
            </a:r>
            <a:r>
              <a:rPr lang="en-IN" sz="2400" dirty="0" smtClean="0"/>
              <a:t>’ </a:t>
            </a:r>
            <a:r>
              <a:rPr lang="en-IN" sz="2400" dirty="0"/>
              <a:t>will have last bit same as the guess.</a:t>
            </a:r>
            <a:endParaRPr lang="en-US" sz="22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r>
              <a:rPr lang="en-IN" sz="2200" dirty="0" smtClean="0"/>
              <a:t>    Then </a:t>
            </a:r>
            <a:r>
              <a:rPr lang="en-IN" sz="2200" dirty="0"/>
              <a:t>XOR of this last bit of [C</a:t>
            </a:r>
            <a:r>
              <a:rPr lang="en-IN" sz="2200" baseline="-25000" dirty="0"/>
              <a:t>1</a:t>
            </a:r>
            <a:r>
              <a:rPr lang="en-IN" sz="2200" dirty="0"/>
              <a:t>’ </a:t>
            </a:r>
            <a:r>
              <a:rPr lang="en-IN" sz="2200" b="1" dirty="0">
                <a:sym typeface="Symbol" panose="05050102010706020507" pitchFamily="18" charset="2"/>
              </a:rPr>
              <a:t></a:t>
            </a:r>
            <a:r>
              <a:rPr lang="en-IN" sz="2200" b="1" dirty="0"/>
              <a:t> </a:t>
            </a:r>
            <a:r>
              <a:rPr lang="en-IN" sz="2200" dirty="0"/>
              <a:t>g </a:t>
            </a:r>
            <a:r>
              <a:rPr lang="en-IN" sz="2200" b="1" dirty="0">
                <a:sym typeface="Symbol" panose="05050102010706020507" pitchFamily="18" charset="2"/>
              </a:rPr>
              <a:t></a:t>
            </a:r>
            <a:r>
              <a:rPr lang="en-IN" sz="2200" b="1" dirty="0"/>
              <a:t> </a:t>
            </a:r>
            <a:r>
              <a:rPr lang="en-IN" sz="2200" dirty="0"/>
              <a:t>0x01] will result in 0x01 which is valid </a:t>
            </a:r>
            <a:endParaRPr lang="en-IN" sz="2200" dirty="0" smtClean="0"/>
          </a:p>
          <a:p>
            <a:pPr algn="just"/>
            <a:r>
              <a:rPr lang="en-IN" sz="2200" dirty="0"/>
              <a:t> </a:t>
            </a:r>
            <a:r>
              <a:rPr lang="en-IN" sz="2200" dirty="0" smtClean="0"/>
              <a:t>   padding</a:t>
            </a:r>
            <a:r>
              <a:rPr lang="en-IN" sz="2200" dirty="0"/>
              <a:t>. Hence server will return result as valid padding which exposes last </a:t>
            </a:r>
            <a:r>
              <a:rPr lang="en-IN" sz="2200" dirty="0" smtClean="0"/>
              <a:t> </a:t>
            </a:r>
          </a:p>
          <a:p>
            <a:pPr algn="just"/>
            <a:r>
              <a:rPr lang="en-IN" sz="2200" dirty="0"/>
              <a:t> </a:t>
            </a:r>
            <a:r>
              <a:rPr lang="en-IN" sz="2200" dirty="0" smtClean="0"/>
              <a:t>   bit of plain </a:t>
            </a:r>
            <a:r>
              <a:rPr lang="en-IN" sz="2200" dirty="0"/>
              <a:t>text which is equals to guessed text g. Similarly after few tries, </a:t>
            </a:r>
            <a:endParaRPr lang="en-IN" sz="2200" dirty="0" smtClean="0"/>
          </a:p>
          <a:p>
            <a:pPr algn="just"/>
            <a:r>
              <a:rPr lang="en-IN" sz="2200" dirty="0"/>
              <a:t> </a:t>
            </a:r>
            <a:r>
              <a:rPr lang="en-IN" sz="2200" dirty="0" smtClean="0"/>
              <a:t>   attacker </a:t>
            </a:r>
            <a:r>
              <a:rPr lang="en-IN" sz="2200" dirty="0"/>
              <a:t>gets </a:t>
            </a:r>
            <a:r>
              <a:rPr lang="en-IN" sz="2200" dirty="0" smtClean="0"/>
              <a:t>hold </a:t>
            </a:r>
            <a:r>
              <a:rPr lang="en-IN" sz="2200" dirty="0"/>
              <a:t>of whole plain </a:t>
            </a:r>
            <a:r>
              <a:rPr lang="en-IN" sz="2200" dirty="0" smtClean="0"/>
              <a:t>text.</a:t>
            </a:r>
          </a:p>
          <a:p>
            <a:pPr algn="just"/>
            <a:r>
              <a:rPr lang="en-IN" sz="2200" dirty="0"/>
              <a:t> </a:t>
            </a:r>
            <a:r>
              <a:rPr lang="en-IN" sz="2200" dirty="0" smtClean="0"/>
              <a:t>   In </a:t>
            </a:r>
            <a:r>
              <a:rPr lang="en-IN" sz="2200" dirty="0"/>
              <a:t>AES-HBC, a decent try was made to </a:t>
            </a:r>
            <a:r>
              <a:rPr lang="en-IN" sz="2200" dirty="0" smtClean="0"/>
              <a:t>eliminate </a:t>
            </a:r>
            <a:r>
              <a:rPr lang="en-IN" sz="2200" dirty="0"/>
              <a:t>this problem as well. Since </a:t>
            </a:r>
            <a:endParaRPr lang="en-IN" sz="2200" dirty="0" smtClean="0"/>
          </a:p>
          <a:p>
            <a:pPr algn="just"/>
            <a:r>
              <a:rPr lang="en-IN" sz="2200" dirty="0"/>
              <a:t> </a:t>
            </a:r>
            <a:r>
              <a:rPr lang="en-IN" sz="2200" dirty="0" smtClean="0"/>
              <a:t>   during encryption </a:t>
            </a:r>
            <a:r>
              <a:rPr lang="en-IN" sz="2200" dirty="0"/>
              <a:t>and key generation, </a:t>
            </a:r>
            <a:r>
              <a:rPr lang="en-IN" sz="2200" dirty="0" smtClean="0"/>
              <a:t>hash </a:t>
            </a:r>
            <a:r>
              <a:rPr lang="en-IN" sz="2200" dirty="0"/>
              <a:t>of a plaintext is </a:t>
            </a:r>
            <a:r>
              <a:rPr lang="en-IN" sz="2200" dirty="0" smtClean="0"/>
              <a:t>used to XOR wit</a:t>
            </a:r>
          </a:p>
          <a:p>
            <a:pPr algn="just"/>
            <a:r>
              <a:rPr lang="en-IN" sz="2200" dirty="0"/>
              <a:t> </a:t>
            </a:r>
            <a:r>
              <a:rPr lang="en-IN" sz="2200" dirty="0" smtClean="0"/>
              <a:t>   next deciphered output. Hence if the oracle padding attack was made on  </a:t>
            </a:r>
          </a:p>
          <a:p>
            <a:pPr algn="just"/>
            <a:r>
              <a:rPr lang="en-IN" sz="2200" dirty="0"/>
              <a:t> </a:t>
            </a:r>
            <a:r>
              <a:rPr lang="en-IN" sz="2200" dirty="0" smtClean="0"/>
              <a:t>   the previous plain text, the hash will not match with the existing hash. </a:t>
            </a:r>
          </a:p>
          <a:p>
            <a:pPr algn="just"/>
            <a:r>
              <a:rPr lang="en-IN" sz="2200" dirty="0"/>
              <a:t> </a:t>
            </a:r>
            <a:r>
              <a:rPr lang="en-IN" sz="2200" dirty="0" smtClean="0"/>
              <a:t>   Hence the decryption will fail and oracle will  provide output with invalid </a:t>
            </a:r>
          </a:p>
          <a:p>
            <a:pPr algn="just"/>
            <a:r>
              <a:rPr lang="en-IN" sz="2200" dirty="0"/>
              <a:t> </a:t>
            </a:r>
            <a:r>
              <a:rPr lang="en-IN" sz="2200" dirty="0" smtClean="0"/>
              <a:t>   input.</a:t>
            </a:r>
            <a:endParaRPr lang="en-IN" sz="2200" dirty="0"/>
          </a:p>
          <a:p>
            <a:pPr marL="342900" lvl="0" indent="-342900" algn="just">
              <a:buFont typeface="Arial" panose="020B0604020202020204" pitchFamily="34" charset="0"/>
              <a:buChar char="•"/>
            </a:pPr>
            <a:r>
              <a:rPr lang="en-IN" sz="2200" b="1" dirty="0" smtClean="0"/>
              <a:t>Byte-Flipping Attack</a:t>
            </a:r>
            <a:r>
              <a:rPr lang="en-IN" sz="2200" dirty="0" smtClean="0"/>
              <a:t>: </a:t>
            </a:r>
            <a:r>
              <a:rPr lang="en-IN" sz="2200" dirty="0"/>
              <a:t>When an attacker flips a bit of a cipher text, the corresponding plaintext will result in unintelligible message, but the next block of plaintext will see the bit flipped in the exact same position as of the cipher text. In CBC, the N-1</a:t>
            </a:r>
            <a:r>
              <a:rPr lang="en-IN" sz="2200" baseline="30000" dirty="0"/>
              <a:t>th</a:t>
            </a:r>
            <a:r>
              <a:rPr lang="en-IN" sz="2200" dirty="0"/>
              <a:t> block is used to decrypt the N</a:t>
            </a:r>
            <a:r>
              <a:rPr lang="en-IN" sz="2200" baseline="30000" dirty="0"/>
              <a:t>th</a:t>
            </a:r>
            <a:r>
              <a:rPr lang="en-IN" sz="2200" dirty="0"/>
              <a:t> block. If the bits are flipped in N-1th block, then after </a:t>
            </a:r>
            <a:r>
              <a:rPr lang="en-IN" sz="2200" dirty="0" err="1"/>
              <a:t>XORing</a:t>
            </a:r>
            <a:r>
              <a:rPr lang="en-IN" sz="2200" dirty="0"/>
              <a:t>, the plain text will be changed. And it is very hard to detect the attack if the output of flipped word is meaningful </a:t>
            </a:r>
            <a:r>
              <a:rPr lang="en-IN" sz="2200" dirty="0" smtClean="0"/>
              <a:t>word [6].</a:t>
            </a:r>
          </a:p>
          <a:p>
            <a:pPr lvl="0" algn="just"/>
            <a:r>
              <a:rPr lang="en-US" sz="2200" dirty="0" smtClean="0"/>
              <a:t>    But </a:t>
            </a:r>
            <a:r>
              <a:rPr lang="en-US" sz="2200" dirty="0"/>
              <a:t>in AES-HBC, this kind of attack has been successfully eliminated. If a </a:t>
            </a:r>
            <a:endParaRPr lang="en-US" sz="2200" dirty="0" smtClean="0"/>
          </a:p>
          <a:p>
            <a:pPr lvl="0" algn="just"/>
            <a:r>
              <a:rPr lang="en-US" sz="2200" dirty="0"/>
              <a:t> </a:t>
            </a:r>
            <a:r>
              <a:rPr lang="en-US" sz="2200" dirty="0" smtClean="0"/>
              <a:t>   byte </a:t>
            </a:r>
            <a:r>
              <a:rPr lang="en-US" sz="2200" dirty="0"/>
              <a:t>of N-1th cipher text is corrupted, then during decryption process, it will </a:t>
            </a:r>
            <a:endParaRPr lang="en-US" sz="2200" dirty="0" smtClean="0"/>
          </a:p>
          <a:p>
            <a:pPr lvl="0" algn="just"/>
            <a:r>
              <a:rPr lang="en-US" sz="2200" dirty="0"/>
              <a:t> </a:t>
            </a:r>
            <a:r>
              <a:rPr lang="en-US" sz="2200" dirty="0" smtClean="0"/>
              <a:t>   result </a:t>
            </a:r>
            <a:r>
              <a:rPr lang="en-US" sz="2200" dirty="0"/>
              <a:t>into some arbitrary garbage value instead of the bytes getting </a:t>
            </a:r>
            <a:endParaRPr lang="en-US" sz="2200" dirty="0" smtClean="0"/>
          </a:p>
          <a:p>
            <a:pPr lvl="0" algn="just"/>
            <a:r>
              <a:rPr lang="en-US" sz="2200" dirty="0"/>
              <a:t> </a:t>
            </a:r>
            <a:r>
              <a:rPr lang="en-US" sz="2200" dirty="0" smtClean="0"/>
              <a:t>   flipped</a:t>
            </a:r>
            <a:r>
              <a:rPr lang="en-US" sz="2200" dirty="0"/>
              <a:t>.</a:t>
            </a:r>
            <a:r>
              <a:rPr lang="en-US" sz="2200" baseline="30000" dirty="0"/>
              <a:t>[9]</a:t>
            </a:r>
            <a:endParaRPr lang="en-IN" sz="2200" dirty="0"/>
          </a:p>
          <a:p>
            <a:pPr algn="just" defTabSz="612775" eaLnBrk="0" hangingPunct="0">
              <a:lnSpc>
                <a:spcPct val="95000"/>
              </a:lnSpc>
            </a:pPr>
            <a:endParaRPr lang="en-US" sz="2200" dirty="0" smtClean="0">
              <a:latin typeface="Times New Roman" pitchFamily="18" charset="0"/>
            </a:endParaRPr>
          </a:p>
          <a:p>
            <a:pPr algn="just"/>
            <a:r>
              <a:rPr lang="en-US" sz="2400" b="1" dirty="0" smtClean="0">
                <a:latin typeface="Times New Roman" pitchFamily="18" charset="0"/>
              </a:rPr>
              <a:t>Performance Analysis [17]**</a:t>
            </a:r>
            <a:r>
              <a:rPr lang="en-US" sz="2200" dirty="0" smtClean="0">
                <a:latin typeface="Times New Roman" pitchFamily="18" charset="0"/>
              </a:rPr>
              <a:t>: </a:t>
            </a:r>
            <a:r>
              <a:rPr lang="en-US" sz="2200" dirty="0" smtClean="0"/>
              <a:t>As </a:t>
            </a:r>
            <a:r>
              <a:rPr lang="en-US" sz="2200" dirty="0"/>
              <a:t>compared with </a:t>
            </a:r>
            <a:r>
              <a:rPr lang="en-US" sz="2200" dirty="0" smtClean="0"/>
              <a:t>AES-CBC, </a:t>
            </a:r>
            <a:r>
              <a:rPr lang="en-US" sz="2200" dirty="0"/>
              <a:t>where both the encryption and the decryption are parallel, </a:t>
            </a:r>
            <a:r>
              <a:rPr lang="en-US" sz="2200" dirty="0" smtClean="0"/>
              <a:t>AES-HBC offers </a:t>
            </a:r>
            <a:r>
              <a:rPr lang="en-US" sz="2200" dirty="0"/>
              <a:t>similar performance with a better security.</a:t>
            </a:r>
          </a:p>
          <a:p>
            <a:pPr algn="just"/>
            <a:r>
              <a:rPr lang="en-IN" sz="2200" dirty="0" smtClean="0"/>
              <a:t>AES-CBC runtime is proportional to the total number of blocks the algorithm is processing, since the output of the one block is fed to the next block. and the decryption is parallel. in AES-HBC the encryption is fully parallel, so the runtime reduces significantly. the decryption consists of decrypting the last block (overhead) first and then all other blocks can be processed in parallel. so the runtime is comparable to AES-CBC.</a:t>
            </a:r>
          </a:p>
          <a:p>
            <a:pPr algn="just"/>
            <a:endParaRPr lang="en-IN" sz="2200" dirty="0">
              <a:latin typeface="Times New Roman" pitchFamily="18" charset="0"/>
            </a:endParaRPr>
          </a:p>
          <a:p>
            <a:pPr algn="just"/>
            <a:r>
              <a:rPr lang="en-IN" sz="2200" dirty="0" smtClean="0">
                <a:latin typeface="Times New Roman" pitchFamily="18" charset="0"/>
              </a:rPr>
              <a:t>** On going research on performance and security comparison with existing algorithm. All results presented here are hypothetical until proven.</a:t>
            </a:r>
            <a:endParaRPr lang="en-US" sz="2200" dirty="0" smtClean="0">
              <a:latin typeface="Times New Roman" pitchFamily="18" charset="0"/>
            </a:endParaRPr>
          </a:p>
        </p:txBody>
      </p:sp>
      <p:sp>
        <p:nvSpPr>
          <p:cNvPr id="2090" name="Text Box 42"/>
          <p:cNvSpPr txBox="1">
            <a:spLocks noChangeArrowheads="1"/>
          </p:cNvSpPr>
          <p:nvPr/>
        </p:nvSpPr>
        <p:spPr bwMode="auto">
          <a:xfrm>
            <a:off x="838200" y="6553200"/>
            <a:ext cx="9829800" cy="923330"/>
          </a:xfrm>
          <a:prstGeom prst="rect">
            <a:avLst/>
          </a:prstGeom>
          <a:noFill/>
          <a:ln w="9525">
            <a:noFill/>
            <a:miter lim="800000"/>
            <a:headEnd/>
            <a:tailEnd/>
          </a:ln>
          <a:effectLst/>
        </p:spPr>
        <p:txBody>
          <a:bodyPr>
            <a:spAutoFit/>
          </a:bodyPr>
          <a:lstStyle/>
          <a:p>
            <a:pPr defTabSz="4389438">
              <a:spcBef>
                <a:spcPct val="50000"/>
              </a:spcBef>
            </a:pPr>
            <a:r>
              <a:rPr lang="en-US" sz="5400" b="1" dirty="0" smtClean="0"/>
              <a:t>Introduction</a:t>
            </a:r>
            <a:endParaRPr lang="en-US" sz="5400" b="1" dirty="0"/>
          </a:p>
        </p:txBody>
      </p:sp>
      <p:sp>
        <p:nvSpPr>
          <p:cNvPr id="2091" name="Text Box 43"/>
          <p:cNvSpPr txBox="1">
            <a:spLocks noChangeArrowheads="1"/>
          </p:cNvSpPr>
          <p:nvPr/>
        </p:nvSpPr>
        <p:spPr bwMode="auto">
          <a:xfrm>
            <a:off x="22326600" y="6564313"/>
            <a:ext cx="9829800" cy="923330"/>
          </a:xfrm>
          <a:prstGeom prst="rect">
            <a:avLst/>
          </a:prstGeom>
          <a:noFill/>
          <a:ln w="9525">
            <a:noFill/>
            <a:miter lim="800000"/>
            <a:headEnd/>
            <a:tailEnd/>
          </a:ln>
          <a:effectLst/>
        </p:spPr>
        <p:txBody>
          <a:bodyPr>
            <a:spAutoFit/>
          </a:bodyPr>
          <a:lstStyle/>
          <a:p>
            <a:pPr defTabSz="4389438">
              <a:spcBef>
                <a:spcPct val="50000"/>
              </a:spcBef>
            </a:pPr>
            <a:r>
              <a:rPr lang="en-US" sz="5400" b="1" dirty="0"/>
              <a:t>AES </a:t>
            </a:r>
            <a:r>
              <a:rPr lang="en-US" sz="5400" b="1" dirty="0" smtClean="0"/>
              <a:t>– HBC (Cont.)</a:t>
            </a:r>
            <a:endParaRPr lang="en-US" sz="5400" b="1" dirty="0"/>
          </a:p>
        </p:txBody>
      </p:sp>
      <p:pic>
        <p:nvPicPr>
          <p:cNvPr id="24" name="Picture 23"/>
          <p:cNvPicPr/>
          <p:nvPr/>
        </p:nvPicPr>
        <p:blipFill>
          <a:blip r:embed="rId3">
            <a:extLst>
              <a:ext uri="{28A0092B-C50C-407E-A947-70E740481C1C}">
                <a14:useLocalDpi xmlns:a14="http://schemas.microsoft.com/office/drawing/2010/main" val="0"/>
              </a:ext>
            </a:extLst>
          </a:blip>
          <a:stretch>
            <a:fillRect/>
          </a:stretch>
        </p:blipFill>
        <p:spPr>
          <a:xfrm>
            <a:off x="990600" y="11823068"/>
            <a:ext cx="9677400" cy="4312282"/>
          </a:xfrm>
          <a:prstGeom prst="rect">
            <a:avLst/>
          </a:prstGeom>
        </p:spPr>
      </p:pic>
      <p:pic>
        <p:nvPicPr>
          <p:cNvPr id="25" name="Picture 24"/>
          <p:cNvPicPr/>
          <p:nvPr/>
        </p:nvPicPr>
        <p:blipFill>
          <a:blip r:embed="rId4">
            <a:extLst>
              <a:ext uri="{28A0092B-C50C-407E-A947-70E740481C1C}">
                <a14:useLocalDpi xmlns:a14="http://schemas.microsoft.com/office/drawing/2010/main" val="0"/>
              </a:ext>
            </a:extLst>
          </a:blip>
          <a:stretch>
            <a:fillRect/>
          </a:stretch>
        </p:blipFill>
        <p:spPr>
          <a:xfrm>
            <a:off x="993776" y="19473913"/>
            <a:ext cx="9747249" cy="4670323"/>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785600" y="20142034"/>
            <a:ext cx="9626600" cy="3792420"/>
          </a:xfrm>
          <a:prstGeom prst="rect">
            <a:avLst/>
          </a:prstGeo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326600" y="14336186"/>
            <a:ext cx="10045700" cy="3598328"/>
          </a:xfrm>
          <a:prstGeom prst="rect">
            <a:avLst/>
          </a:prstGeom>
        </p:spPr>
      </p:pic>
      <p:sp>
        <p:nvSpPr>
          <p:cNvPr id="26" name="Text Box 36"/>
          <p:cNvSpPr txBox="1">
            <a:spLocks noChangeArrowheads="1"/>
          </p:cNvSpPr>
          <p:nvPr/>
        </p:nvSpPr>
        <p:spPr bwMode="auto">
          <a:xfrm>
            <a:off x="11785600" y="19254529"/>
            <a:ext cx="9626600" cy="12495938"/>
          </a:xfrm>
          <a:prstGeom prst="rect">
            <a:avLst/>
          </a:prstGeom>
          <a:noFill/>
          <a:ln w="57150" cmpd="thinThick">
            <a:noFill/>
            <a:miter lim="800000"/>
            <a:headEnd/>
            <a:tailEnd/>
          </a:ln>
          <a:effectLst/>
        </p:spPr>
        <p:txBody>
          <a:bodyPr wrap="square" lIns="61170" tIns="30584" rIns="61170" bIns="30584">
            <a:spAutoFit/>
          </a:bodyPr>
          <a:lstStyle/>
          <a:p>
            <a:pPr algn="just"/>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The hash block chaining (HBC) mode is a modified CBC mode where both encryption and decryption are </a:t>
            </a:r>
            <a:r>
              <a:rPr lang="en-US" sz="2200" dirty="0" smtClean="0">
                <a:latin typeface="Arial Unicode MS" panose="020B0604020202020204" pitchFamily="34" charset="-128"/>
                <a:ea typeface="Arial Unicode MS" panose="020B0604020202020204" pitchFamily="34" charset="-128"/>
                <a:cs typeface="Arial Unicode MS" panose="020B0604020202020204" pitchFamily="34" charset="-128"/>
              </a:rPr>
              <a:t>parallelizable [16].</a:t>
            </a:r>
            <a:endParaRPr lang="en-US" sz="22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endParaRPr lang="en-US" sz="22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endParaRPr lang="en-US" sz="22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endParaRPr lang="en-US" sz="22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endParaRPr lang="en-US" sz="22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endParaRPr lang="en-US" sz="22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endParaRPr lang="en-US" sz="22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endParaRPr lang="en-US" sz="22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endParaRPr lang="en-US" sz="22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endParaRPr lang="en-US" sz="22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endParaRPr lang="en-US" sz="22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endParaRPr lang="en-US" sz="2200" dirty="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z="1600" b="1" dirty="0">
                <a:latin typeface="Arial Unicode MS" panose="020B0604020202020204" pitchFamily="34" charset="-128"/>
                <a:ea typeface="Arial Unicode MS" panose="020B0604020202020204" pitchFamily="34" charset="-128"/>
                <a:cs typeface="Arial Unicode MS" panose="020B0604020202020204" pitchFamily="34" charset="-128"/>
              </a:rPr>
              <a:t>Figure 2.1 – Schematic of AES-HBC Encryption</a:t>
            </a:r>
          </a:p>
          <a:p>
            <a:pPr algn="just"/>
            <a:endParaRPr lang="en-US" sz="22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The schematic of AES-HBC encryption is shown in Fig. 2.1. The key facts about the AES-HBC encryption are summarized below:</a:t>
            </a:r>
          </a:p>
          <a:p>
            <a:pPr algn="just"/>
            <a:endParaRPr lang="en-US" sz="22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indent="-457200" algn="just">
              <a:buFont typeface="+mj-lt"/>
              <a:buAutoNum type="arabicPeriod"/>
            </a:pP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The main distinctive feature of HBC compared to CBC is the use of hashing. At the encryption stage, the hash   (a “light-weight” hash) is pre-computed for each block to remove the interdependency between two consecutive blocks and protect against certain known CBC attacks. </a:t>
            </a:r>
          </a:p>
          <a:p>
            <a:pPr marL="457200" indent="-457200" algn="just">
              <a:buFont typeface="+mj-lt"/>
              <a:buAutoNum type="arabicPeriod"/>
            </a:pP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AES-HBC starts with an initialization vector (IV) which is </a:t>
            </a:r>
            <a:r>
              <a:rPr lang="en-US" sz="2200" dirty="0" err="1">
                <a:latin typeface="Arial Unicode MS" panose="020B0604020202020204" pitchFamily="34" charset="-128"/>
                <a:ea typeface="Arial Unicode MS" panose="020B0604020202020204" pitchFamily="34" charset="-128"/>
                <a:cs typeface="Arial Unicode MS" panose="020B0604020202020204" pitchFamily="34" charset="-128"/>
              </a:rPr>
              <a:t>XORed</a:t>
            </a: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 with the initial input block P1. The IV is randomly generated to protect against security attacks that rely on the repeatability of cipher text (BEAST ATTACK) for the given </a:t>
            </a:r>
            <a:r>
              <a:rPr lang="en-US" sz="2200" dirty="0" smtClean="0">
                <a:latin typeface="Arial Unicode MS" panose="020B0604020202020204" pitchFamily="34" charset="-128"/>
                <a:ea typeface="Arial Unicode MS" panose="020B0604020202020204" pitchFamily="34" charset="-128"/>
                <a:cs typeface="Arial Unicode MS" panose="020B0604020202020204" pitchFamily="34" charset="-128"/>
              </a:rPr>
              <a:t>plaintext.</a:t>
            </a:r>
          </a:p>
          <a:p>
            <a:pPr marL="457200" indent="-457200" algn="l">
              <a:buFont typeface="+mj-lt"/>
              <a:buAutoNum type="arabicPeriod"/>
            </a:pPr>
            <a:r>
              <a:rPr lang="en-US" sz="2200" dirty="0" smtClean="0">
                <a:latin typeface="Arial Unicode MS" panose="020B0604020202020204" pitchFamily="34" charset="-128"/>
                <a:ea typeface="Arial Unicode MS" panose="020B0604020202020204" pitchFamily="34" charset="-128"/>
                <a:cs typeface="Arial Unicode MS" panose="020B0604020202020204" pitchFamily="34" charset="-128"/>
              </a:rPr>
              <a:t>The resulting block is encrypted using key K0. The key for later blocks is computed using the expression:</a:t>
            </a:r>
            <a:r>
              <a:rPr lang="en-US" sz="2200" i="1" dirty="0" smtClean="0">
                <a:latin typeface="Arial Unicode MS" panose="020B0604020202020204" pitchFamily="34" charset="-128"/>
                <a:ea typeface="Arial Unicode MS" panose="020B0604020202020204" pitchFamily="34" charset="-128"/>
                <a:cs typeface="Arial Unicode MS" panose="020B0604020202020204" pitchFamily="34" charset="-128"/>
              </a:rPr>
              <a:t/>
            </a:r>
            <a:br>
              <a:rPr lang="en-US" sz="2200" i="1"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
            </a:r>
            <a:b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br>
            <a:r>
              <a:rPr lang="en-US" sz="22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200" i="1" dirty="0" smtClean="0">
                <a:latin typeface="Arial Unicode MS" panose="020B0604020202020204" pitchFamily="34" charset="-128"/>
                <a:ea typeface="Arial Unicode MS" panose="020B0604020202020204" pitchFamily="34" charset="-128"/>
                <a:cs typeface="Arial Unicode MS" panose="020B0604020202020204" pitchFamily="34" charset="-128"/>
              </a:rPr>
              <a:t>K</a:t>
            </a:r>
            <a:r>
              <a:rPr lang="en-US" sz="2200" i="1" baseline="-25000" dirty="0" smtClean="0">
                <a:latin typeface="Arial Unicode MS" panose="020B0604020202020204" pitchFamily="34" charset="-128"/>
                <a:ea typeface="Arial Unicode MS" panose="020B0604020202020204" pitchFamily="34" charset="-128"/>
                <a:cs typeface="Arial Unicode MS" panose="020B0604020202020204" pitchFamily="34" charset="-128"/>
              </a:rPr>
              <a:t>i</a:t>
            </a:r>
            <a:r>
              <a:rPr lang="en-US" sz="2200" i="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200" i="1" dirty="0">
                <a:latin typeface="Arial Unicode MS" panose="020B0604020202020204" pitchFamily="34" charset="-128"/>
                <a:ea typeface="Arial Unicode MS" panose="020B0604020202020204" pitchFamily="34" charset="-128"/>
                <a:cs typeface="Arial Unicode MS" panose="020B0604020202020204" pitchFamily="34" charset="-128"/>
              </a:rPr>
              <a:t>= K</a:t>
            </a:r>
            <a:r>
              <a:rPr lang="en-US" sz="2200" i="1" baseline="-25000" dirty="0">
                <a:latin typeface="Arial Unicode MS" panose="020B0604020202020204" pitchFamily="34" charset="-128"/>
                <a:ea typeface="Arial Unicode MS" panose="020B0604020202020204" pitchFamily="34" charset="-128"/>
                <a:cs typeface="Arial Unicode MS" panose="020B0604020202020204" pitchFamily="34" charset="-128"/>
              </a:rPr>
              <a:t>i-1</a:t>
            </a:r>
            <a:r>
              <a:rPr lang="en-US" sz="2200" i="1" dirty="0">
                <a:latin typeface="Arial Unicode MS" panose="020B0604020202020204" pitchFamily="34" charset="-128"/>
                <a:ea typeface="Arial Unicode MS" panose="020B0604020202020204" pitchFamily="34" charset="-128"/>
                <a:cs typeface="Arial Unicode MS" panose="020B0604020202020204" pitchFamily="34" charset="-128"/>
              </a:rPr>
              <a:t> ⊕ </a:t>
            </a:r>
            <a:r>
              <a:rPr lang="en-US" sz="2200" i="1" dirty="0" smtClean="0">
                <a:latin typeface="Arial Unicode MS" panose="020B0604020202020204" pitchFamily="34" charset="-128"/>
                <a:ea typeface="Arial Unicode MS" panose="020B0604020202020204" pitchFamily="34" charset="-128"/>
                <a:cs typeface="Arial Unicode MS" panose="020B0604020202020204" pitchFamily="34" charset="-128"/>
              </a:rPr>
              <a:t>H</a:t>
            </a:r>
            <a:r>
              <a:rPr lang="en-US" sz="2200" i="1" baseline="-25000" dirty="0" smtClean="0">
                <a:latin typeface="Arial Unicode MS" panose="020B0604020202020204" pitchFamily="34" charset="-128"/>
                <a:ea typeface="Arial Unicode MS" panose="020B0604020202020204" pitchFamily="34" charset="-128"/>
                <a:cs typeface="Arial Unicode MS" panose="020B0604020202020204" pitchFamily="34" charset="-128"/>
              </a:rPr>
              <a:t>i-1</a:t>
            </a:r>
            <a:r>
              <a:rPr lang="en-US" sz="2200" i="1" dirty="0" smtClean="0">
                <a:latin typeface="Arial Unicode MS" panose="020B0604020202020204" pitchFamily="34" charset="-128"/>
                <a:ea typeface="Arial Unicode MS" panose="020B0604020202020204" pitchFamily="34" charset="-128"/>
                <a:cs typeface="Arial Unicode MS" panose="020B0604020202020204" pitchFamily="34" charset="-128"/>
              </a:rPr>
              <a:t/>
            </a:r>
            <a:br>
              <a:rPr lang="en-US" sz="2200" i="1"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sz="2200" i="1" dirty="0" smtClean="0">
                <a:latin typeface="Arial Unicode MS" panose="020B0604020202020204" pitchFamily="34" charset="-128"/>
                <a:ea typeface="Arial Unicode MS" panose="020B0604020202020204" pitchFamily="34" charset="-128"/>
                <a:cs typeface="Arial Unicode MS" panose="020B0604020202020204" pitchFamily="34" charset="-128"/>
              </a:rPr>
              <a:t/>
            </a:r>
            <a:br>
              <a:rPr lang="en-US" sz="2200" i="1"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sz="2200" dirty="0" smtClean="0">
                <a:latin typeface="Arial Unicode MS" panose="020B0604020202020204" pitchFamily="34" charset="-128"/>
                <a:ea typeface="Arial Unicode MS" panose="020B0604020202020204" pitchFamily="34" charset="-128"/>
                <a:cs typeface="Arial Unicode MS" panose="020B0604020202020204" pitchFamily="34" charset="-128"/>
              </a:rPr>
              <a:t>In other words, the chaining in this case applies to the  keys rather that the blocks of text.</a:t>
            </a:r>
          </a:p>
          <a:p>
            <a:pPr marL="457200" indent="-457200" algn="just">
              <a:buFont typeface="+mj-lt"/>
              <a:buAutoNum type="arabicPeriod"/>
            </a:pPr>
            <a:r>
              <a:rPr lang="en-US" sz="2200" dirty="0" smtClean="0">
                <a:latin typeface="Arial Unicode MS" panose="020B0604020202020204" pitchFamily="34" charset="-128"/>
                <a:ea typeface="Arial Unicode MS" panose="020B0604020202020204" pitchFamily="34" charset="-128"/>
                <a:cs typeface="Arial Unicode MS" panose="020B0604020202020204" pitchFamily="34" charset="-128"/>
              </a:rPr>
              <a:t>The last block is an overhead block (OB) that is used to  </a:t>
            </a:r>
            <a:br>
              <a:rPr lang="en-US" sz="2200"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sz="2200" dirty="0" smtClean="0">
                <a:latin typeface="Arial Unicode MS" panose="020B0604020202020204" pitchFamily="34" charset="-128"/>
                <a:ea typeface="Arial Unicode MS" panose="020B0604020202020204" pitchFamily="34" charset="-128"/>
                <a:cs typeface="Arial Unicode MS" panose="020B0604020202020204" pitchFamily="34" charset="-128"/>
              </a:rPr>
              <a:t>store the hashes of plaintext blocks. The OB is </a:t>
            </a:r>
            <a:br>
              <a:rPr lang="en-US" sz="2200"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sz="2200" dirty="0" smtClean="0">
                <a:latin typeface="Arial Unicode MS" panose="020B0604020202020204" pitchFamily="34" charset="-128"/>
                <a:ea typeface="Arial Unicode MS" panose="020B0604020202020204" pitchFamily="34" charset="-128"/>
                <a:cs typeface="Arial Unicode MS" panose="020B0604020202020204" pitchFamily="34" charset="-128"/>
              </a:rPr>
              <a:t>encrypted with the initial key K0. All hashes are needed </a:t>
            </a:r>
            <a:br>
              <a:rPr lang="en-US" sz="2200"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sz="2200" dirty="0" smtClean="0">
                <a:latin typeface="Arial Unicode MS" panose="020B0604020202020204" pitchFamily="34" charset="-128"/>
                <a:ea typeface="Arial Unicode MS" panose="020B0604020202020204" pitchFamily="34" charset="-128"/>
                <a:cs typeface="Arial Unicode MS" panose="020B0604020202020204" pitchFamily="34" charset="-128"/>
              </a:rPr>
              <a:t>by the other party to decrypt the cipher text.</a:t>
            </a:r>
          </a:p>
        </p:txBody>
      </p:sp>
      <p:sp>
        <p:nvSpPr>
          <p:cNvPr id="30" name="Text Box 43"/>
          <p:cNvSpPr txBox="1">
            <a:spLocks noChangeArrowheads="1"/>
          </p:cNvSpPr>
          <p:nvPr/>
        </p:nvSpPr>
        <p:spPr bwMode="auto">
          <a:xfrm>
            <a:off x="22434550" y="28450475"/>
            <a:ext cx="9829800" cy="923330"/>
          </a:xfrm>
          <a:prstGeom prst="rect">
            <a:avLst/>
          </a:prstGeom>
          <a:noFill/>
          <a:ln w="9525">
            <a:noFill/>
            <a:miter lim="800000"/>
            <a:headEnd/>
            <a:tailEnd/>
          </a:ln>
          <a:effectLst/>
        </p:spPr>
        <p:txBody>
          <a:bodyPr>
            <a:spAutoFit/>
          </a:bodyPr>
          <a:lstStyle/>
          <a:p>
            <a:pPr defTabSz="4389438">
              <a:spcBef>
                <a:spcPct val="50000"/>
              </a:spcBef>
            </a:pPr>
            <a:r>
              <a:rPr lang="en-US" sz="5400" b="1" dirty="0" smtClean="0"/>
              <a:t>ANALYSIS**</a:t>
            </a:r>
            <a:endParaRPr lang="en-US" sz="5400" b="1" dirty="0"/>
          </a:p>
        </p:txBody>
      </p:sp>
      <p:sp>
        <p:nvSpPr>
          <p:cNvPr id="31" name="Text Box 43"/>
          <p:cNvSpPr txBox="1">
            <a:spLocks noChangeArrowheads="1"/>
          </p:cNvSpPr>
          <p:nvPr/>
        </p:nvSpPr>
        <p:spPr bwMode="auto">
          <a:xfrm>
            <a:off x="33087469" y="24446753"/>
            <a:ext cx="9829800" cy="923330"/>
          </a:xfrm>
          <a:prstGeom prst="rect">
            <a:avLst/>
          </a:prstGeom>
          <a:noFill/>
          <a:ln w="9525">
            <a:noFill/>
            <a:miter lim="800000"/>
            <a:headEnd/>
            <a:tailEnd/>
          </a:ln>
          <a:effectLst/>
        </p:spPr>
        <p:txBody>
          <a:bodyPr>
            <a:spAutoFit/>
          </a:bodyPr>
          <a:lstStyle/>
          <a:p>
            <a:pPr defTabSz="4389438">
              <a:spcBef>
                <a:spcPct val="50000"/>
              </a:spcBef>
            </a:pPr>
            <a:r>
              <a:rPr lang="en-US" sz="5400" b="1" dirty="0" smtClean="0"/>
              <a:t>CONCLUSION</a:t>
            </a:r>
            <a:endParaRPr lang="en-US" sz="5400" b="1" dirty="0"/>
          </a:p>
        </p:txBody>
      </p:sp>
      <p:sp>
        <p:nvSpPr>
          <p:cNvPr id="4" name="TextBox 3"/>
          <p:cNvSpPr txBox="1"/>
          <p:nvPr/>
        </p:nvSpPr>
        <p:spPr>
          <a:xfrm>
            <a:off x="33107086" y="25502498"/>
            <a:ext cx="9944327" cy="2462213"/>
          </a:xfrm>
          <a:prstGeom prst="rect">
            <a:avLst/>
          </a:prstGeom>
          <a:noFill/>
        </p:spPr>
        <p:txBody>
          <a:bodyPr wrap="square" rtlCol="0">
            <a:spAutoFit/>
          </a:bodyPr>
          <a:lstStyle/>
          <a:p>
            <a:pPr algn="just"/>
            <a:r>
              <a:rPr lang="en-IN" sz="2200" dirty="0" smtClean="0"/>
              <a:t>This newly proposed algorithm not only introduces full parallelization in block chaining mode, but also provides better security as compared to AES-CBC and other widely used working modes of AES. </a:t>
            </a:r>
          </a:p>
          <a:p>
            <a:pPr algn="just"/>
            <a:r>
              <a:rPr lang="en-IN" sz="2200" dirty="0" smtClean="0"/>
              <a:t>Also this algorithm uses existing working modules of AES irrespective of the programming language, hence it is easier to import one more module of HBC after developed to use it. Hence the cost of integrating with existing system is lot lesser than applying whole new algorithm for better security.</a:t>
            </a:r>
            <a:endParaRPr lang="en-IN" sz="2200" dirty="0"/>
          </a:p>
        </p:txBody>
      </p:sp>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8200" y="777912"/>
            <a:ext cx="4152228" cy="4152228"/>
          </a:xfrm>
          <a:prstGeom prst="rect">
            <a:avLst/>
          </a:prstGeom>
        </p:spPr>
      </p:pic>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376100" y="1857365"/>
            <a:ext cx="5675313" cy="2524136"/>
          </a:xfrm>
          <a:prstGeom prst="rect">
            <a:avLst/>
          </a:prstGeom>
        </p:spPr>
      </p:pic>
      <p:sp>
        <p:nvSpPr>
          <p:cNvPr id="36" name="Text Box 43"/>
          <p:cNvSpPr txBox="1">
            <a:spLocks noChangeArrowheads="1"/>
          </p:cNvSpPr>
          <p:nvPr/>
        </p:nvSpPr>
        <p:spPr bwMode="auto">
          <a:xfrm>
            <a:off x="33164349" y="28033241"/>
            <a:ext cx="9829800" cy="523220"/>
          </a:xfrm>
          <a:prstGeom prst="rect">
            <a:avLst/>
          </a:prstGeom>
          <a:noFill/>
          <a:ln w="9525">
            <a:noFill/>
            <a:miter lim="800000"/>
            <a:headEnd/>
            <a:tailEnd/>
          </a:ln>
          <a:effectLst/>
        </p:spPr>
        <p:txBody>
          <a:bodyPr>
            <a:spAutoFit/>
          </a:bodyPr>
          <a:lstStyle/>
          <a:p>
            <a:pPr defTabSz="4389438">
              <a:spcBef>
                <a:spcPct val="50000"/>
              </a:spcBef>
            </a:pPr>
            <a:r>
              <a:rPr lang="en-US" sz="2800" b="1" dirty="0" smtClean="0"/>
              <a:t>REFERENCES</a:t>
            </a:r>
            <a:endParaRPr lang="en-US" sz="2800" b="1" dirty="0"/>
          </a:p>
        </p:txBody>
      </p:sp>
      <p:sp>
        <p:nvSpPr>
          <p:cNvPr id="37" name="TextBox 36"/>
          <p:cNvSpPr txBox="1"/>
          <p:nvPr/>
        </p:nvSpPr>
        <p:spPr>
          <a:xfrm>
            <a:off x="33107086" y="28450475"/>
            <a:ext cx="9867446" cy="3631763"/>
          </a:xfrm>
          <a:prstGeom prst="rect">
            <a:avLst/>
          </a:prstGeom>
          <a:noFill/>
        </p:spPr>
        <p:txBody>
          <a:bodyPr wrap="square" rtlCol="0">
            <a:spAutoFit/>
          </a:bodyPr>
          <a:lstStyle/>
          <a:p>
            <a:pPr marL="228600" lvl="0" indent="-228600" algn="just">
              <a:buFont typeface="+mj-lt"/>
              <a:buAutoNum type="arabicPeriod"/>
            </a:pPr>
            <a:r>
              <a:rPr lang="en-IN" sz="1000" dirty="0">
                <a:latin typeface="Arial Unicode MS" panose="020B0604020202020204" pitchFamily="34" charset="-128"/>
                <a:ea typeface="Arial Unicode MS" panose="020B0604020202020204" pitchFamily="34" charset="-128"/>
                <a:cs typeface="Arial Unicode MS" panose="020B0604020202020204" pitchFamily="34" charset="-128"/>
              </a:rPr>
              <a:t>"AES Proposal: </a:t>
            </a:r>
            <a:r>
              <a:rPr lang="en-IN" sz="1000" dirty="0" err="1">
                <a:latin typeface="Arial Unicode MS" panose="020B0604020202020204" pitchFamily="34" charset="-128"/>
                <a:ea typeface="Arial Unicode MS" panose="020B0604020202020204" pitchFamily="34" charset="-128"/>
                <a:cs typeface="Arial Unicode MS" panose="020B0604020202020204" pitchFamily="34" charset="-128"/>
              </a:rPr>
              <a:t>Rijndael</a:t>
            </a:r>
            <a:r>
              <a:rPr lang="en-IN" sz="10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IN" sz="1000" dirty="0" err="1">
                <a:latin typeface="Arial Unicode MS" panose="020B0604020202020204" pitchFamily="34" charset="-128"/>
                <a:ea typeface="Arial Unicode MS" panose="020B0604020202020204" pitchFamily="34" charset="-128"/>
                <a:cs typeface="Arial Unicode MS" panose="020B0604020202020204" pitchFamily="34" charset="-128"/>
              </a:rPr>
              <a:t>Daemen</a:t>
            </a:r>
            <a:r>
              <a:rPr lang="en-IN" sz="1000" dirty="0">
                <a:latin typeface="Arial Unicode MS" panose="020B0604020202020204" pitchFamily="34" charset="-128"/>
                <a:ea typeface="Arial Unicode MS" panose="020B0604020202020204" pitchFamily="34" charset="-128"/>
                <a:cs typeface="Arial Unicode MS" panose="020B0604020202020204" pitchFamily="34" charset="-128"/>
              </a:rPr>
              <a:t>, Joan; </a:t>
            </a:r>
            <a:r>
              <a:rPr lang="en-IN" sz="1000" dirty="0" err="1">
                <a:latin typeface="Arial Unicode MS" panose="020B0604020202020204" pitchFamily="34" charset="-128"/>
                <a:ea typeface="Arial Unicode MS" panose="020B0604020202020204" pitchFamily="34" charset="-128"/>
                <a:cs typeface="Arial Unicode MS" panose="020B0604020202020204" pitchFamily="34" charset="-128"/>
              </a:rPr>
              <a:t>Rijmen</a:t>
            </a:r>
            <a:r>
              <a:rPr lang="en-IN" sz="1000" dirty="0">
                <a:latin typeface="Arial Unicode MS" panose="020B0604020202020204" pitchFamily="34" charset="-128"/>
                <a:ea typeface="Arial Unicode MS" panose="020B0604020202020204" pitchFamily="34" charset="-128"/>
                <a:cs typeface="Arial Unicode MS" panose="020B0604020202020204" pitchFamily="34" charset="-128"/>
              </a:rPr>
              <a:t>, Vincent (9/04/2003), National Institute of Standards and Technology. p. 1. Retrieved 21 February 2013.</a:t>
            </a:r>
          </a:p>
          <a:p>
            <a:pPr marL="228600" lvl="0" indent="-228600" algn="just">
              <a:buFont typeface="+mj-lt"/>
              <a:buAutoNum type="arabicPeriod"/>
            </a:pPr>
            <a:r>
              <a:rPr lang="en-IN" sz="1000" dirty="0">
                <a:latin typeface="Arial Unicode MS" panose="020B0604020202020204" pitchFamily="34" charset="-128"/>
                <a:ea typeface="Arial Unicode MS" panose="020B0604020202020204" pitchFamily="34" charset="-128"/>
                <a:cs typeface="Arial Unicode MS" panose="020B0604020202020204" pitchFamily="34" charset="-128"/>
              </a:rPr>
              <a:t>"Announcing the ADVANCED ENCRYPTION STANDARD (AES)". Federal Information Processing Standards Publication 197. United States National Institute of Standards and Technology (NIST). November 26, 2001. Retrieved October 2, 2012.</a:t>
            </a:r>
          </a:p>
          <a:p>
            <a:pPr marL="228600" lvl="0" indent="-228600" algn="just">
              <a:buFont typeface="+mj-lt"/>
              <a:buAutoNum type="arabicPeriod"/>
            </a:pPr>
            <a:r>
              <a:rPr lang="en-IN" sz="1000" dirty="0">
                <a:latin typeface="Arial Unicode MS" panose="020B0604020202020204" pitchFamily="34" charset="-128"/>
                <a:ea typeface="Arial Unicode MS" panose="020B0604020202020204" pitchFamily="34" charset="-128"/>
                <a:cs typeface="Arial Unicode MS" panose="020B0604020202020204" pitchFamily="34" charset="-128"/>
              </a:rPr>
              <a:t>"CBC encryption" by </a:t>
            </a:r>
            <a:r>
              <a:rPr lang="en-IN" sz="1000" dirty="0" err="1">
                <a:latin typeface="Arial Unicode MS" panose="020B0604020202020204" pitchFamily="34" charset="-128"/>
                <a:ea typeface="Arial Unicode MS" panose="020B0604020202020204" pitchFamily="34" charset="-128"/>
                <a:cs typeface="Arial Unicode MS" panose="020B0604020202020204" pitchFamily="34" charset="-128"/>
              </a:rPr>
              <a:t>WhiteTimberwolf</a:t>
            </a:r>
            <a:r>
              <a:rPr lang="en-IN" sz="1000" dirty="0">
                <a:latin typeface="Arial Unicode MS" panose="020B0604020202020204" pitchFamily="34" charset="-128"/>
                <a:ea typeface="Arial Unicode MS" panose="020B0604020202020204" pitchFamily="34" charset="-128"/>
                <a:cs typeface="Arial Unicode MS" panose="020B0604020202020204" pitchFamily="34" charset="-128"/>
              </a:rPr>
              <a:t> (SVG version) - PNG version. Licensed under Public domain via Wikimedia Commons –http://commons.wikimedia.org/wiki/File:CBC_encryption.svg#mediaviewer/File:CBC_encryption.svg"CBC decryption" by </a:t>
            </a:r>
            <a:r>
              <a:rPr lang="en-IN" sz="1000" dirty="0" err="1">
                <a:latin typeface="Arial Unicode MS" panose="020B0604020202020204" pitchFamily="34" charset="-128"/>
                <a:ea typeface="Arial Unicode MS" panose="020B0604020202020204" pitchFamily="34" charset="-128"/>
                <a:cs typeface="Arial Unicode MS" panose="020B0604020202020204" pitchFamily="34" charset="-128"/>
              </a:rPr>
              <a:t>WhiteTimberwolf</a:t>
            </a:r>
            <a:r>
              <a:rPr lang="en-IN" sz="1000" dirty="0">
                <a:latin typeface="Arial Unicode MS" panose="020B0604020202020204" pitchFamily="34" charset="-128"/>
                <a:ea typeface="Arial Unicode MS" panose="020B0604020202020204" pitchFamily="34" charset="-128"/>
                <a:cs typeface="Arial Unicode MS" panose="020B0604020202020204" pitchFamily="34" charset="-128"/>
              </a:rPr>
              <a:t> (SVG version) - PNG version. Licensed under Public domain via Wikimedia Commons –http://commons.wikimedia.org/wiki/File:CBC_decryption.svg#mediaviewer/File:CBC_decryption.svg</a:t>
            </a:r>
          </a:p>
          <a:p>
            <a:pPr marL="228600" lvl="0" indent="-228600" algn="just">
              <a:buFont typeface="+mj-lt"/>
              <a:buAutoNum type="arabicPeriod"/>
            </a:pPr>
            <a:r>
              <a:rPr lang="en-IN" sz="1000" dirty="0">
                <a:latin typeface="Arial Unicode MS" panose="020B0604020202020204" pitchFamily="34" charset="-128"/>
                <a:ea typeface="Arial Unicode MS" panose="020B0604020202020204" pitchFamily="34" charset="-128"/>
                <a:cs typeface="Arial Unicode MS" panose="020B0604020202020204" pitchFamily="34" charset="-128"/>
              </a:rPr>
              <a:t>"Here Come The ⊕ Ninjas", Thai Duong </a:t>
            </a:r>
            <a:r>
              <a:rPr lang="en-IN" sz="1000" dirty="0" err="1">
                <a:latin typeface="Arial Unicode MS" panose="020B0604020202020204" pitchFamily="34" charset="-128"/>
                <a:ea typeface="Arial Unicode MS" panose="020B0604020202020204" pitchFamily="34" charset="-128"/>
                <a:cs typeface="Arial Unicode MS" panose="020B0604020202020204" pitchFamily="34" charset="-128"/>
              </a:rPr>
              <a:t>Juliano</a:t>
            </a:r>
            <a:r>
              <a:rPr lang="en-IN" sz="1000" dirty="0">
                <a:latin typeface="Arial Unicode MS" panose="020B0604020202020204" pitchFamily="34" charset="-128"/>
                <a:ea typeface="Arial Unicode MS" panose="020B0604020202020204" pitchFamily="34" charset="-128"/>
                <a:cs typeface="Arial Unicode MS" panose="020B0604020202020204" pitchFamily="34" charset="-128"/>
              </a:rPr>
              <a:t> Rizzo, 2011</a:t>
            </a:r>
          </a:p>
          <a:p>
            <a:pPr marL="228600" lvl="0" indent="-228600" algn="just">
              <a:buFont typeface="+mj-lt"/>
              <a:buAutoNum type="arabicPeriod"/>
            </a:pPr>
            <a:r>
              <a:rPr lang="en-IN" sz="1000" dirty="0">
                <a:latin typeface="Arial Unicode MS" panose="020B0604020202020204" pitchFamily="34" charset="-128"/>
                <a:ea typeface="Arial Unicode MS" panose="020B0604020202020204" pitchFamily="34" charset="-128"/>
                <a:cs typeface="Arial Unicode MS" panose="020B0604020202020204" pitchFamily="34" charset="-128"/>
              </a:rPr>
              <a:t>"Practical Padding Oracle Attacks", </a:t>
            </a:r>
            <a:r>
              <a:rPr lang="en-IN" sz="1000" dirty="0" err="1">
                <a:latin typeface="Arial Unicode MS" panose="020B0604020202020204" pitchFamily="34" charset="-128"/>
                <a:ea typeface="Arial Unicode MS" panose="020B0604020202020204" pitchFamily="34" charset="-128"/>
                <a:cs typeface="Arial Unicode MS" panose="020B0604020202020204" pitchFamily="34" charset="-128"/>
              </a:rPr>
              <a:t>Juliano</a:t>
            </a:r>
            <a:r>
              <a:rPr lang="en-IN" sz="1000" dirty="0">
                <a:latin typeface="Arial Unicode MS" panose="020B0604020202020204" pitchFamily="34" charset="-128"/>
                <a:ea typeface="Arial Unicode MS" panose="020B0604020202020204" pitchFamily="34" charset="-128"/>
                <a:cs typeface="Arial Unicode MS" panose="020B0604020202020204" pitchFamily="34" charset="-128"/>
              </a:rPr>
              <a:t> Rizzo and Thai Duong, May 25th, 2010</a:t>
            </a:r>
          </a:p>
          <a:p>
            <a:pPr marL="228600" lvl="0" indent="-228600" algn="just">
              <a:buFont typeface="+mj-lt"/>
              <a:buAutoNum type="arabicPeriod"/>
            </a:pPr>
            <a:r>
              <a:rPr lang="en-IN" sz="1000" dirty="0">
                <a:latin typeface="Arial Unicode MS" panose="020B0604020202020204" pitchFamily="34" charset="-128"/>
                <a:ea typeface="Arial Unicode MS" panose="020B0604020202020204" pitchFamily="34" charset="-128"/>
                <a:cs typeface="Arial Unicode MS" panose="020B0604020202020204" pitchFamily="34" charset="-128"/>
              </a:rPr>
              <a:t>"7019 - AES Bit-Flipping Attack". Hacking-Lab. Retrieved 4 November 2013</a:t>
            </a:r>
            <a:r>
              <a:rPr lang="en-IN" sz="10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marL="228600" indent="-228600" algn="just">
              <a:buFont typeface="+mj-lt"/>
              <a:buAutoNum type="arabicPeriod"/>
            </a:pPr>
            <a:r>
              <a:rPr lang="en-IN" sz="1000" dirty="0">
                <a:latin typeface="Arial Unicode MS" panose="020B0604020202020204" pitchFamily="34" charset="-128"/>
                <a:ea typeface="Arial Unicode MS" panose="020B0604020202020204" pitchFamily="34" charset="-128"/>
                <a:cs typeface="Arial Unicode MS" panose="020B0604020202020204" pitchFamily="34" charset="-128"/>
              </a:rPr>
              <a:t>“Parallelizability of CBC-MAC using Round Stage Pipelining Technique", M. </a:t>
            </a:r>
            <a:r>
              <a:rPr lang="en-IN" sz="1000" dirty="0" err="1">
                <a:latin typeface="Arial Unicode MS" panose="020B0604020202020204" pitchFamily="34" charset="-128"/>
                <a:ea typeface="Arial Unicode MS" panose="020B0604020202020204" pitchFamily="34" charset="-128"/>
                <a:cs typeface="Arial Unicode MS" panose="020B0604020202020204" pitchFamily="34" charset="-128"/>
              </a:rPr>
              <a:t>Razvi</a:t>
            </a:r>
            <a:r>
              <a:rPr lang="en-IN" sz="10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IN" sz="1000" dirty="0" err="1">
                <a:latin typeface="Arial Unicode MS" panose="020B0604020202020204" pitchFamily="34" charset="-128"/>
                <a:ea typeface="Arial Unicode MS" panose="020B0604020202020204" pitchFamily="34" charset="-128"/>
                <a:cs typeface="Arial Unicode MS" panose="020B0604020202020204" pitchFamily="34" charset="-128"/>
              </a:rPr>
              <a:t>Doomun</a:t>
            </a:r>
            <a:r>
              <a:rPr lang="en-IN" sz="1000" dirty="0">
                <a:latin typeface="Arial Unicode MS" panose="020B0604020202020204" pitchFamily="34" charset="-128"/>
                <a:ea typeface="Arial Unicode MS" panose="020B0604020202020204" pitchFamily="34" charset="-128"/>
                <a:cs typeface="Arial Unicode MS" panose="020B0604020202020204" pitchFamily="34" charset="-128"/>
              </a:rPr>
              <a:t> and Z. </a:t>
            </a:r>
            <a:r>
              <a:rPr lang="en-IN" sz="1000" dirty="0" err="1">
                <a:latin typeface="Arial Unicode MS" panose="020B0604020202020204" pitchFamily="34" charset="-128"/>
                <a:ea typeface="Arial Unicode MS" panose="020B0604020202020204" pitchFamily="34" charset="-128"/>
                <a:cs typeface="Arial Unicode MS" panose="020B0604020202020204" pitchFamily="34" charset="-128"/>
              </a:rPr>
              <a:t>Codabux-Rossan</a:t>
            </a:r>
            <a:r>
              <a:rPr lang="en-IN" sz="1000" dirty="0">
                <a:latin typeface="Arial Unicode MS" panose="020B0604020202020204" pitchFamily="34" charset="-128"/>
                <a:ea typeface="Arial Unicode MS" panose="020B0604020202020204" pitchFamily="34" charset="-128"/>
                <a:cs typeface="Arial Unicode MS" panose="020B0604020202020204" pitchFamily="34" charset="-128"/>
              </a:rPr>
              <a:t>, Faculty of Engineering, University of Mauritius.</a:t>
            </a:r>
          </a:p>
          <a:p>
            <a:pPr marL="228600" indent="-228600" algn="just">
              <a:buFont typeface="+mj-lt"/>
              <a:buAutoNum type="arabicPeriod"/>
            </a:pPr>
            <a:r>
              <a:rPr lang="en-IN" sz="1000" dirty="0">
                <a:latin typeface="Arial Unicode MS" panose="020B0604020202020204" pitchFamily="34" charset="-128"/>
                <a:ea typeface="Arial Unicode MS" panose="020B0604020202020204" pitchFamily="34" charset="-128"/>
                <a:cs typeface="Arial Unicode MS" panose="020B0604020202020204" pitchFamily="34" charset="-128"/>
              </a:rPr>
              <a:t>"Structural Binary CBC Encryption Mode", YI-SHIUNG YEH, TING-YU HUANG AND HAN-YU LIN, Department of Computer Science, National </a:t>
            </a:r>
            <a:r>
              <a:rPr lang="en-IN" sz="1000" dirty="0" err="1">
                <a:latin typeface="Arial Unicode MS" panose="020B0604020202020204" pitchFamily="34" charset="-128"/>
                <a:ea typeface="Arial Unicode MS" panose="020B0604020202020204" pitchFamily="34" charset="-128"/>
                <a:cs typeface="Arial Unicode MS" panose="020B0604020202020204" pitchFamily="34" charset="-128"/>
              </a:rPr>
              <a:t>Chiao</a:t>
            </a:r>
            <a:r>
              <a:rPr lang="en-IN" sz="1000" dirty="0">
                <a:latin typeface="Arial Unicode MS" panose="020B0604020202020204" pitchFamily="34" charset="-128"/>
                <a:ea typeface="Arial Unicode MS" panose="020B0604020202020204" pitchFamily="34" charset="-128"/>
                <a:cs typeface="Arial Unicode MS" panose="020B0604020202020204" pitchFamily="34" charset="-128"/>
              </a:rPr>
              <a:t> Tung University, Hsinchu, 300 Taiwan.</a:t>
            </a:r>
          </a:p>
          <a:p>
            <a:pPr marL="228600" lvl="0" indent="-228600" algn="just">
              <a:buFont typeface="+mj-lt"/>
              <a:buAutoNum type="arabicPeriod"/>
            </a:pPr>
            <a:r>
              <a:rPr lang="en-IN" sz="1000" dirty="0">
                <a:latin typeface="Arial Unicode MS" panose="020B0604020202020204" pitchFamily="34" charset="-128"/>
                <a:ea typeface="Arial Unicode MS" panose="020B0604020202020204" pitchFamily="34" charset="-128"/>
                <a:cs typeface="Arial Unicode MS" panose="020B0604020202020204" pitchFamily="34" charset="-128"/>
              </a:rPr>
              <a:t>"AES-Based Authenticated Encryption Modes in Parallel High-Performance Software", Andrey </a:t>
            </a:r>
            <a:r>
              <a:rPr lang="en-IN" sz="1000" dirty="0" err="1">
                <a:latin typeface="Arial Unicode MS" panose="020B0604020202020204" pitchFamily="34" charset="-128"/>
                <a:ea typeface="Arial Unicode MS" panose="020B0604020202020204" pitchFamily="34" charset="-128"/>
                <a:cs typeface="Arial Unicode MS" panose="020B0604020202020204" pitchFamily="34" charset="-128"/>
              </a:rPr>
              <a:t>Bogdanov</a:t>
            </a:r>
            <a:r>
              <a:rPr lang="en-IN" sz="1000" dirty="0">
                <a:latin typeface="Arial Unicode MS" panose="020B0604020202020204" pitchFamily="34" charset="-128"/>
                <a:ea typeface="Arial Unicode MS" panose="020B0604020202020204" pitchFamily="34" charset="-128"/>
                <a:cs typeface="Arial Unicode MS" panose="020B0604020202020204" pitchFamily="34" charset="-128"/>
              </a:rPr>
              <a:t> and Martin M. </a:t>
            </a:r>
            <a:r>
              <a:rPr lang="en-IN" sz="1000" dirty="0" err="1">
                <a:latin typeface="Arial Unicode MS" panose="020B0604020202020204" pitchFamily="34" charset="-128"/>
                <a:ea typeface="Arial Unicode MS" panose="020B0604020202020204" pitchFamily="34" charset="-128"/>
                <a:cs typeface="Arial Unicode MS" panose="020B0604020202020204" pitchFamily="34" charset="-128"/>
              </a:rPr>
              <a:t>Lauridsen</a:t>
            </a:r>
            <a:r>
              <a:rPr lang="en-IN" sz="1000" dirty="0">
                <a:latin typeface="Arial Unicode MS" panose="020B0604020202020204" pitchFamily="34" charset="-128"/>
                <a:ea typeface="Arial Unicode MS" panose="020B0604020202020204" pitchFamily="34" charset="-128"/>
                <a:cs typeface="Arial Unicode MS" panose="020B0604020202020204" pitchFamily="34" charset="-128"/>
              </a:rPr>
              <a:t> and </a:t>
            </a:r>
            <a:r>
              <a:rPr lang="en-IN" sz="1000" dirty="0" err="1">
                <a:latin typeface="Arial Unicode MS" panose="020B0604020202020204" pitchFamily="34" charset="-128"/>
                <a:ea typeface="Arial Unicode MS" panose="020B0604020202020204" pitchFamily="34" charset="-128"/>
                <a:cs typeface="Arial Unicode MS" panose="020B0604020202020204" pitchFamily="34" charset="-128"/>
              </a:rPr>
              <a:t>Elmar</a:t>
            </a:r>
            <a:r>
              <a:rPr lang="en-IN" sz="10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IN" sz="1000" dirty="0" err="1">
                <a:latin typeface="Arial Unicode MS" panose="020B0604020202020204" pitchFamily="34" charset="-128"/>
                <a:ea typeface="Arial Unicode MS" panose="020B0604020202020204" pitchFamily="34" charset="-128"/>
                <a:cs typeface="Arial Unicode MS" panose="020B0604020202020204" pitchFamily="34" charset="-128"/>
              </a:rPr>
              <a:t>Tischhauser</a:t>
            </a:r>
            <a:r>
              <a:rPr lang="en-IN" sz="1000" dirty="0">
                <a:latin typeface="Arial Unicode MS" panose="020B0604020202020204" pitchFamily="34" charset="-128"/>
                <a:ea typeface="Arial Unicode MS" panose="020B0604020202020204" pitchFamily="34" charset="-128"/>
                <a:cs typeface="Arial Unicode MS" panose="020B0604020202020204" pitchFamily="34" charset="-128"/>
              </a:rPr>
              <a:t>, Department of Mathematics, Technical University of Denmark, </a:t>
            </a:r>
            <a:r>
              <a:rPr lang="en-IN" sz="1000" dirty="0" smtClean="0">
                <a:latin typeface="Arial Unicode MS" panose="020B0604020202020204" pitchFamily="34" charset="-128"/>
                <a:ea typeface="Arial Unicode MS" panose="020B0604020202020204" pitchFamily="34" charset="-128"/>
                <a:cs typeface="Arial Unicode MS" panose="020B0604020202020204" pitchFamily="34" charset="-128"/>
              </a:rPr>
              <a:t>Denmark</a:t>
            </a:r>
          </a:p>
          <a:p>
            <a:pPr marL="228600" lvl="0" indent="-228600" algn="just">
              <a:buFont typeface="+mj-lt"/>
              <a:buAutoNum type="arabicPeriod"/>
            </a:pPr>
            <a:r>
              <a:rPr lang="en-IN" sz="1000" dirty="0">
                <a:latin typeface="Arial Unicode MS" panose="020B0604020202020204" pitchFamily="34" charset="-128"/>
                <a:ea typeface="Arial Unicode MS" panose="020B0604020202020204" pitchFamily="34" charset="-128"/>
                <a:cs typeface="Arial Unicode MS" panose="020B0604020202020204" pitchFamily="34" charset="-128"/>
              </a:rPr>
              <a:t>“Cryptographic strength of </a:t>
            </a:r>
            <a:r>
              <a:rPr lang="en-IN" sz="1000" dirty="0" err="1">
                <a:latin typeface="Arial Unicode MS" panose="020B0604020202020204" pitchFamily="34" charset="-128"/>
                <a:ea typeface="Arial Unicode MS" panose="020B0604020202020204" pitchFamily="34" charset="-128"/>
                <a:cs typeface="Arial Unicode MS" panose="020B0604020202020204" pitchFamily="34" charset="-128"/>
              </a:rPr>
              <a:t>ssl</a:t>
            </a:r>
            <a:r>
              <a:rPr lang="en-IN" sz="1000" dirty="0">
                <a:latin typeface="Arial Unicode MS" panose="020B0604020202020204" pitchFamily="34" charset="-128"/>
                <a:ea typeface="Arial Unicode MS" panose="020B0604020202020204" pitchFamily="34" charset="-128"/>
                <a:cs typeface="Arial Unicode MS" panose="020B0604020202020204" pitchFamily="34" charset="-128"/>
              </a:rPr>
              <a:t>/</a:t>
            </a:r>
            <a:r>
              <a:rPr lang="en-IN" sz="1000" dirty="0" err="1">
                <a:latin typeface="Arial Unicode MS" panose="020B0604020202020204" pitchFamily="34" charset="-128"/>
                <a:ea typeface="Arial Unicode MS" panose="020B0604020202020204" pitchFamily="34" charset="-128"/>
                <a:cs typeface="Arial Unicode MS" panose="020B0604020202020204" pitchFamily="34" charset="-128"/>
              </a:rPr>
              <a:t>tls</a:t>
            </a:r>
            <a:r>
              <a:rPr lang="en-IN" sz="1000" dirty="0">
                <a:latin typeface="Arial Unicode MS" panose="020B0604020202020204" pitchFamily="34" charset="-128"/>
                <a:ea typeface="Arial Unicode MS" panose="020B0604020202020204" pitchFamily="34" charset="-128"/>
                <a:cs typeface="Arial Unicode MS" panose="020B0604020202020204" pitchFamily="34" charset="-128"/>
              </a:rPr>
              <a:t> servers: current and recent practices”, </a:t>
            </a:r>
            <a:r>
              <a:rPr lang="en-IN" sz="1000" dirty="0" err="1">
                <a:latin typeface="Arial Unicode MS" panose="020B0604020202020204" pitchFamily="34" charset="-128"/>
                <a:ea typeface="Arial Unicode MS" panose="020B0604020202020204" pitchFamily="34" charset="-128"/>
                <a:cs typeface="Arial Unicode MS" panose="020B0604020202020204" pitchFamily="34" charset="-128"/>
              </a:rPr>
              <a:t>Homin</a:t>
            </a:r>
            <a:r>
              <a:rPr lang="en-IN" sz="1000" dirty="0">
                <a:latin typeface="Arial Unicode MS" panose="020B0604020202020204" pitchFamily="34" charset="-128"/>
                <a:ea typeface="Arial Unicode MS" panose="020B0604020202020204" pitchFamily="34" charset="-128"/>
                <a:cs typeface="Arial Unicode MS" panose="020B0604020202020204" pitchFamily="34" charset="-128"/>
              </a:rPr>
              <a:t> K. Lee , Tal </a:t>
            </a:r>
            <a:r>
              <a:rPr lang="en-IN" sz="1000" dirty="0" err="1">
                <a:latin typeface="Arial Unicode MS" panose="020B0604020202020204" pitchFamily="34" charset="-128"/>
                <a:ea typeface="Arial Unicode MS" panose="020B0604020202020204" pitchFamily="34" charset="-128"/>
                <a:cs typeface="Arial Unicode MS" panose="020B0604020202020204" pitchFamily="34" charset="-128"/>
              </a:rPr>
              <a:t>Malkin</a:t>
            </a:r>
            <a:r>
              <a:rPr lang="en-IN" sz="1000" dirty="0">
                <a:latin typeface="Arial Unicode MS" panose="020B0604020202020204" pitchFamily="34" charset="-128"/>
                <a:ea typeface="Arial Unicode MS" panose="020B0604020202020204" pitchFamily="34" charset="-128"/>
                <a:cs typeface="Arial Unicode MS" panose="020B0604020202020204" pitchFamily="34" charset="-128"/>
              </a:rPr>
              <a:t> , Erich Nahum, Proceedings of the 7th ACM SIGCOMM conference on Internet measurement, October 24-26, 2007, San Diego, California, </a:t>
            </a:r>
            <a:r>
              <a:rPr lang="en-IN" sz="1000" dirty="0" smtClean="0">
                <a:latin typeface="Arial Unicode MS" panose="020B0604020202020204" pitchFamily="34" charset="-128"/>
                <a:ea typeface="Arial Unicode MS" panose="020B0604020202020204" pitchFamily="34" charset="-128"/>
                <a:cs typeface="Arial Unicode MS" panose="020B0604020202020204" pitchFamily="34" charset="-128"/>
              </a:rPr>
              <a:t>USA</a:t>
            </a:r>
          </a:p>
          <a:p>
            <a:pPr marL="228600" indent="-228600" algn="just">
              <a:buFont typeface="+mj-lt"/>
              <a:buAutoNum type="arabicPeriod"/>
            </a:pPr>
            <a:r>
              <a:rPr lang="en-IN" sz="1000" dirty="0">
                <a:latin typeface="Arial Unicode MS" panose="020B0604020202020204" pitchFamily="34" charset="-128"/>
                <a:ea typeface="Arial Unicode MS" panose="020B0604020202020204" pitchFamily="34" charset="-128"/>
                <a:cs typeface="Arial Unicode MS" panose="020B0604020202020204" pitchFamily="34" charset="-128"/>
              </a:rPr>
              <a:t>"The AES-CBC Cipher Algorithm and Its Use with IPsec", S. Frankel, R. Glenn,  NIST, S. Kelly, </a:t>
            </a:r>
            <a:r>
              <a:rPr lang="en-IN" sz="1000" dirty="0" err="1">
                <a:latin typeface="Arial Unicode MS" panose="020B0604020202020204" pitchFamily="34" charset="-128"/>
                <a:ea typeface="Arial Unicode MS" panose="020B0604020202020204" pitchFamily="34" charset="-128"/>
                <a:cs typeface="Arial Unicode MS" panose="020B0604020202020204" pitchFamily="34" charset="-128"/>
              </a:rPr>
              <a:t>Airespace</a:t>
            </a:r>
            <a:r>
              <a:rPr lang="en-IN" sz="1000" dirty="0">
                <a:latin typeface="Arial Unicode MS" panose="020B0604020202020204" pitchFamily="34" charset="-128"/>
                <a:ea typeface="Arial Unicode MS" panose="020B0604020202020204" pitchFamily="34" charset="-128"/>
                <a:cs typeface="Arial Unicode MS" panose="020B0604020202020204" pitchFamily="34" charset="-128"/>
              </a:rPr>
              <a:t>, September 2003.</a:t>
            </a:r>
          </a:p>
          <a:p>
            <a:pPr marL="228600" indent="-228600" algn="just">
              <a:buFont typeface="+mj-lt"/>
              <a:buAutoNum type="arabicPeriod"/>
            </a:pPr>
            <a:r>
              <a:rPr lang="en-IN" sz="1000" dirty="0">
                <a:latin typeface="Arial Unicode MS" panose="020B0604020202020204" pitchFamily="34" charset="-128"/>
                <a:ea typeface="Arial Unicode MS" panose="020B0604020202020204" pitchFamily="34" charset="-128"/>
                <a:cs typeface="Arial Unicode MS" panose="020B0604020202020204" pitchFamily="34" charset="-128"/>
              </a:rPr>
              <a:t>"Using Advanced Encryption Standard System Services in the SmartFusion2 and IGLOO2 Devices", </a:t>
            </a:r>
            <a:r>
              <a:rPr lang="en-IN" sz="1000" dirty="0" err="1">
                <a:latin typeface="Arial Unicode MS" panose="020B0604020202020204" pitchFamily="34" charset="-128"/>
                <a:ea typeface="Arial Unicode MS" panose="020B0604020202020204" pitchFamily="34" charset="-128"/>
                <a:cs typeface="Arial Unicode MS" panose="020B0604020202020204" pitchFamily="34" charset="-128"/>
              </a:rPr>
              <a:t>Microsemi</a:t>
            </a:r>
            <a:r>
              <a:rPr lang="en-IN" sz="1000" dirty="0">
                <a:latin typeface="Arial Unicode MS" panose="020B0604020202020204" pitchFamily="34" charset="-128"/>
                <a:ea typeface="Arial Unicode MS" panose="020B0604020202020204" pitchFamily="34" charset="-128"/>
                <a:cs typeface="Arial Unicode MS" panose="020B0604020202020204" pitchFamily="34" charset="-128"/>
              </a:rPr>
              <a:t> Corporation, April 2014.</a:t>
            </a:r>
          </a:p>
          <a:p>
            <a:pPr marL="228600" indent="-228600" algn="just">
              <a:buFont typeface="+mj-lt"/>
              <a:buAutoNum type="arabicPeriod"/>
            </a:pPr>
            <a:r>
              <a:rPr lang="en-IN" sz="1000" dirty="0">
                <a:latin typeface="Arial Unicode MS" panose="020B0604020202020204" pitchFamily="34" charset="-128"/>
                <a:ea typeface="Arial Unicode MS" panose="020B0604020202020204" pitchFamily="34" charset="-128"/>
                <a:cs typeface="Arial Unicode MS" panose="020B0604020202020204" pitchFamily="34" charset="-128"/>
              </a:rPr>
              <a:t>"High-Performance Encryption of Databases in Financial Services", Intel Corporation, 2013.</a:t>
            </a:r>
          </a:p>
          <a:p>
            <a:pPr marL="228600" indent="-228600" algn="just">
              <a:buFont typeface="+mj-lt"/>
              <a:buAutoNum type="arabicPeriod"/>
            </a:pPr>
            <a:r>
              <a:rPr lang="en-IN" sz="1000" dirty="0">
                <a:latin typeface="Arial Unicode MS" panose="020B0604020202020204" pitchFamily="34" charset="-128"/>
                <a:ea typeface="Arial Unicode MS" panose="020B0604020202020204" pitchFamily="34" charset="-128"/>
                <a:cs typeface="Arial Unicode MS" panose="020B0604020202020204" pitchFamily="34" charset="-128"/>
              </a:rPr>
              <a:t>"High-Performance Encryption for Electronic Health Record Databases", Intel Corporation, 2012.</a:t>
            </a:r>
          </a:p>
          <a:p>
            <a:pPr marL="228600" lvl="0" indent="-228600" algn="just">
              <a:buFont typeface="+mj-lt"/>
              <a:buAutoNum type="arabicPeriod"/>
            </a:pPr>
            <a:r>
              <a:rPr lang="en-IN" sz="1000" dirty="0">
                <a:latin typeface="Arial Unicode MS" panose="020B0604020202020204" pitchFamily="34" charset="-128"/>
                <a:ea typeface="Arial Unicode MS" panose="020B0604020202020204" pitchFamily="34" charset="-128"/>
                <a:cs typeface="Arial Unicode MS" panose="020B0604020202020204" pitchFamily="34" charset="-128"/>
              </a:rPr>
              <a:t>"GPU Accelerated AES-CBC for Database Applications", Scott </a:t>
            </a:r>
            <a:r>
              <a:rPr lang="en-IN" sz="1000" dirty="0" err="1">
                <a:latin typeface="Arial Unicode MS" panose="020B0604020202020204" pitchFamily="34" charset="-128"/>
                <a:ea typeface="Arial Unicode MS" panose="020B0604020202020204" pitchFamily="34" charset="-128"/>
                <a:cs typeface="Arial Unicode MS" panose="020B0604020202020204" pitchFamily="34" charset="-128"/>
              </a:rPr>
              <a:t>Fazackerley</a:t>
            </a:r>
            <a:r>
              <a:rPr lang="en-IN" sz="1000" dirty="0">
                <a:latin typeface="Arial Unicode MS" panose="020B0604020202020204" pitchFamily="34" charset="-128"/>
                <a:ea typeface="Arial Unicode MS" panose="020B0604020202020204" pitchFamily="34" charset="-128"/>
                <a:cs typeface="Arial Unicode MS" panose="020B0604020202020204" pitchFamily="34" charset="-128"/>
              </a:rPr>
              <a:t>, Steven M. </a:t>
            </a:r>
            <a:r>
              <a:rPr lang="en-IN" sz="1000" dirty="0" err="1">
                <a:latin typeface="Arial Unicode MS" panose="020B0604020202020204" pitchFamily="34" charset="-128"/>
                <a:ea typeface="Arial Unicode MS" panose="020B0604020202020204" pitchFamily="34" charset="-128"/>
                <a:cs typeface="Arial Unicode MS" panose="020B0604020202020204" pitchFamily="34" charset="-128"/>
              </a:rPr>
              <a:t>McAvoy</a:t>
            </a:r>
            <a:r>
              <a:rPr lang="en-IN" sz="1000" dirty="0">
                <a:latin typeface="Arial Unicode MS" panose="020B0604020202020204" pitchFamily="34" charset="-128"/>
                <a:ea typeface="Arial Unicode MS" panose="020B0604020202020204" pitchFamily="34" charset="-128"/>
                <a:cs typeface="Arial Unicode MS" panose="020B0604020202020204" pitchFamily="34" charset="-128"/>
              </a:rPr>
              <a:t>, Ramon Lawrence, SAC’12 March 25-29, 2012, Riva del Garda, </a:t>
            </a:r>
            <a:r>
              <a:rPr lang="en-IN" sz="1000" dirty="0" smtClean="0">
                <a:latin typeface="Arial Unicode MS" panose="020B0604020202020204" pitchFamily="34" charset="-128"/>
                <a:ea typeface="Arial Unicode MS" panose="020B0604020202020204" pitchFamily="34" charset="-128"/>
                <a:cs typeface="Arial Unicode MS" panose="020B0604020202020204" pitchFamily="34" charset="-128"/>
              </a:rPr>
              <a:t>Italy.</a:t>
            </a:r>
          </a:p>
          <a:p>
            <a:pPr marL="228600" lvl="0" indent="-228600" algn="just">
              <a:buFont typeface="+mj-lt"/>
              <a:buAutoNum type="arabicPeriod"/>
            </a:pPr>
            <a:r>
              <a:rPr lang="en-IN" sz="10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IN" sz="1000" dirty="0">
                <a:latin typeface="Arial Unicode MS" panose="020B0604020202020204" pitchFamily="34" charset="-128"/>
                <a:ea typeface="Arial Unicode MS" panose="020B0604020202020204" pitchFamily="34" charset="-128"/>
                <a:cs typeface="Arial Unicode MS" panose="020B0604020202020204" pitchFamily="34" charset="-128"/>
              </a:rPr>
              <a:t>Advanced Encryption Standard – Hash Block Chaining”, Mayur Agarkar, Masters Thesis, 2014-2015 (Ongoing)</a:t>
            </a:r>
          </a:p>
          <a:p>
            <a:pPr marL="228600" lvl="0" indent="-228600" algn="just">
              <a:buFont typeface="+mj-lt"/>
              <a:buAutoNum type="arabicPeriod"/>
            </a:pPr>
            <a:r>
              <a:rPr lang="en-IN" sz="1000" dirty="0">
                <a:latin typeface="Arial Unicode MS" panose="020B0604020202020204" pitchFamily="34" charset="-128"/>
                <a:ea typeface="Arial Unicode MS" panose="020B0604020202020204" pitchFamily="34" charset="-128"/>
                <a:cs typeface="Arial Unicode MS" panose="020B0604020202020204" pitchFamily="34" charset="-128"/>
              </a:rPr>
              <a:t>“Performance analysis of Advanced Encryption Standard – Hash Block Chaining”, </a:t>
            </a:r>
            <a:r>
              <a:rPr lang="en-IN" sz="1000" dirty="0" err="1">
                <a:latin typeface="Arial Unicode MS" panose="020B0604020202020204" pitchFamily="34" charset="-128"/>
                <a:ea typeface="Arial Unicode MS" panose="020B0604020202020204" pitchFamily="34" charset="-128"/>
                <a:cs typeface="Arial Unicode MS" panose="020B0604020202020204" pitchFamily="34" charset="-128"/>
              </a:rPr>
              <a:t>Suchanda</a:t>
            </a:r>
            <a:r>
              <a:rPr lang="en-IN" sz="1000" dirty="0">
                <a:latin typeface="Arial Unicode MS" panose="020B0604020202020204" pitchFamily="34" charset="-128"/>
                <a:ea typeface="Arial Unicode MS" panose="020B0604020202020204" pitchFamily="34" charset="-128"/>
                <a:cs typeface="Arial Unicode MS" panose="020B0604020202020204" pitchFamily="34" charset="-128"/>
              </a:rPr>
              <a:t> Mukherjee, Masters Thesis, 2014-2015 (Ongoing</a:t>
            </a:r>
            <a:r>
              <a:rPr lang="en-IN" sz="10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endParaRPr lang="en-IN" sz="10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Custom 28">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FFFF"/>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502</TotalTime>
  <Words>1674</Words>
  <Application>Microsoft Office PowerPoint</Application>
  <PresentationFormat>Custom</PresentationFormat>
  <Paragraphs>181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 Unicode MS</vt:lpstr>
      <vt:lpstr>Arial</vt:lpstr>
      <vt:lpstr>Symbol</vt:lpstr>
      <vt:lpstr>Times New Roman</vt:lpstr>
      <vt:lpstr>Default Design</vt:lpstr>
      <vt:lpstr>PowerPoint Presentation</vt:lpstr>
    </vt:vector>
  </TitlesOfParts>
  <Company>MegaPrint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Horizontal Poster</dc:title>
  <dc:creator>Ethan Shulda</dc:creator>
  <dc:description>©MegaPrint Inc. 2009</dc:description>
  <cp:lastModifiedBy>Mayur Agarkar</cp:lastModifiedBy>
  <cp:revision>109</cp:revision>
  <cp:lastPrinted>2011-03-08T18:07:35Z</cp:lastPrinted>
  <dcterms:created xsi:type="dcterms:W3CDTF">2008-12-04T00:20:37Z</dcterms:created>
  <dcterms:modified xsi:type="dcterms:W3CDTF">2014-10-20T04:58:46Z</dcterms:modified>
  <cp:category>Research Poster</cp:category>
</cp:coreProperties>
</file>