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254A-2C30-4893-86E5-DD36BE5613C3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740B-59FC-4AA3-B374-E956589F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5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254A-2C30-4893-86E5-DD36BE5613C3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740B-59FC-4AA3-B374-E956589F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254A-2C30-4893-86E5-DD36BE5613C3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740B-59FC-4AA3-B374-E956589F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2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254A-2C30-4893-86E5-DD36BE5613C3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740B-59FC-4AA3-B374-E956589F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7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254A-2C30-4893-86E5-DD36BE5613C3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740B-59FC-4AA3-B374-E956589F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8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254A-2C30-4893-86E5-DD36BE5613C3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740B-59FC-4AA3-B374-E956589F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254A-2C30-4893-86E5-DD36BE5613C3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740B-59FC-4AA3-B374-E956589F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5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254A-2C30-4893-86E5-DD36BE5613C3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740B-59FC-4AA3-B374-E956589F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6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254A-2C30-4893-86E5-DD36BE5613C3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740B-59FC-4AA3-B374-E956589F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254A-2C30-4893-86E5-DD36BE5613C3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740B-59FC-4AA3-B374-E956589F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254A-2C30-4893-86E5-DD36BE5613C3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740B-59FC-4AA3-B374-E956589F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0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7254A-2C30-4893-86E5-DD36BE5613C3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8740B-59FC-4AA3-B374-E956589F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8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5672" y="1122363"/>
            <a:ext cx="8922327" cy="23876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VPN CONNECTION IN PACKET TRACER EXPLAINED STEP-BY-STEP</a:t>
            </a:r>
            <a:endParaRPr lang="en-US" sz="4800" dirty="0">
              <a:solidFill>
                <a:schemeClr val="accent2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9309" y="4211638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opperplate Gothic Bold" panose="020E0705020206020404" pitchFamily="34" charset="0"/>
              </a:rPr>
              <a:t>PREPARED BY:</a:t>
            </a:r>
          </a:p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opperplate Gothic Bold" panose="020E0705020206020404" pitchFamily="34" charset="0"/>
              </a:rPr>
              <a:t>SUCHANDA MUKHERJEE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21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307" y="365126"/>
            <a:ext cx="11097491" cy="770947"/>
          </a:xfrm>
        </p:spPr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VPN Tunnel Verification:</a:t>
            </a:r>
            <a:endParaRPr lang="en-US" b="1" u="sng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8" y="1288473"/>
            <a:ext cx="11097490" cy="5140036"/>
          </a:xfrm>
        </p:spPr>
      </p:pic>
    </p:spTree>
    <p:extLst>
      <p:ext uri="{BB962C8B-B14F-4D97-AF65-F5344CB8AC3E}">
        <p14:creationId xmlns:p14="http://schemas.microsoft.com/office/powerpoint/2010/main" val="401565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307" y="365126"/>
            <a:ext cx="11097491" cy="770947"/>
          </a:xfrm>
        </p:spPr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VPN Tunnel Configuration:</a:t>
            </a:r>
            <a:endParaRPr lang="en-US" b="1" u="sng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7" y="1330036"/>
            <a:ext cx="10737275" cy="4987637"/>
          </a:xfrm>
        </p:spPr>
      </p:pic>
    </p:spTree>
    <p:extLst>
      <p:ext uri="{BB962C8B-B14F-4D97-AF65-F5344CB8AC3E}">
        <p14:creationId xmlns:p14="http://schemas.microsoft.com/office/powerpoint/2010/main" val="289725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45" y="365125"/>
            <a:ext cx="11582399" cy="136669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WHAT IS VIRTUAL PRIVATE NETWORK (VPN)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09" y="1620982"/>
            <a:ext cx="10515600" cy="499932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 VPN is a secure and encrypted connection that can be thought of as a tunnel.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VPN is created by establishing virtual point to point connection, mainly through use of virtual tunneling protocols , or traffic encryption.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VPN provides the following features: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A) Confidentiality 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B) Integrity 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C) Authentication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VPN has two phases: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IKE Phase 1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IKE Phase 2</a:t>
            </a:r>
            <a:endParaRPr lang="en-US" sz="20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79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45" y="268143"/>
            <a:ext cx="11062855" cy="812511"/>
          </a:xfrm>
        </p:spPr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Network Diagram:</a:t>
            </a:r>
            <a:endParaRPr lang="en-US" b="1" u="sng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" y="1274618"/>
            <a:ext cx="11159837" cy="5084618"/>
          </a:xfrm>
        </p:spPr>
      </p:pic>
    </p:spTree>
    <p:extLst>
      <p:ext uri="{BB962C8B-B14F-4D97-AF65-F5344CB8AC3E}">
        <p14:creationId xmlns:p14="http://schemas.microsoft.com/office/powerpoint/2010/main" val="96681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7"/>
          </a:xfrm>
        </p:spPr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Circuit Description:</a:t>
            </a:r>
            <a:endParaRPr lang="en-US" b="1" u="sng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620"/>
            <a:ext cx="10515600" cy="50707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R1(Site A)</a:t>
            </a:r>
            <a:endParaRPr lang="en-US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Interface G0/0 10.1.1.1/30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Interface G0/1 192.168.1.1/24</a:t>
            </a:r>
          </a:p>
          <a:p>
            <a:r>
              <a:rPr lang="en-US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R2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Interface G0/0 10.1.1.2/30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Interface G0/1 10.2.2.1/30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Interface G0/2 192.168.2.1/24</a:t>
            </a:r>
          </a:p>
          <a:p>
            <a:r>
              <a:rPr lang="en-US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R3 (Site B)</a:t>
            </a:r>
            <a:endParaRPr lang="en-US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Interface G0/0 10.2.2.2/30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Interface G0/1 192.168.3.1/24</a:t>
            </a:r>
          </a:p>
          <a:p>
            <a:r>
              <a:rPr lang="en-US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PC-A : 192.168.1.3/24</a:t>
            </a:r>
          </a:p>
          <a:p>
            <a:r>
              <a:rPr lang="en-US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PC-B : 192.168.2.3/24</a:t>
            </a:r>
          </a:p>
          <a:p>
            <a:r>
              <a:rPr lang="en-US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PC-C : 192.168.3.3/24</a:t>
            </a: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16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307" y="365126"/>
            <a:ext cx="11097491" cy="770947"/>
          </a:xfrm>
        </p:spPr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Router Configuration:</a:t>
            </a:r>
            <a:endParaRPr lang="en-US" b="1" u="sng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8" y="1274763"/>
            <a:ext cx="11097491" cy="5223019"/>
          </a:xfrm>
        </p:spPr>
      </p:pic>
    </p:spTree>
    <p:extLst>
      <p:ext uri="{BB962C8B-B14F-4D97-AF65-F5344CB8AC3E}">
        <p14:creationId xmlns:p14="http://schemas.microsoft.com/office/powerpoint/2010/main" val="129899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307" y="365126"/>
            <a:ext cx="11097491" cy="770947"/>
          </a:xfrm>
        </p:spPr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Testing Connectivity:</a:t>
            </a:r>
            <a:endParaRPr lang="en-US" b="1" u="sng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7" y="1233054"/>
            <a:ext cx="10861965" cy="5209309"/>
          </a:xfrm>
        </p:spPr>
      </p:pic>
    </p:spTree>
    <p:extLst>
      <p:ext uri="{BB962C8B-B14F-4D97-AF65-F5344CB8AC3E}">
        <p14:creationId xmlns:p14="http://schemas.microsoft.com/office/powerpoint/2010/main" val="423460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307" y="365126"/>
            <a:ext cx="11097491" cy="770947"/>
          </a:xfrm>
        </p:spPr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Phase 1 Policy </a:t>
            </a:r>
            <a:r>
              <a:rPr lang="en-US" b="1" u="sng" dirty="0">
                <a:solidFill>
                  <a:srgbClr val="002060"/>
                </a:solidFill>
                <a:latin typeface="Bookman Old Style" panose="02050604050505020204" pitchFamily="18" charset="0"/>
              </a:rPr>
              <a:t>P</a:t>
            </a:r>
            <a:r>
              <a:rPr lang="en-US" b="1" u="sng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arameters</a:t>
            </a:r>
            <a:r>
              <a:rPr lang="en-US" b="1" u="sng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:</a:t>
            </a:r>
            <a:endParaRPr lang="en-US" b="1" u="sng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807560"/>
              </p:ext>
            </p:extLst>
          </p:nvPr>
        </p:nvGraphicFramePr>
        <p:xfrm>
          <a:off x="838200" y="1825625"/>
          <a:ext cx="10515600" cy="4104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2448182118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3117869123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811465050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346538553"/>
                    </a:ext>
                  </a:extLst>
                </a:gridCol>
              </a:tblGrid>
              <a:tr h="6840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Bookman Old Style" panose="02050604050505020204" pitchFamily="18" charset="0"/>
                        </a:rPr>
                        <a:t>PARAMETERS</a:t>
                      </a:r>
                      <a:endParaRPr lang="en-US" sz="2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Bookman Old Style" panose="02050604050505020204" pitchFamily="18" charset="0"/>
                        </a:rPr>
                        <a:t>R1</a:t>
                      </a:r>
                      <a:endParaRPr lang="en-US" sz="2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Bookman Old Style" panose="02050604050505020204" pitchFamily="18" charset="0"/>
                        </a:rPr>
                        <a:t>R3</a:t>
                      </a:r>
                      <a:endParaRPr lang="en-US" sz="2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67803"/>
                  </a:ext>
                </a:extLst>
              </a:tr>
              <a:tr h="6840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Key Distribution</a:t>
                      </a:r>
                      <a:r>
                        <a:rPr lang="en-US" sz="2000" baseline="0" dirty="0" smtClean="0">
                          <a:latin typeface="Bookman Old Style" panose="02050604050505020204" pitchFamily="18" charset="0"/>
                        </a:rPr>
                        <a:t> Method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Manual</a:t>
                      </a:r>
                      <a:r>
                        <a:rPr lang="en-US" sz="2000" baseline="0" dirty="0" smtClean="0">
                          <a:latin typeface="Bookman Old Style" panose="02050604050505020204" pitchFamily="18" charset="0"/>
                        </a:rPr>
                        <a:t> or ISAKMP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ISAKMP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ISAKMP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59960"/>
                  </a:ext>
                </a:extLst>
              </a:tr>
              <a:tr h="6840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Encryption</a:t>
                      </a:r>
                      <a:r>
                        <a:rPr lang="en-US" sz="2000" baseline="0" dirty="0" smtClean="0">
                          <a:latin typeface="Bookman Old Style" panose="02050604050505020204" pitchFamily="18" charset="0"/>
                        </a:rPr>
                        <a:t> Algorithm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AES, DES or 3DES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AES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AES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82413"/>
                  </a:ext>
                </a:extLst>
              </a:tr>
              <a:tr h="6840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Hash Algorithm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MD5 or SHA-1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SHA-1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SHA-1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201518"/>
                  </a:ext>
                </a:extLst>
              </a:tr>
              <a:tr h="6840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Key</a:t>
                      </a:r>
                      <a:r>
                        <a:rPr lang="en-US" sz="2000" baseline="0" dirty="0" smtClean="0">
                          <a:latin typeface="Bookman Old Style" panose="02050604050505020204" pitchFamily="18" charset="0"/>
                        </a:rPr>
                        <a:t> Exchange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Bookman Old Style" panose="02050604050505020204" pitchFamily="18" charset="0"/>
                        </a:rPr>
                        <a:t>Diffie</a:t>
                      </a:r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-Hellman 1, 2 or 5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DH 2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DH 2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771425"/>
                  </a:ext>
                </a:extLst>
              </a:tr>
              <a:tr h="6840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Authentication Method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Pre-shared</a:t>
                      </a:r>
                      <a:r>
                        <a:rPr lang="en-US" sz="2000" baseline="0" dirty="0" smtClean="0">
                          <a:latin typeface="Bookman Old Style" panose="02050604050505020204" pitchFamily="18" charset="0"/>
                        </a:rPr>
                        <a:t> keys or RSA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Pre-share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Pre-share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934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86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307" y="365126"/>
            <a:ext cx="11097491" cy="770947"/>
          </a:xfrm>
        </p:spPr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Phase 2 Policy </a:t>
            </a:r>
            <a:r>
              <a:rPr lang="en-US" b="1" u="sng" dirty="0">
                <a:solidFill>
                  <a:srgbClr val="002060"/>
                </a:solidFill>
                <a:latin typeface="Bookman Old Style" panose="02050604050505020204" pitchFamily="18" charset="0"/>
              </a:rPr>
              <a:t>P</a:t>
            </a:r>
            <a:r>
              <a:rPr lang="en-US" b="1" u="sng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arameters</a:t>
            </a:r>
            <a:r>
              <a:rPr lang="en-US" b="1" u="sng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:</a:t>
            </a:r>
            <a:endParaRPr lang="en-US" b="1" u="sng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857517"/>
              </p:ext>
            </p:extLst>
          </p:nvPr>
        </p:nvGraphicFramePr>
        <p:xfrm>
          <a:off x="838200" y="1790698"/>
          <a:ext cx="10515600" cy="40767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156200">
                  <a:extLst>
                    <a:ext uri="{9D8B030D-6E8A-4147-A177-3AD203B41FA5}">
                      <a16:colId xmlns:a16="http://schemas.microsoft.com/office/drawing/2014/main" val="1092065219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282332534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576663167"/>
                    </a:ext>
                  </a:extLst>
                </a:gridCol>
              </a:tblGrid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Bookman Old Style" panose="02050604050505020204" pitchFamily="18" charset="0"/>
                        </a:rPr>
                        <a:t>PARAMETERS</a:t>
                      </a:r>
                      <a:endParaRPr lang="en-US" sz="2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Bookman Old Style" panose="02050604050505020204" pitchFamily="18" charset="0"/>
                        </a:rPr>
                        <a:t>R1</a:t>
                      </a:r>
                      <a:endParaRPr lang="en-US" sz="2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Bookman Old Style" panose="02050604050505020204" pitchFamily="18" charset="0"/>
                        </a:rPr>
                        <a:t>R3</a:t>
                      </a:r>
                      <a:endParaRPr lang="en-US" sz="2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572133"/>
                  </a:ext>
                </a:extLst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Transform</a:t>
                      </a:r>
                      <a:r>
                        <a:rPr lang="en-US" sz="2000" baseline="0" dirty="0" smtClean="0"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Set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VPN-SET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VPN-SET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92102"/>
                  </a:ext>
                </a:extLst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Peer Hostname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R3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R1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86763"/>
                  </a:ext>
                </a:extLst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Peer IP Address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10.2.2.2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10.1.1.1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876777"/>
                  </a:ext>
                </a:extLst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Network to be Encrypted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192.168.1.0/24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192.168.3.0/24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55867"/>
                  </a:ext>
                </a:extLst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Crypto</a:t>
                      </a:r>
                      <a:r>
                        <a:rPr lang="en-US" sz="2000" baseline="0" dirty="0" smtClean="0">
                          <a:latin typeface="Bookman Old Style" panose="02050604050505020204" pitchFamily="18" charset="0"/>
                        </a:rPr>
                        <a:t> Map name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VPN-MAP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VPN-MAP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840598"/>
                  </a:ext>
                </a:extLst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Bookman Old Style" panose="02050604050505020204" pitchFamily="18" charset="0"/>
                        </a:rPr>
                        <a:t>SA-Establishment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Bookman Old Style" panose="02050604050505020204" pitchFamily="18" charset="0"/>
                        </a:rPr>
                        <a:t>ipsec-isakmp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Bookman Old Style" panose="02050604050505020204" pitchFamily="18" charset="0"/>
                        </a:rPr>
                        <a:t>ipsec-isakmp</a:t>
                      </a:r>
                      <a:endParaRPr lang="en-US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23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43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307" y="365126"/>
            <a:ext cx="11097491" cy="770947"/>
          </a:xfrm>
        </p:spPr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VPN Tunnel Configuration:</a:t>
            </a:r>
            <a:endParaRPr lang="en-US" b="1" u="sng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7" y="1343890"/>
            <a:ext cx="10723420" cy="5015345"/>
          </a:xfrm>
        </p:spPr>
      </p:pic>
    </p:spTree>
    <p:extLst>
      <p:ext uri="{BB962C8B-B14F-4D97-AF65-F5344CB8AC3E}">
        <p14:creationId xmlns:p14="http://schemas.microsoft.com/office/powerpoint/2010/main" val="243381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236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Baskerville Old Face</vt:lpstr>
      <vt:lpstr>Bookman Old Style</vt:lpstr>
      <vt:lpstr>Calibri</vt:lpstr>
      <vt:lpstr>Calibri Light</vt:lpstr>
      <vt:lpstr>Copperplate Gothic Bold</vt:lpstr>
      <vt:lpstr>Office Theme</vt:lpstr>
      <vt:lpstr>VPN CONNECTION IN PACKET TRACER EXPLAINED STEP-BY-STEP</vt:lpstr>
      <vt:lpstr>WHAT IS VIRTUAL PRIVATE NETWORK (VPN)</vt:lpstr>
      <vt:lpstr>Network Diagram:</vt:lpstr>
      <vt:lpstr>Circuit Description:</vt:lpstr>
      <vt:lpstr>Router Configuration:</vt:lpstr>
      <vt:lpstr>Testing Connectivity:</vt:lpstr>
      <vt:lpstr>Phase 1 Policy Parameters:</vt:lpstr>
      <vt:lpstr>Phase 2 Policy Parameters:</vt:lpstr>
      <vt:lpstr>VPN Tunnel Configuration:</vt:lpstr>
      <vt:lpstr>VPN Tunnel Verification:</vt:lpstr>
      <vt:lpstr>VPN Tunnel Configuration: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VPN CONNECTION IN PACKET TRACER EXPLAINED STEP-BY-STEP</dc:title>
  <dc:creator>Suchanda</dc:creator>
  <cp:lastModifiedBy>Suchanda</cp:lastModifiedBy>
  <cp:revision>42</cp:revision>
  <dcterms:created xsi:type="dcterms:W3CDTF">2017-07-21T15:32:01Z</dcterms:created>
  <dcterms:modified xsi:type="dcterms:W3CDTF">2017-07-24T02:00:25Z</dcterms:modified>
</cp:coreProperties>
</file>