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8" r:id="rId13"/>
    <p:sldId id="270" r:id="rId14"/>
    <p:sldId id="267" r:id="rId15"/>
    <p:sldId id="276" r:id="rId16"/>
    <p:sldId id="277" r:id="rId17"/>
    <p:sldId id="278" r:id="rId18"/>
    <p:sldId id="268" r:id="rId19"/>
    <p:sldId id="284" r:id="rId20"/>
    <p:sldId id="269" r:id="rId21"/>
    <p:sldId id="289" r:id="rId22"/>
    <p:sldId id="286" r:id="rId23"/>
    <p:sldId id="290" r:id="rId24"/>
    <p:sldId id="271" r:id="rId25"/>
    <p:sldId id="293" r:id="rId26"/>
    <p:sldId id="287" r:id="rId27"/>
    <p:sldId id="272" r:id="rId28"/>
    <p:sldId id="294" r:id="rId29"/>
    <p:sldId id="295" r:id="rId30"/>
    <p:sldId id="282" r:id="rId31"/>
    <p:sldId id="283" r:id="rId3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DC8"/>
    <a:srgbClr val="C6C6C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03232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4652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809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0771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73593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886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322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6440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08729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76469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46350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3570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164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6137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869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4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4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53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675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756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1110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77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439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233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40557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65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3044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870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71707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9442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3114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788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201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066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297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790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767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745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146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693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7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885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sco.com/c/en/us/td/docs/security/asa/asa84/configuration/guide/asa_84_cli_config/basic_dhcp.html" TargetMode="External"/><Relationship Id="rId3" Type="http://schemas.openxmlformats.org/officeDocument/2006/relationships/hyperlink" Target="http://voip.about.com/od/voipbasics/a/whatisvoip.htm" TargetMode="External"/><Relationship Id="rId7" Type="http://schemas.openxmlformats.org/officeDocument/2006/relationships/hyperlink" Target="http://www.unixmen.com/installing-cisco-packet-tracer-linux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cisco.com/c/en/us/td/docs/ios/12_2/voice/configuration/guide/fvvfax_c/vvfvoip.pdf" TargetMode="External"/><Relationship Id="rId5" Type="http://schemas.openxmlformats.org/officeDocument/2006/relationships/hyperlink" Target="http://pixshark.com/cisco-voip-diagram.htm" TargetMode="External"/><Relationship Id="rId4" Type="http://schemas.openxmlformats.org/officeDocument/2006/relationships/hyperlink" Target="http://compnetworking.about.com/cs/protocolsdhcp/g/bldef_dhcp.htm" TargetMode="External"/><Relationship Id="rId9" Type="http://schemas.openxmlformats.org/officeDocument/2006/relationships/hyperlink" Target="http://www.packettracernetwork.com/tutorials/voipconfiguration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3c.com/portal/Products___Solutions/Technology/IPv4___IPv6_Services/Technology_White_Paper/200804/602779_57_0.ht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en.wikipedia.org/wiki/Enhanced_Interior_Gateway_Routing_Protocol" TargetMode="External"/><Relationship Id="rId4" Type="http://schemas.openxmlformats.org/officeDocument/2006/relationships/hyperlink" Target="http://www.cornerstonebs.co.uk/solutions/voip-network-diagra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037690" y="544530"/>
            <a:ext cx="5866544" cy="11507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Quintessential"/>
              <a:buNone/>
            </a:pPr>
            <a:r>
              <a:rPr lang="en" sz="2400" b="0" i="0" u="none" strike="noStrike" cap="none" baseline="0" dirty="0">
                <a:solidFill>
                  <a:srgbClr val="080DC8"/>
                </a:solidFill>
                <a:latin typeface="Copperplate Gothic Bold" panose="020E0705020206020404" pitchFamily="34" charset="0"/>
                <a:ea typeface="Quintessential"/>
                <a:cs typeface="Quintessential"/>
                <a:sym typeface="Quintessential"/>
              </a:rPr>
              <a:t>Configuring </a:t>
            </a:r>
            <a:br>
              <a:rPr lang="en" sz="2400" b="0" i="0" u="none" strike="noStrike" cap="none" baseline="0" dirty="0">
                <a:solidFill>
                  <a:srgbClr val="080DC8"/>
                </a:solidFill>
                <a:latin typeface="Copperplate Gothic Bold" panose="020E0705020206020404" pitchFamily="34" charset="0"/>
                <a:ea typeface="Quintessential"/>
                <a:cs typeface="Quintessential"/>
                <a:sym typeface="Quintessential"/>
              </a:rPr>
            </a:br>
            <a:r>
              <a:rPr lang="en" sz="2400" b="0" i="0" u="none" strike="noStrike" cap="none" baseline="0" dirty="0">
                <a:solidFill>
                  <a:srgbClr val="080DC8"/>
                </a:solidFill>
                <a:latin typeface="Copperplate Gothic Bold" panose="020E0705020206020404" pitchFamily="34" charset="0"/>
                <a:ea typeface="Quintessential"/>
                <a:cs typeface="Quintessential"/>
                <a:sym typeface="Quintessential"/>
              </a:rPr>
              <a:t>Voice over Internet Protocol</a:t>
            </a: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Quintessential"/>
              <a:buNone/>
            </a:pPr>
            <a:r>
              <a:rPr lang="en" sz="2400" b="0" i="0" u="none" strike="noStrike" cap="none" baseline="0" dirty="0">
                <a:solidFill>
                  <a:srgbClr val="080DC8"/>
                </a:solidFill>
                <a:latin typeface="Copperplate Gothic Bold" panose="020E0705020206020404" pitchFamily="34" charset="0"/>
                <a:ea typeface="Quintessential"/>
                <a:cs typeface="Quintessential"/>
                <a:sym typeface="Quintessential"/>
              </a:rPr>
              <a:t>(VoIP)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724170" y="2336047"/>
            <a:ext cx="7135560" cy="2328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" sz="1800" b="1" dirty="0" smtClean="0">
                <a:solidFill>
                  <a:srgbClr val="080DC8"/>
                </a:solidFill>
                <a:latin typeface="Castellar" panose="020A0402060406010301" pitchFamily="18" charset="0"/>
                <a:ea typeface="Calibri"/>
                <a:cs typeface="Arabic Typesetting" panose="03020402040406030203" pitchFamily="66" charset="-78"/>
                <a:sym typeface="Calibri"/>
              </a:rPr>
              <a:t>Prepared and presented by:</a:t>
            </a:r>
            <a:endParaRPr lang="en" sz="1800" b="1" i="0" u="none" strike="noStrike" cap="none" baseline="0" dirty="0">
              <a:solidFill>
                <a:srgbClr val="080DC8"/>
              </a:solidFill>
              <a:latin typeface="Castellar" panose="020A0402060406010301" pitchFamily="18" charset="0"/>
              <a:ea typeface="Calibri"/>
              <a:cs typeface="Arabic Typesetting" panose="03020402040406030203" pitchFamily="66" charset="-78"/>
              <a:sym typeface="Calibri"/>
            </a:endParaRPr>
          </a:p>
          <a:p>
            <a:pPr algn="l">
              <a:lnSpc>
                <a:spcPct val="150000"/>
              </a:lnSpc>
              <a:spcBef>
                <a:spcPts val="150"/>
              </a:spcBef>
              <a:buSzPct val="25000"/>
            </a:pPr>
            <a:r>
              <a:rPr lang="en" sz="1800" dirty="0">
                <a:solidFill>
                  <a:srgbClr val="080DC8"/>
                </a:solidFill>
                <a:latin typeface="Castellar" panose="020A0402060406010301" pitchFamily="18" charset="0"/>
                <a:ea typeface="Calibri"/>
                <a:cs typeface="Arabic Typesetting" panose="03020402040406030203" pitchFamily="66" charset="-78"/>
                <a:sym typeface="Calibri"/>
              </a:rPr>
              <a:t>SUCHANDA </a:t>
            </a:r>
            <a:r>
              <a:rPr lang="en" sz="1800" dirty="0" smtClean="0">
                <a:solidFill>
                  <a:srgbClr val="080DC8"/>
                </a:solidFill>
                <a:latin typeface="Castellar" panose="020A0402060406010301" pitchFamily="18" charset="0"/>
                <a:ea typeface="Calibri"/>
                <a:cs typeface="Arabic Typesetting" panose="03020402040406030203" pitchFamily="66" charset="-78"/>
                <a:sym typeface="Calibri"/>
              </a:rPr>
              <a:t>MUKHERJEE</a:t>
            </a:r>
            <a:endParaRPr lang="en" sz="1800" b="0" i="0" u="none" strike="noStrike" cap="none" baseline="0" dirty="0" smtClean="0">
              <a:solidFill>
                <a:srgbClr val="080DC8"/>
              </a:solidFill>
              <a:latin typeface="Castellar" panose="020A0402060406010301" pitchFamily="18" charset="0"/>
              <a:ea typeface="Calibri"/>
              <a:cs typeface="Arabic Typesetting" panose="03020402040406030203" pitchFamily="66" charset="-78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14115"/>
            <a:ext cx="7315499" cy="6489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Connection Steps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914399"/>
            <a:ext cx="8229600" cy="40955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Powering on the IP phones</a:t>
            </a:r>
          </a:p>
          <a:p>
            <a:pPr marL="457200" indent="-317500">
              <a:lnSpc>
                <a:spcPct val="20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Configuring the </a:t>
            </a:r>
            <a:r>
              <a:rPr lang="e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Configuring </a:t>
            </a: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Routers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Configuring DHCP server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Configuring Call Manager Express (CME)</a:t>
            </a:r>
          </a:p>
          <a:p>
            <a:pPr marL="457200" indent="-317500">
              <a:lnSpc>
                <a:spcPct val="20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Configuring the </a:t>
            </a:r>
            <a:r>
              <a:rPr lang="e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Protocol</a:t>
            </a:r>
            <a:endParaRPr lang="e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Configuring connections between locations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endParaRPr lang="e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250000"/>
              </a:lnSpc>
              <a:spcBef>
                <a:spcPts val="0"/>
              </a:spcBef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56854" y="10274"/>
            <a:ext cx="7315499" cy="724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" sz="3600" b="0" i="0" u="none" strike="noStrike" cap="none" baseline="0" dirty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Powering on the IP phone: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25" y="791300"/>
            <a:ext cx="7937999" cy="388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91" y="121648"/>
            <a:ext cx="8676526" cy="638639"/>
          </a:xfrm>
        </p:spPr>
        <p:txBody>
          <a:bodyPr>
            <a:noAutofit/>
          </a:bodyPr>
          <a:lstStyle/>
          <a:p>
            <a:r>
              <a:rPr lang="en" sz="3600" dirty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Configuring Cisco </a:t>
            </a:r>
            <a:r>
              <a:rPr lang="en" sz="360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Switch 2960</a:t>
            </a:r>
            <a:endParaRPr lang="en-US" sz="3600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71" y="857276"/>
            <a:ext cx="8887146" cy="4105142"/>
          </a:xfrm>
        </p:spPr>
        <p:txBody>
          <a:bodyPr>
            <a:normAutofit/>
          </a:bodyPr>
          <a:lstStyle/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phones need to be added to their own VLANs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switches are configured through CLI, using the following commands sequentially:</a:t>
            </a:r>
          </a:p>
          <a:p>
            <a:pPr marL="439738" lvl="1" indent="0" algn="r">
              <a:lnSpc>
                <a:spcPct val="150000"/>
              </a:lnSpc>
              <a:buClr>
                <a:srgbClr val="000000"/>
              </a:buClr>
              <a:buSzPct val="100000"/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</a:p>
          <a:p>
            <a:pPr marL="439738" lvl="1" indent="0" algn="r">
              <a:lnSpc>
                <a:spcPct val="150000"/>
              </a:lnSpc>
              <a:buClr>
                <a:srgbClr val="000000"/>
              </a:buClr>
              <a:buSzPct val="100000"/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																			</a:t>
            </a:r>
          </a:p>
          <a:p>
            <a:pPr marL="439738" lvl="1" indent="0" algn="r">
              <a:lnSpc>
                <a:spcPct val="150000"/>
              </a:lnSpc>
              <a:buClr>
                <a:srgbClr val="000000"/>
              </a:buClr>
              <a:buSzPct val="100000"/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29380"/>
              </p:ext>
            </p:extLst>
          </p:nvPr>
        </p:nvGraphicFramePr>
        <p:xfrm>
          <a:off x="503434" y="1808294"/>
          <a:ext cx="8435083" cy="3154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4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5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	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(enable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router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configure terminal	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(enter configuration mode)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hostname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Switch_A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(set the name of the switch to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Switch_A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5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range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f0/1-10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(configures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all interfaces in the range of 1 to 10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5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switchport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 access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(sets interface as a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nontrunking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nontagged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single VLAN Ethernet interface)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5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switchport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voice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	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(instructs IP phone to forward all voice traffic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through the specified VLAN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5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exit	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(exit from the interface configuration and return to configuration mode)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3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36306" y="92468"/>
            <a:ext cx="7315499" cy="6416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" sz="3600" b="0" i="0" u="none" strike="noStrike" cap="none" baseline="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Configuring</a:t>
            </a:r>
            <a:r>
              <a:rPr lang="en" sz="3600" b="0" i="0" u="none" strike="noStrike" cap="none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 Cisco </a:t>
            </a:r>
            <a:r>
              <a:rPr lang="en" sz="3600" b="0" i="0" u="none" strike="noStrike" cap="none" baseline="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Switch 2960</a:t>
            </a:r>
            <a:endParaRPr lang="en" sz="3600" b="0" i="0" u="none" strike="noStrike" cap="none" baseline="0" dirty="0">
              <a:solidFill>
                <a:srgbClr val="0070C0"/>
              </a:solidFill>
              <a:latin typeface="Century" panose="020406040505050203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306" y="811659"/>
            <a:ext cx="8712485" cy="433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28601" y="101100"/>
            <a:ext cx="8711099" cy="5975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" sz="360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Serial Port in</a:t>
            </a:r>
            <a:r>
              <a:rPr lang="en" sz="3600" b="0" i="0" u="none" strike="noStrike" cap="none" baseline="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en" sz="3600" b="0" i="0" u="none" strike="noStrike" cap="none" baseline="0" dirty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Cisco Router-2811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1" y="801452"/>
            <a:ext cx="8350320" cy="434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91" y="121648"/>
            <a:ext cx="8676526" cy="638639"/>
          </a:xfrm>
        </p:spPr>
        <p:txBody>
          <a:bodyPr>
            <a:noAutofit/>
          </a:bodyPr>
          <a:lstStyle/>
          <a:p>
            <a:r>
              <a:rPr lang="en" sz="3600" dirty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Configuring Cisco </a:t>
            </a:r>
            <a:r>
              <a:rPr lang="en" sz="360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Router-2811</a:t>
            </a:r>
            <a:endParaRPr lang="en-US" sz="3600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71" y="857276"/>
            <a:ext cx="8887146" cy="4105142"/>
          </a:xfrm>
        </p:spPr>
        <p:txBody>
          <a:bodyPr>
            <a:normAutofit/>
          </a:bodyPr>
          <a:lstStyle/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the WIC-2T terminal for serial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 for DTE/DCE connections.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routers are configured through CLI, using the following commands sequentially:</a:t>
            </a:r>
          </a:p>
          <a:p>
            <a:pPr marL="439738" lvl="1" indent="0" algn="r">
              <a:lnSpc>
                <a:spcPct val="150000"/>
              </a:lnSpc>
              <a:buClr>
                <a:srgbClr val="000000"/>
              </a:buClr>
              <a:buSzPct val="100000"/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</a:p>
          <a:p>
            <a:pPr marL="439738" lvl="1" indent="0" algn="r">
              <a:lnSpc>
                <a:spcPct val="150000"/>
              </a:lnSpc>
              <a:buClr>
                <a:srgbClr val="000000"/>
              </a:buClr>
              <a:buSzPct val="100000"/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																			</a:t>
            </a:r>
          </a:p>
          <a:p>
            <a:pPr marL="439738" lvl="1" indent="0" algn="r">
              <a:lnSpc>
                <a:spcPct val="150000"/>
              </a:lnSpc>
              <a:buClr>
                <a:srgbClr val="000000"/>
              </a:buClr>
              <a:buSzPct val="100000"/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98184"/>
              </p:ext>
            </p:extLst>
          </p:nvPr>
        </p:nvGraphicFramePr>
        <p:xfrm>
          <a:off x="503434" y="1808294"/>
          <a:ext cx="8435083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	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(enable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router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configure terminal	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(enter configuration mode)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hostname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Router_A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(set the name of the router to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Router_A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fastethernet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0/0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(enter interface configuration mode, configures the link with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Switch_A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Link to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Switch_A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(description of the previous command)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shutdown		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(makes the link between the router and switch to stay up)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address 172.16.0.1 255.255.0.0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(assigns IP address to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Router_A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along with subnet mask)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exit	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(exit from the interface configuration and return to configuration mode)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23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91" y="121648"/>
            <a:ext cx="7525820" cy="638639"/>
          </a:xfrm>
        </p:spPr>
        <p:txBody>
          <a:bodyPr>
            <a:noAutofit/>
          </a:bodyPr>
          <a:lstStyle/>
          <a:p>
            <a:r>
              <a:rPr lang="en" sz="3600" dirty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Configuring </a:t>
            </a:r>
            <a:r>
              <a:rPr lang="en" sz="360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DHCP Server</a:t>
            </a:r>
            <a:endParaRPr lang="en-US" sz="3600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112" y="867550"/>
            <a:ext cx="8907695" cy="3630300"/>
          </a:xfrm>
        </p:spPr>
        <p:txBody>
          <a:bodyPr>
            <a:normAutofit/>
          </a:bodyPr>
          <a:lstStyle/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routers need to be set as DHCP servers for the VoIP services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 server is configured using the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commands sequentially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15258"/>
              </p:ext>
            </p:extLst>
          </p:nvPr>
        </p:nvGraphicFramePr>
        <p:xfrm>
          <a:off x="585626" y="1923844"/>
          <a:ext cx="8332343" cy="2628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30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dhcp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pool PHONE	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(name DHCP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server address pool and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enters DHCP pool configuration mode)</a:t>
                      </a:r>
                    </a:p>
                    <a:p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735">
                <a:tc>
                  <a:txBody>
                    <a:bodyPr/>
                    <a:lstStyle/>
                    <a:p>
                      <a:pPr marL="285750" marR="0" lvl="1" indent="-28575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172.16.0.0 255.255.0.0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(subnet address and mask for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DHCP address pool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343">
                <a:tc>
                  <a:txBody>
                    <a:bodyPr/>
                    <a:lstStyle/>
                    <a:p>
                      <a:pPr marL="285750" marR="0" lvl="1" indent="-28575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default-router 172.16.0.1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(specifies IP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address of a default router for DHCP client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8">
                <a:tc>
                  <a:txBody>
                    <a:bodyPr/>
                    <a:lstStyle/>
                    <a:p>
                      <a:pPr marL="285750" marR="0" lvl="1" indent="-28575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 150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172.16.0.1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(provides IP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address for a list of TFTP servers, needed for configuring IP phones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994">
                <a:tc>
                  <a:txBody>
                    <a:bodyPr/>
                    <a:lstStyle/>
                    <a:p>
                      <a:pPr marL="285750" marR="0" lvl="1" indent="-28575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(exit DHCP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pool configuration mode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338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91" y="121648"/>
            <a:ext cx="7957335" cy="638639"/>
          </a:xfrm>
        </p:spPr>
        <p:txBody>
          <a:bodyPr>
            <a:noAutofit/>
          </a:bodyPr>
          <a:lstStyle/>
          <a:p>
            <a:r>
              <a:rPr lang="en" sz="3600" dirty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Configuring </a:t>
            </a:r>
            <a:r>
              <a:rPr lang="en" sz="360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Call Manager Express</a:t>
            </a:r>
            <a:endParaRPr lang="en-US" sz="3600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991" y="867550"/>
            <a:ext cx="8229600" cy="4115416"/>
          </a:xfrm>
        </p:spPr>
        <p:txBody>
          <a:bodyPr>
            <a:normAutofit/>
          </a:bodyPr>
          <a:lstStyle/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Manager Express (CME) is needed for the telephony services that run on the routers.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CME is configured through routers.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CME is configured using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commands sequentially:</a:t>
            </a:r>
          </a:p>
          <a:p>
            <a:pPr marL="139700" indent="0">
              <a:lnSpc>
                <a:spcPct val="150000"/>
              </a:lnSpc>
              <a:buClr>
                <a:srgbClr val="000000"/>
              </a:buClr>
              <a:buSzPct val="100000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36039"/>
              </p:ext>
            </p:extLst>
          </p:nvPr>
        </p:nvGraphicFramePr>
        <p:xfrm>
          <a:off x="609598" y="2132244"/>
          <a:ext cx="8370014" cy="2819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4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5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8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telephony-service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(initiates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CME service on the router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8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max-</a:t>
                      </a:r>
                      <a:r>
                        <a:rPr lang="en-US" sz="14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ephones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(maximum number of IP Phone supported by CME)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8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max-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(maximum number of extensions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directories supported by CME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8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source-address 172.16.0.1 port 2000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(router receives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messages through TCP port 2000 on given address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8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to 6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(automatically assigns buttons on the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IP phones to the line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8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1 to 5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6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90" y="750013"/>
            <a:ext cx="8917968" cy="43934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3290" y="0"/>
            <a:ext cx="7957335" cy="667820"/>
          </a:xfrm>
        </p:spPr>
        <p:txBody>
          <a:bodyPr>
            <a:noAutofit/>
          </a:bodyPr>
          <a:lstStyle/>
          <a:p>
            <a:r>
              <a:rPr lang="en" sz="3600" dirty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Configuring </a:t>
            </a:r>
            <a:r>
              <a:rPr lang="en" sz="360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Cisco Router 2811</a:t>
            </a:r>
            <a:endParaRPr lang="en-US" sz="3600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91" y="121648"/>
            <a:ext cx="7957335" cy="638639"/>
          </a:xfrm>
        </p:spPr>
        <p:txBody>
          <a:bodyPr>
            <a:noAutofit/>
          </a:bodyPr>
          <a:lstStyle/>
          <a:p>
            <a:r>
              <a:rPr lang="en" sz="360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Assigning Phone Numbers</a:t>
            </a:r>
            <a:endParaRPr lang="en-US" sz="3600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991" y="867550"/>
            <a:ext cx="8229600" cy="4115416"/>
          </a:xfrm>
        </p:spPr>
        <p:txBody>
          <a:bodyPr>
            <a:normAutofit/>
          </a:bodyPr>
          <a:lstStyle/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numbers are assigned to IP phones using the following commands sequentially:</a:t>
            </a:r>
          </a:p>
          <a:p>
            <a:pPr marL="139700" indent="0">
              <a:lnSpc>
                <a:spcPct val="150000"/>
              </a:lnSpc>
              <a:buClr>
                <a:srgbClr val="000000"/>
              </a:buClr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62796"/>
              </p:ext>
            </p:extLst>
          </p:nvPr>
        </p:nvGraphicFramePr>
        <p:xfrm>
          <a:off x="784260" y="1464424"/>
          <a:ext cx="7435066" cy="3518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1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ephone-dn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(assigns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telephone numbers to IP phones connected to </a:t>
                      </a:r>
                      <a:r>
                        <a:rPr lang="en-US" sz="1400" baseline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network for understanding and easy identification purpose. The number registered for a phone in this step is the number dialed to ring the phone</a:t>
                      </a:r>
                      <a:r>
                        <a:rPr lang="en-US" sz="140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number 101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exit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ephone-dn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number 102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exit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ephone-dn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9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number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103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9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exit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3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8699" y="328773"/>
            <a:ext cx="7315499" cy="7041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" sz="3600" b="0" i="0" u="none" strike="noStrike" cap="none" baseline="0" dirty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Introduction to VoIP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38700" y="1032905"/>
            <a:ext cx="7546370" cy="36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●"/>
            </a:pPr>
            <a:r>
              <a:rPr lang="en" sz="1600" b="0" i="0" u="none" strike="noStrike" cap="none" baseline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VoIP is an acronym for Voice Over Internet </a:t>
            </a:r>
            <a:r>
              <a:rPr lang="en" sz="1600" b="0" i="0" u="none" strike="noStrike" cap="none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Protocol</a:t>
            </a:r>
          </a:p>
          <a:p>
            <a:pPr marL="457200" indent="-342900">
              <a:lnSpc>
                <a:spcPct val="250000"/>
              </a:lnSpc>
              <a:buClrTx/>
              <a:buSzPct val="1000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Also referred to as “IP Telephony or Internet Telephony” </a:t>
            </a:r>
          </a:p>
          <a:p>
            <a:pPr marL="457200" lvl="0" indent="-342900">
              <a:lnSpc>
                <a:spcPct val="250000"/>
              </a:lnSpc>
              <a:spcBef>
                <a:spcPts val="150"/>
              </a:spcBef>
              <a:buClrTx/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It is an alternative to using landlines that are actually cheaper in cost, which is why most businesses are switching over to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VoIP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42900">
              <a:lnSpc>
                <a:spcPct val="250000"/>
              </a:lnSpc>
              <a:spcBef>
                <a:spcPts val="150"/>
              </a:spcBef>
              <a:buClr>
                <a:schemeClr val="tx1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VoIP can be adopted for HOME use, Work or for a corporate network.</a:t>
            </a:r>
          </a:p>
          <a:p>
            <a:pPr marL="457200" lvl="0" indent="-342900">
              <a:lnSpc>
                <a:spcPct val="300000"/>
              </a:lnSpc>
              <a:spcBef>
                <a:spcPts val="15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68580" lvl="0" indent="-68580">
              <a:lnSpc>
                <a:spcPct val="90000"/>
              </a:lnSpc>
              <a:spcBef>
                <a:spcPts val="150"/>
              </a:spcBef>
              <a:buNone/>
            </a:pPr>
            <a:endParaRPr lang="en-US" sz="15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●"/>
            </a:pPr>
            <a:endParaRPr lang="en" sz="15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marR="0" lvl="0" indent="-6858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5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marR="0" lvl="0" indent="-68580" algn="l" rtl="0"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</a:pPr>
            <a:endParaRPr sz="15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69524" y="152472"/>
            <a:ext cx="7315499" cy="638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85000"/>
              </a:lnSpc>
              <a:buClr>
                <a:srgbClr val="3F3F3F"/>
              </a:buClr>
            </a:pPr>
            <a:r>
              <a:rPr lang="en" sz="3600" dirty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Assigning Phone Numbers</a:t>
            </a:r>
            <a:endParaRPr sz="36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8580" marR="0" lvl="0" indent="26669" algn="l" rtl="0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</a:pPr>
            <a:endParaRPr sz="1500" b="0" i="0" u="none" strike="noStrike" cap="none" baseline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524" y="791110"/>
            <a:ext cx="8810089" cy="4237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91" y="121648"/>
            <a:ext cx="7957335" cy="638639"/>
          </a:xfrm>
        </p:spPr>
        <p:txBody>
          <a:bodyPr>
            <a:noAutofit/>
          </a:bodyPr>
          <a:lstStyle/>
          <a:p>
            <a:r>
              <a:rPr lang="en" sz="360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EIGRP</a:t>
            </a:r>
            <a:endParaRPr lang="en-US" sz="3600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990" y="867550"/>
            <a:ext cx="8491591" cy="4115416"/>
          </a:xfrm>
        </p:spPr>
        <p:txBody>
          <a:bodyPr>
            <a:normAutofit/>
          </a:bodyPr>
          <a:lstStyle/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distance-vector routing protocol designed by Cisco Systems.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incremental updates, reducing workload on the router involved.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protocol where routers automatically share route information.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 involved maintains two other tables apart from Routing Table.</a:t>
            </a:r>
          </a:p>
          <a:p>
            <a:pPr marL="782638" lvl="1" indent="-342900">
              <a:lnSpc>
                <a:spcPct val="150000"/>
              </a:lnSpc>
              <a:buClr>
                <a:srgbClr val="000000"/>
              </a:buClr>
              <a:buSzPct val="100000"/>
              <a:buFont typeface="+mj-lt"/>
              <a:buAutoNum type="alphaLcPeriod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 Table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Keeps information about all the routers which are physically connected to this router.</a:t>
            </a:r>
          </a:p>
          <a:p>
            <a:pPr marL="782638" lvl="1" indent="-342900">
              <a:lnSpc>
                <a:spcPct val="150000"/>
              </a:lnSpc>
              <a:buClr>
                <a:srgbClr val="000000"/>
              </a:buClr>
              <a:buSzPct val="100000"/>
              <a:buFont typeface="+mj-lt"/>
              <a:buAutoNum type="alphaLcPeriod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Topology Table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Stores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 that it has learned from neighbor routing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Classless Inter-Domain Routing (CIDR) and variable length subnet masking .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load balancing in parallel link between sites.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MD5 authentication between two routers.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compatibility with IGRP routing protocols.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differential changes rather than the whole routing table.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1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91" y="121648"/>
            <a:ext cx="7957335" cy="638639"/>
          </a:xfrm>
        </p:spPr>
        <p:txBody>
          <a:bodyPr>
            <a:noAutofit/>
          </a:bodyPr>
          <a:lstStyle/>
          <a:p>
            <a:r>
              <a:rPr lang="en" sz="360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Routing Protocol</a:t>
            </a:r>
            <a:endParaRPr lang="en-US" sz="3600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991" y="867550"/>
            <a:ext cx="8229600" cy="4115416"/>
          </a:xfrm>
        </p:spPr>
        <p:txBody>
          <a:bodyPr>
            <a:normAutofit/>
          </a:bodyPr>
          <a:lstStyle/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protocol is needed for communication between two routers.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Interior Gateway Routing Protocol (EIGRP) is used.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protocol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configured using the following commands sequentially:</a:t>
            </a:r>
          </a:p>
          <a:p>
            <a:pPr marL="439738" lvl="1" indent="0">
              <a:lnSpc>
                <a:spcPct val="150000"/>
              </a:lnSpc>
              <a:buClr>
                <a:srgbClr val="000000"/>
              </a:buClr>
              <a:buSzPct val="100000"/>
              <a:buNone/>
            </a:pPr>
            <a:endParaRPr lang="en-US" sz="145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95101"/>
              </p:ext>
            </p:extLst>
          </p:nvPr>
        </p:nvGraphicFramePr>
        <p:xfrm>
          <a:off x="845903" y="2183615"/>
          <a:ext cx="7866582" cy="2727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57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enable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(enable router)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7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configure terminal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(enter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configuration mode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57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interface serial 0/0/0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(configure serial interface with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Router_B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57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description  Link to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Router_B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(description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previous command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57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address 203.123.12.1 255.255.255.252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(sets IP address of the link with subnet mask)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57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clock rate 64000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(sets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clock rate serial DCE/DTE connection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721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91" y="121648"/>
            <a:ext cx="7957335" cy="638639"/>
          </a:xfrm>
        </p:spPr>
        <p:txBody>
          <a:bodyPr>
            <a:noAutofit/>
          </a:bodyPr>
          <a:lstStyle/>
          <a:p>
            <a:r>
              <a:rPr lang="en" sz="360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Routing Protocol 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(Contd.)</a:t>
            </a:r>
            <a:endParaRPr lang="en-US" sz="3600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900234"/>
              </p:ext>
            </p:extLst>
          </p:nvPr>
        </p:nvGraphicFramePr>
        <p:xfrm>
          <a:off x="465758" y="955497"/>
          <a:ext cx="8349468" cy="3801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5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88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shutdown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(restarts a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disabled interface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2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exit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(exit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interface configuration mode and return to configuration mode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2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router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eigrp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(disables auto-summary for EIGRP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process 1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26">
                <a:tc>
                  <a:txBody>
                    <a:bodyPr/>
                    <a:lstStyle/>
                    <a:p>
                      <a:pPr marL="285750" marR="0" indent="-28575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auto-summary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26">
                <a:tc>
                  <a:txBody>
                    <a:bodyPr/>
                    <a:lstStyle/>
                    <a:p>
                      <a:pPr marL="285750" marR="0" indent="-28575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network 172.16.0.0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(routing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between the given networks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926">
                <a:tc>
                  <a:txBody>
                    <a:bodyPr/>
                    <a:lstStyle/>
                    <a:p>
                      <a:pPr marL="285750" marR="0" indent="-28575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network 203.123.12.0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92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(exit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configuration mode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78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23850" y="121111"/>
            <a:ext cx="7315499" cy="5975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" sz="3600" b="0" i="0" u="none" strike="noStrike" cap="none" baseline="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Routing Protocol</a:t>
            </a:r>
            <a:endParaRPr lang="en" sz="3600" b="0" i="0" u="none" strike="noStrike" cap="none" baseline="0" dirty="0">
              <a:solidFill>
                <a:srgbClr val="0070C0"/>
              </a:solidFill>
              <a:latin typeface="Century" panose="020406040505050203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852755"/>
            <a:ext cx="8542748" cy="4205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3015" y="121111"/>
            <a:ext cx="8825501" cy="5975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" sz="3600" b="0" i="0" u="none" strike="noStrike" cap="none" baseline="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Calls inside a Network (102</a:t>
            </a:r>
            <a:r>
              <a:rPr lang="en" sz="3600" b="0" i="0" u="none" strike="noStrike" cap="none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 calling 103</a:t>
            </a:r>
            <a:r>
              <a:rPr lang="en" sz="3600" b="0" i="0" u="none" strike="noStrike" cap="none" baseline="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)</a:t>
            </a:r>
            <a:endParaRPr lang="en" sz="3600" b="0" i="0" u="none" strike="noStrike" cap="none" baseline="0" dirty="0">
              <a:solidFill>
                <a:srgbClr val="0070C0"/>
              </a:solidFill>
              <a:latin typeface="Century" panose="020406040505050203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654"/>
            <a:ext cx="9144000" cy="43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5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91" y="121648"/>
            <a:ext cx="7957335" cy="638639"/>
          </a:xfrm>
        </p:spPr>
        <p:txBody>
          <a:bodyPr>
            <a:noAutofit/>
          </a:bodyPr>
          <a:lstStyle/>
          <a:p>
            <a:r>
              <a:rPr lang="en" sz="360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Connection between Locations</a:t>
            </a:r>
            <a:endParaRPr lang="en-US" sz="3600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991" y="867550"/>
            <a:ext cx="8229600" cy="4115416"/>
          </a:xfrm>
        </p:spPr>
        <p:txBody>
          <a:bodyPr>
            <a:normAutofit/>
          </a:bodyPr>
          <a:lstStyle/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Routers need to be configured for calls across the network</a:t>
            </a:r>
          </a:p>
          <a:p>
            <a:pPr marL="457200" indent="-3175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Routers are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configured using the following commands sequentially: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43775"/>
              </p:ext>
            </p:extLst>
          </p:nvPr>
        </p:nvGraphicFramePr>
        <p:xfrm>
          <a:off x="835629" y="1772649"/>
          <a:ext cx="7938500" cy="3107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0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4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dial-peer voice 1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voip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(the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router looks for outbound dial peer. As soon as it receives some number starting with 3, the router matches it with dial-peer 10 and routes the call accordingly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destination-pattern 2..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47">
                <a:tc>
                  <a:txBody>
                    <a:bodyPr/>
                    <a:lstStyle/>
                    <a:p>
                      <a:pPr marL="285750" marR="0" indent="-28575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session-target ipv4: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203.123.12.2</a:t>
                      </a:r>
                      <a:endParaRPr lang="en-US" sz="14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44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exit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44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dial-peer voice 10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voip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44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destination-pattern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3..</a:t>
                      </a:r>
                      <a:endParaRPr lang="en-US" sz="14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447">
                <a:tc>
                  <a:txBody>
                    <a:bodyPr/>
                    <a:lstStyle/>
                    <a:p>
                      <a:pPr marL="285750" marR="0" indent="-28575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session-target ipv4:203.123.12.6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44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exit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981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990" y="852755"/>
            <a:ext cx="8604607" cy="41815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1991" y="121648"/>
            <a:ext cx="8604607" cy="638639"/>
          </a:xfrm>
        </p:spPr>
        <p:txBody>
          <a:bodyPr>
            <a:noAutofit/>
          </a:bodyPr>
          <a:lstStyle/>
          <a:p>
            <a:r>
              <a:rPr lang="en" sz="360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Connection between Locations</a:t>
            </a:r>
            <a:endParaRPr lang="en-US" sz="3600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7056" y="37661"/>
            <a:ext cx="8989888" cy="638639"/>
          </a:xfrm>
        </p:spPr>
        <p:txBody>
          <a:bodyPr>
            <a:noAutofit/>
          </a:bodyPr>
          <a:lstStyle/>
          <a:p>
            <a:r>
              <a:rPr lang="en" sz="360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Calls between Networks (201 calling 302)</a:t>
            </a:r>
            <a:endParaRPr lang="en-US" sz="3600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300"/>
            <a:ext cx="9144000" cy="44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7056" y="37661"/>
            <a:ext cx="8989888" cy="638639"/>
          </a:xfrm>
        </p:spPr>
        <p:txBody>
          <a:bodyPr>
            <a:noAutofit/>
          </a:bodyPr>
          <a:lstStyle/>
          <a:p>
            <a:r>
              <a:rPr lang="en" sz="360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Analog to IP Phone(401 calling 202)</a:t>
            </a:r>
            <a:endParaRPr lang="en-US" sz="3600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300"/>
            <a:ext cx="9144000" cy="46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6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61991" y="101100"/>
            <a:ext cx="7315499" cy="761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" sz="3600" b="0" i="0" u="none" strike="noStrike" cap="none" baseline="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Overview</a:t>
            </a:r>
            <a:endParaRPr lang="en" sz="3600" b="0" i="0" u="none" strike="noStrike" cap="none" baseline="0" dirty="0">
              <a:solidFill>
                <a:srgbClr val="0070C0"/>
              </a:solidFill>
              <a:latin typeface="Century" panose="020406040505050203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69524" y="863029"/>
            <a:ext cx="8229600" cy="38823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●"/>
            </a:pPr>
            <a:r>
              <a:rPr lang="en" sz="1600" b="0" i="0" u="none" strike="noStrike" cap="none" baseline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VoIP is a Layer 3 network protocol that uses various Layer 2 point-to-point or link-layer protocols such as PPP, Frame Relay, or ATM for its transport.</a:t>
            </a:r>
          </a:p>
          <a:p>
            <a:pPr marL="457200" marR="0" lvl="0" indent="-342900" algn="just" rtl="0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Tx/>
              <a:buSzPct val="100000"/>
              <a:buFont typeface="Arial"/>
              <a:buChar char="●"/>
            </a:pPr>
            <a:r>
              <a:rPr lang="en" sz="1600" b="0" i="0" u="none" strike="noStrike" cap="none" baseline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VoIP enables Cisco routers, access servers, and multiservice access concentrators to carry and send voice and fax traffic over an IP network. </a:t>
            </a:r>
          </a:p>
          <a:p>
            <a:pPr marL="457200" marR="0" lvl="0" indent="-342900" algn="just" rtl="0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●"/>
            </a:pPr>
            <a:r>
              <a:rPr lang="en" sz="1600" b="0" i="0" u="none" strike="noStrike" cap="none" baseline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 VoIP, digital signal processors (DSPs) segment the voice signal into frames and store them in voice packets.</a:t>
            </a:r>
          </a:p>
          <a:p>
            <a:pPr marL="457200" marR="0" lvl="0" indent="-342900" algn="just" rtl="0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Tx/>
              <a:buSzPct val="100000"/>
              <a:buFont typeface="Arial"/>
              <a:buChar char="●"/>
            </a:pPr>
            <a:r>
              <a:rPr lang="en" sz="1600" b="0" i="0" u="none" strike="noStrike" cap="none" baseline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These voice packets are transported via IP in compliance with a voice communications protocol or standard such as H.323, Media Gateway Control Protocol (MGCP), or Session Initiation Protocol (SIP).</a:t>
            </a:r>
          </a:p>
          <a:p>
            <a:pPr marL="68580" marR="0" lvl="0" indent="-68580" algn="l" rtl="0"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</a:pPr>
            <a:endParaRPr sz="15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7311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" sz="360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References</a:t>
            </a:r>
            <a:endParaRPr lang="en" sz="3600" b="0" i="0" u="none" strike="noStrike" cap="none" baseline="0" dirty="0">
              <a:solidFill>
                <a:srgbClr val="0070C0"/>
              </a:solidFill>
              <a:latin typeface="Century" panose="020406040505050203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821933"/>
            <a:ext cx="8229600" cy="41815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42900">
              <a:lnSpc>
                <a:spcPct val="150000"/>
              </a:lnSpc>
              <a:buClr>
                <a:srgbClr val="7030A0"/>
              </a:buClr>
              <a:buSzPct val="100000"/>
              <a:buFont typeface="+mj-lt"/>
              <a:buAutoNum type="arabicPeriod"/>
            </a:pPr>
            <a:r>
              <a:rPr lang="en" sz="1600" u="sng" dirty="0">
                <a:solidFill>
                  <a:srgbClr val="00B0F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3"/>
              </a:rPr>
              <a:t>http://</a:t>
            </a:r>
            <a:r>
              <a:rPr lang="en" sz="1600" u="sng" dirty="0" smtClean="0">
                <a:solidFill>
                  <a:srgbClr val="00B0F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3"/>
              </a:rPr>
              <a:t>voip.about.com/od/voipbasics/a/whatisvoip.htm</a:t>
            </a:r>
            <a:endParaRPr lang="en" sz="1600" u="sng" dirty="0" smtClean="0">
              <a:solidFill>
                <a:srgbClr val="00B0F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indent="-342900">
              <a:lnSpc>
                <a:spcPct val="150000"/>
              </a:lnSpc>
              <a:buClr>
                <a:srgbClr val="7030A0"/>
              </a:buClr>
              <a:buSzPct val="100000"/>
              <a:buFont typeface="+mj-lt"/>
              <a:buAutoNum type="arabicPeriod"/>
            </a:pPr>
            <a:r>
              <a:rPr lang="en" sz="1600" u="sng" dirty="0">
                <a:solidFill>
                  <a:srgbClr val="00B0F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4"/>
              </a:rPr>
              <a:t>http://compnetworking.about.com/cs/protocolsdhcp/g/bldef_dhcp.htm</a:t>
            </a:r>
            <a:r>
              <a:rPr lang="en" sz="1600" dirty="0">
                <a:solidFill>
                  <a:srgbClr val="00B0F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457200" indent="-342900">
              <a:lnSpc>
                <a:spcPct val="150000"/>
              </a:lnSpc>
              <a:buClr>
                <a:srgbClr val="7030A0"/>
              </a:buClr>
              <a:buSzPct val="100000"/>
              <a:buFont typeface="+mj-lt"/>
              <a:buAutoNum type="arabicPeriod"/>
            </a:pPr>
            <a:r>
              <a:rPr lang="en-US" sz="1600" u="sng" dirty="0">
                <a:solidFill>
                  <a:srgbClr val="00B0F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5"/>
              </a:rPr>
              <a:t>http://</a:t>
            </a:r>
            <a:r>
              <a:rPr lang="en-US" sz="1600" u="sng" dirty="0" smtClean="0">
                <a:solidFill>
                  <a:srgbClr val="00B0F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5"/>
              </a:rPr>
              <a:t>pixshark.com/cisco-voip-diagram.htm</a:t>
            </a:r>
            <a:endParaRPr lang="en-US" sz="1600" u="sng" dirty="0" smtClean="0">
              <a:solidFill>
                <a:srgbClr val="00B0F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indent="-342900">
              <a:lnSpc>
                <a:spcPct val="150000"/>
              </a:lnSpc>
              <a:buClr>
                <a:srgbClr val="7030A0"/>
              </a:buClr>
              <a:buSzPct val="100000"/>
              <a:buFont typeface="+mj-lt"/>
              <a:buAutoNum type="arabicPeriod"/>
            </a:pPr>
            <a:r>
              <a:rPr lang="en" sz="1600" u="sng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6"/>
              </a:rPr>
              <a:t>http://www.cisco.com/c/en/us/td/docs/ios/12_2/voice/configuration/guide/fvvfax_c/vvfvoip.pdf</a:t>
            </a:r>
            <a:endParaRPr lang="en" sz="1600" u="sng" dirty="0" smtClean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indent="-342900">
              <a:lnSpc>
                <a:spcPct val="150000"/>
              </a:lnSpc>
              <a:buClr>
                <a:srgbClr val="7030A0"/>
              </a:buClr>
              <a:buSzPct val="100000"/>
              <a:buFont typeface="+mj-lt"/>
              <a:buAutoNum type="arabicPeriod"/>
            </a:pPr>
            <a:r>
              <a:rPr lang="en-US" sz="1600" u="sng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7"/>
              </a:rPr>
              <a:t>http</a:t>
            </a:r>
            <a:r>
              <a:rPr lang="en-US" sz="1600" u="sng" dirty="0">
                <a:solidFill>
                  <a:srgbClr val="7030A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7"/>
              </a:rPr>
              <a:t>://www.unixmen.com/installing-cisco-packet-tracer-linux</a:t>
            </a:r>
            <a:r>
              <a:rPr lang="en-US" sz="1600" u="sng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7"/>
              </a:rPr>
              <a:t>/</a:t>
            </a:r>
            <a:endParaRPr lang="en-US" sz="1600" u="sng" dirty="0" smtClean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indent="-342900">
              <a:lnSpc>
                <a:spcPct val="150000"/>
              </a:lnSpc>
              <a:buClr>
                <a:srgbClr val="7030A0"/>
              </a:buClr>
              <a:buSzPct val="100000"/>
              <a:buFont typeface="+mj-lt"/>
              <a:buAutoNum type="arabicPeriod"/>
            </a:pPr>
            <a:r>
              <a:rPr lang="en-US" sz="1600" u="sng" dirty="0">
                <a:solidFill>
                  <a:srgbClr val="7030A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8"/>
              </a:rPr>
              <a:t>http://www.cisco.com/c/en/us/td/docs/security/asa/asa84/configuration/guide/asa_84_cli_config/basic_dhcp.html</a:t>
            </a:r>
            <a:endParaRPr lang="en-US" sz="1600" u="sng" dirty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indent="-342900">
              <a:lnSpc>
                <a:spcPct val="150000"/>
              </a:lnSpc>
              <a:buClr>
                <a:srgbClr val="7030A0"/>
              </a:buClr>
              <a:buSzPct val="100000"/>
              <a:buFont typeface="+mj-lt"/>
              <a:buAutoNum type="arabicPeriod"/>
            </a:pPr>
            <a:r>
              <a:rPr lang="en-US" sz="1600" u="sng" dirty="0">
                <a:solidFill>
                  <a:srgbClr val="7030A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http://en.wikipedia.org/wiki/Dynamic_Host_Configuration_Protocol</a:t>
            </a:r>
            <a:endParaRPr lang="en-US" sz="1600" u="sng" dirty="0" smtClean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indent="-342900">
              <a:lnSpc>
                <a:spcPct val="150000"/>
              </a:lnSpc>
              <a:buClr>
                <a:srgbClr val="7030A0"/>
              </a:buClr>
              <a:buSzPct val="100000"/>
              <a:buFont typeface="+mj-lt"/>
              <a:buAutoNum type="arabicPeriod"/>
            </a:pPr>
            <a:r>
              <a:rPr lang="en-US" sz="1600" u="sng" dirty="0">
                <a:solidFill>
                  <a:srgbClr val="7030A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9"/>
              </a:rPr>
              <a:t>http://</a:t>
            </a:r>
            <a:r>
              <a:rPr lang="en-US" sz="1600" u="sng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9"/>
              </a:rPr>
              <a:t>www.packettracernetwork.com/tutorials/voipconfiguration.html</a:t>
            </a:r>
            <a:endParaRPr lang="en-US" sz="1600" u="sng" dirty="0" smtClean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indent="-342900">
              <a:lnSpc>
                <a:spcPct val="150000"/>
              </a:lnSpc>
              <a:buClr>
                <a:srgbClr val="7030A0"/>
              </a:buClr>
              <a:buSzPct val="100000"/>
              <a:buFont typeface="+mj-lt"/>
              <a:buAutoNum type="arabicPeriod"/>
            </a:pPr>
            <a:endParaRPr lang="en" sz="1600" u="sng" dirty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14300" indent="0">
              <a:lnSpc>
                <a:spcPct val="123214"/>
              </a:lnSpc>
              <a:buClr>
                <a:schemeClr val="dk2"/>
              </a:buClr>
              <a:buSzPct val="100000"/>
              <a:buNone/>
            </a:pPr>
            <a:endParaRPr lang="en" sz="1600" dirty="0">
              <a:solidFill>
                <a:srgbClr val="00B0F0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  <a:p>
            <a:pPr marL="457200" indent="-342900">
              <a:lnSpc>
                <a:spcPct val="123214"/>
              </a:lnSpc>
              <a:buClr>
                <a:schemeClr val="dk2"/>
              </a:buClr>
              <a:buSzPct val="100000"/>
              <a:buFont typeface="+mj-lt"/>
              <a:buAutoNum type="arabicPeriod"/>
            </a:pPr>
            <a:endParaRPr lang="en" sz="1600" dirty="0">
              <a:solidFill>
                <a:srgbClr val="00B0F0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232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+mj-lt"/>
              <a:buAutoNum type="arabicPeriod"/>
            </a:pPr>
            <a:endParaRPr lang="en" sz="15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marR="0" lvl="0" indent="-68580" algn="l" rtl="0">
              <a:lnSpc>
                <a:spcPct val="90000"/>
              </a:lnSpc>
              <a:spcBef>
                <a:spcPts val="14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</a:pPr>
            <a:endParaRPr sz="15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2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7311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" sz="3600" dirty="0" smtClean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References</a:t>
            </a:r>
            <a:endParaRPr lang="en" sz="3600" b="0" i="0" u="none" strike="noStrike" cap="none" baseline="0" dirty="0">
              <a:solidFill>
                <a:srgbClr val="0070C0"/>
              </a:solidFill>
              <a:latin typeface="Century" panose="020406040505050203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821933"/>
            <a:ext cx="8229600" cy="41815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rgbClr val="7030A0"/>
              </a:buClr>
              <a:buSzPct val="100000"/>
              <a:buFont typeface="+mj-lt"/>
              <a:buAutoNum type="arabicPeriod" startAt="9"/>
            </a:pPr>
            <a:r>
              <a:rPr lang="en-US" sz="1600" u="sng" dirty="0">
                <a:solidFill>
                  <a:srgbClr val="7030A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3"/>
              </a:rPr>
              <a:t>http://www.h3c.com/portal/Products___Solutions/Technology/IPv4___</a:t>
            </a:r>
            <a:r>
              <a:rPr lang="en-US" sz="1600" u="sng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3"/>
              </a:rPr>
              <a:t>IPv6_Services/Technology_White_Paper/200804/602779_57_0.htm</a:t>
            </a:r>
            <a:endParaRPr lang="en-US" sz="1600" u="sng" dirty="0" smtClean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42900">
              <a:lnSpc>
                <a:spcPct val="150000"/>
              </a:lnSpc>
              <a:buClr>
                <a:srgbClr val="7030A0"/>
              </a:buClr>
              <a:buSzPct val="100000"/>
              <a:buFont typeface="+mj-lt"/>
              <a:buAutoNum type="arabicPeriod" startAt="9"/>
            </a:pPr>
            <a:r>
              <a:rPr lang="en" sz="1600" u="sng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600" u="sng" dirty="0">
                <a:solidFill>
                  <a:srgbClr val="7030A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4"/>
              </a:rPr>
              <a:t>http://</a:t>
            </a:r>
            <a:r>
              <a:rPr lang="en-US" sz="1600" u="sng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4"/>
              </a:rPr>
              <a:t>www.cornerstonebs.co.uk/solutions/voip-network-diagram</a:t>
            </a:r>
            <a:endParaRPr lang="en-US" sz="1600" u="sng" dirty="0" smtClean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42900">
              <a:lnSpc>
                <a:spcPct val="150000"/>
              </a:lnSpc>
              <a:buClr>
                <a:srgbClr val="7030A0"/>
              </a:buClr>
              <a:buSzPct val="100000"/>
              <a:buFont typeface="+mj-lt"/>
              <a:buAutoNum type="arabicPeriod" startAt="9"/>
            </a:pPr>
            <a:r>
              <a:rPr lang="en-US" sz="1600" u="sng" dirty="0">
                <a:solidFill>
                  <a:srgbClr val="7030A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5"/>
              </a:rPr>
              <a:t>http://</a:t>
            </a:r>
            <a:r>
              <a:rPr lang="en-US" sz="1600" u="sng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5"/>
              </a:rPr>
              <a:t>en.wikipedia.org/wiki/Enhanced_Interior_Gateway_Routing_Protocol</a:t>
            </a:r>
            <a:endParaRPr lang="en-US" sz="1600" u="sng" dirty="0" smtClean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42900">
              <a:lnSpc>
                <a:spcPct val="150000"/>
              </a:lnSpc>
              <a:buClr>
                <a:srgbClr val="7030A0"/>
              </a:buClr>
              <a:buSzPct val="100000"/>
              <a:buFont typeface="+mj-lt"/>
              <a:buAutoNum type="arabicPeriod" startAt="9"/>
            </a:pPr>
            <a:r>
              <a:rPr lang="en-US" sz="1600" u="sng" dirty="0">
                <a:solidFill>
                  <a:srgbClr val="7030A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http://www.highteck.net/EN/Cabling/Planning_and_Cabling_Networks.html</a:t>
            </a:r>
            <a:endParaRPr lang="en" sz="1600" u="sng" dirty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68580" marR="0" lvl="0" indent="-68580" algn="l" rtl="0">
              <a:lnSpc>
                <a:spcPct val="90000"/>
              </a:lnSpc>
              <a:spcBef>
                <a:spcPts val="14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</a:pPr>
            <a:endParaRPr sz="15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884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241443" y="104814"/>
            <a:ext cx="7315499" cy="7452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" sz="3600" b="0" i="0" u="none" strike="noStrike" cap="none" baseline="0" dirty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How VoIP Works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293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8580" marR="0" lvl="0" indent="-685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5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marR="0" lvl="0" indent="-68580" rtl="0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" sz="1600" b="0" i="0" u="none" strike="noStrike" cap="none" baseline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VoIP transmits the sound over a </a:t>
            </a:r>
            <a:endParaRPr lang="en" sz="1600" b="0" i="0" u="none" strike="noStrike" cap="none" baseline="0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68580" marR="0" lvl="0" indent="-68580" rtl="0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" sz="1600" b="0" i="0" u="none" strike="noStrike" cap="none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standard </a:t>
            </a:r>
            <a:r>
              <a:rPr lang="en" sz="1600" b="0" i="0" u="none" strike="noStrike" cap="none" baseline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internet infrastructure </a:t>
            </a:r>
          </a:p>
          <a:p>
            <a:pPr marL="68580" marR="0" lvl="0" indent="-68580" rtl="0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" sz="1600" b="0" i="0" u="none" strike="noStrike" cap="none" baseline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using the IP </a:t>
            </a:r>
            <a:r>
              <a:rPr lang="en" sz="1600" b="0" i="0" u="none" strike="noStrike" cap="none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Protocol,DHCP </a:t>
            </a:r>
            <a:r>
              <a:rPr lang="en" sz="1600" b="0" i="0" u="none" strike="noStrike" cap="none" baseline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plays a </a:t>
            </a:r>
          </a:p>
          <a:p>
            <a:pPr marL="68580" marR="0" lvl="0" indent="-68580" rtl="0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" sz="1600" b="0" i="0" u="none" strike="noStrike" cap="none" baseline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significant role </a:t>
            </a:r>
            <a:r>
              <a:rPr lang="en" sz="1600" b="0" i="0" u="none" strike="noStrike" cap="none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 connecting </a:t>
            </a:r>
            <a:r>
              <a:rPr lang="en" sz="1600" b="0" i="0" u="none" strike="noStrike" cap="none" baseline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</a:t>
            </a:r>
          </a:p>
          <a:p>
            <a:pPr marL="68580" marR="0" lvl="0" indent="-68580" rtl="0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" sz="1600" b="0" i="0" u="none" strike="noStrike" cap="none" baseline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calls made.</a:t>
            </a:r>
          </a:p>
          <a:p>
            <a:pPr marL="68580" marR="0" lvl="0" indent="-6858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500" b="0" i="0" u="none" strike="noStrike" cap="none" baseline="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68580" marR="0" lvl="0" indent="-6858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5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marR="0" lvl="0" indent="-68580" algn="l" rtl="0"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</a:pPr>
            <a:endParaRPr sz="15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2075" y="1553388"/>
            <a:ext cx="4657074" cy="22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90826"/>
            <a:ext cx="7315499" cy="7311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" sz="3600" b="0" i="0" u="none" strike="noStrike" cap="none" baseline="0" dirty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Example: A VoIP Network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8580" marR="0" lvl="0" indent="-68580" algn="l" rtl="0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</a:pPr>
            <a:endParaRPr sz="1500" b="0" i="0" u="none" strike="noStrike" cap="none" baseline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321" y="955497"/>
            <a:ext cx="8188504" cy="404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92814" y="90826"/>
            <a:ext cx="7315499" cy="679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" sz="3600" b="0" i="0" u="none" strike="noStrike" cap="none" baseline="0" dirty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DHCP’s Role for VoIP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00347" y="867548"/>
            <a:ext cx="8229600" cy="4064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●"/>
            </a:pPr>
            <a:r>
              <a:rPr lang="en" sz="1500" b="0" i="0" u="none" strike="noStrike" cap="none" baseline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DHCP </a:t>
            </a:r>
            <a:r>
              <a:rPr lang="en" sz="1500" b="0" i="0" u="none" strike="noStrike" cap="none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(Dynamic </a:t>
            </a:r>
            <a:r>
              <a:rPr lang="en" sz="1500" b="0" i="0" u="none" strike="noStrike" cap="none" baseline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Host  Configuration </a:t>
            </a:r>
            <a:r>
              <a:rPr lang="en" sz="1500" b="0" i="0" u="none" strike="noStrike" cap="none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Protocol) is </a:t>
            </a:r>
            <a:r>
              <a:rPr lang="en" sz="1500" b="0" i="0" u="none" strike="noStrike" cap="none" baseline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protocol used to find an IP </a:t>
            </a:r>
            <a:r>
              <a:rPr lang="en" sz="1500" b="0" i="0" u="none" strike="noStrike" cap="none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address.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●"/>
            </a:pPr>
            <a:r>
              <a:rPr lang="en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DHCP protocol is used when a host comes alive in the network for the first time.</a:t>
            </a:r>
            <a:endParaRPr sz="1500" b="0" i="0" u="none" strike="noStrike" cap="none" baseline="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150"/>
              </a:spcBef>
              <a:spcAft>
                <a:spcPts val="0"/>
              </a:spcAft>
              <a:buClrTx/>
              <a:buSzPct val="100000"/>
              <a:buFont typeface="Arial"/>
              <a:buChar char="●"/>
            </a:pPr>
            <a:r>
              <a:rPr lang="en" sz="1500" b="0" i="0" u="none" strike="noStrike" cap="none" baseline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It allows the computer to join an IP-Based network without having a pre-configured IP </a:t>
            </a:r>
            <a:r>
              <a:rPr lang="en" sz="1500" b="0" i="0" u="none" strike="noStrike" cap="none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address.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150"/>
              </a:spcBef>
              <a:spcAft>
                <a:spcPts val="0"/>
              </a:spcAft>
              <a:buClrTx/>
              <a:buSzPct val="100000"/>
              <a:buFont typeface="Arial"/>
              <a:buChar char="●"/>
            </a:pPr>
            <a:r>
              <a:rPr lang="en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host broadcasts a request message in the network, along with its MAC address.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150"/>
              </a:spcBef>
              <a:spcAft>
                <a:spcPts val="0"/>
              </a:spcAft>
              <a:buClrTx/>
              <a:buSzPct val="100000"/>
              <a:buFont typeface="Arial"/>
              <a:buChar char="●"/>
            </a:pPr>
            <a:r>
              <a:rPr lang="en-US" sz="1500" b="0" i="0" u="none" strike="noStrike" cap="none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DHCP replies back with a unicast</a:t>
            </a:r>
            <a:r>
              <a:rPr lang="en-US" sz="1500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message and assigns the host an unique IP address.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150"/>
              </a:spcBef>
              <a:spcAft>
                <a:spcPts val="0"/>
              </a:spcAft>
              <a:buClrTx/>
              <a:buSzPct val="100000"/>
              <a:buFont typeface="Arial"/>
              <a:buChar char="●"/>
            </a:pPr>
            <a:r>
              <a:rPr lang="en-US" sz="15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IP address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is allocated for some particular time frame.</a:t>
            </a:r>
            <a:endParaRPr sz="1500" b="0" i="0" u="none" strike="noStrike" cap="none" baseline="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150"/>
              </a:spcBef>
              <a:spcAft>
                <a:spcPts val="0"/>
              </a:spcAft>
              <a:buClrTx/>
              <a:buSzPct val="100000"/>
              <a:buFont typeface="Arial"/>
              <a:buChar char="●"/>
            </a:pPr>
            <a:r>
              <a:rPr lang="en" sz="1500" b="0" i="0" u="none" strike="noStrike" cap="none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After use, the server </a:t>
            </a:r>
            <a:r>
              <a:rPr lang="en" sz="1500" b="0" i="0" u="none" strike="noStrike" cap="none" baseline="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releases and renews these addresses as devices leave and join another network.</a:t>
            </a:r>
          </a:p>
          <a:p>
            <a:pPr marL="68580" marR="0" lvl="0" indent="-68580" algn="l" rtl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</a:pPr>
            <a:endParaRPr sz="15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71176" y="178371"/>
            <a:ext cx="7315499" cy="6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" sz="3600" b="0" i="0" u="none" strike="noStrike" cap="none" baseline="0" dirty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How DHCP works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836" y="1232899"/>
            <a:ext cx="7150813" cy="3246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49966"/>
            <a:ext cx="7315499" cy="67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>
                <a:solidFill>
                  <a:srgbClr val="0070C0"/>
                </a:solidFill>
                <a:latin typeface="Century" panose="02040604050505020304" pitchFamily="18" charset="0"/>
                <a:ea typeface="Calibri"/>
                <a:cs typeface="Calibri"/>
                <a:sym typeface="Calibri"/>
              </a:rPr>
              <a:t>Circuit Elements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729466"/>
            <a:ext cx="8229600" cy="39966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Cisco </a:t>
            </a: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2811 Routers, because it is the only router with IP Telephony Services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Cisco 2960 Switch, used to connect routers with the elements of network. 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Phones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Phone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Laptops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Ethernet Connections (between routers and </a:t>
            </a:r>
            <a:r>
              <a:rPr lang="e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switches, switches and end devices)</a:t>
            </a:r>
            <a:endParaRPr lang="e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Connections (between two routers)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" sz="360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Screenshots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8580" marR="0" lvl="0" indent="-68580" algn="l" rtl="0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</a:pPr>
            <a:endParaRPr sz="1500" b="0" i="0" u="none" strike="noStrike" cap="none" baseline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B6E6DA"/>
      </a:accent1>
      <a:accent2>
        <a:srgbClr val="B6E6DA"/>
      </a:accent2>
      <a:accent3>
        <a:srgbClr val="EDF9F3"/>
      </a:accent3>
      <a:accent4>
        <a:srgbClr val="EDF9F3"/>
      </a:accent4>
      <a:accent5>
        <a:srgbClr val="D9F2EC"/>
      </a:accent5>
      <a:accent6>
        <a:srgbClr val="EAF7FE"/>
      </a:accent6>
      <a:hlink>
        <a:srgbClr val="7030A0"/>
      </a:hlink>
      <a:folHlink>
        <a:srgbClr val="7030A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1030</TotalTime>
  <Words>1402</Words>
  <Application>Microsoft Office PowerPoint</Application>
  <PresentationFormat>On-screen Show (16:9)</PresentationFormat>
  <Paragraphs>217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Arabic Typesetting</vt:lpstr>
      <vt:lpstr>Arial</vt:lpstr>
      <vt:lpstr>Bookman Old Style</vt:lpstr>
      <vt:lpstr>Calibri</vt:lpstr>
      <vt:lpstr>Castellar</vt:lpstr>
      <vt:lpstr>Century</vt:lpstr>
      <vt:lpstr>Copperplate Gothic Bold</vt:lpstr>
      <vt:lpstr>Quintessential</vt:lpstr>
      <vt:lpstr>Times New Roman</vt:lpstr>
      <vt:lpstr>Trebuchet MS</vt:lpstr>
      <vt:lpstr>Wingdings</vt:lpstr>
      <vt:lpstr>Wingdings 3</vt:lpstr>
      <vt:lpstr>Facet</vt:lpstr>
      <vt:lpstr>Configuring  Voice over Internet Protocol (VoIP)</vt:lpstr>
      <vt:lpstr>Introduction to VoIP</vt:lpstr>
      <vt:lpstr>Overview</vt:lpstr>
      <vt:lpstr>How VoIP Works</vt:lpstr>
      <vt:lpstr>Example: A VoIP Network</vt:lpstr>
      <vt:lpstr>DHCP’s Role for VoIP</vt:lpstr>
      <vt:lpstr>How DHCP works</vt:lpstr>
      <vt:lpstr>Circuit Elements</vt:lpstr>
      <vt:lpstr>Screenshots</vt:lpstr>
      <vt:lpstr>Connection Steps</vt:lpstr>
      <vt:lpstr>Powering on the IP phone:</vt:lpstr>
      <vt:lpstr>Configuring Cisco Switch 2960</vt:lpstr>
      <vt:lpstr>Configuring Cisco Switch 2960</vt:lpstr>
      <vt:lpstr>Serial Port in Cisco Router-2811</vt:lpstr>
      <vt:lpstr>Configuring Cisco Router-2811</vt:lpstr>
      <vt:lpstr>Configuring DHCP Server</vt:lpstr>
      <vt:lpstr>Configuring Call Manager Express</vt:lpstr>
      <vt:lpstr>Configuring Cisco Router 2811</vt:lpstr>
      <vt:lpstr>Assigning Phone Numbers</vt:lpstr>
      <vt:lpstr>Assigning Phone Numbers</vt:lpstr>
      <vt:lpstr>EIGRP</vt:lpstr>
      <vt:lpstr>Routing Protocol</vt:lpstr>
      <vt:lpstr>Routing Protocol (Contd.)</vt:lpstr>
      <vt:lpstr>Routing Protocol</vt:lpstr>
      <vt:lpstr>Calls inside a Network (102 calling 103)</vt:lpstr>
      <vt:lpstr>Connection between Locations</vt:lpstr>
      <vt:lpstr>Connection between Locations</vt:lpstr>
      <vt:lpstr>Calls between Networks (201 calling 302)</vt:lpstr>
      <vt:lpstr>Analog to IP Phone(401 calling 202)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 Voice over Internet Protocol (VoIP)</dc:title>
  <dc:creator>Suchanda</dc:creator>
  <cp:lastModifiedBy>Suchanda</cp:lastModifiedBy>
  <cp:revision>121</cp:revision>
  <dcterms:modified xsi:type="dcterms:W3CDTF">2017-07-20T16:00:14Z</dcterms:modified>
</cp:coreProperties>
</file>