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72" r:id="rId2"/>
    <p:sldId id="273" r:id="rId3"/>
    <p:sldId id="278" r:id="rId4"/>
    <p:sldId id="280" r:id="rId5"/>
    <p:sldId id="275" r:id="rId6"/>
    <p:sldId id="258" r:id="rId7"/>
    <p:sldId id="279"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p:restoredTop sz="94640"/>
  </p:normalViewPr>
  <p:slideViewPr>
    <p:cSldViewPr snapToGrid="0" snapToObjects="1">
      <p:cViewPr varScale="1">
        <p:scale>
          <a:sx n="152" d="100"/>
          <a:sy n="152" d="100"/>
        </p:scale>
        <p:origin x="224"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B50122-1B16-6842-8368-CC2FF2820C9E}" type="datetimeFigureOut">
              <a:rPr lang="en-US" smtClean="0"/>
              <a:t>3/29/21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E62325-4D93-2143-9022-4FF3ED53BB1A}" type="slidenum">
              <a:rPr lang="en-US" smtClean="0"/>
              <a:t>‹#›</a:t>
            </a:fld>
            <a:endParaRPr lang="en-US"/>
          </a:p>
        </p:txBody>
      </p:sp>
    </p:spTree>
    <p:extLst>
      <p:ext uri="{BB962C8B-B14F-4D97-AF65-F5344CB8AC3E}">
        <p14:creationId xmlns:p14="http://schemas.microsoft.com/office/powerpoint/2010/main" val="1802316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E62325-4D93-2143-9022-4FF3ED53BB1A}" type="slidenum">
              <a:rPr lang="en-US" smtClean="0"/>
              <a:t>1</a:t>
            </a:fld>
            <a:endParaRPr lang="en-US"/>
          </a:p>
        </p:txBody>
      </p:sp>
    </p:spTree>
    <p:extLst>
      <p:ext uri="{BB962C8B-B14F-4D97-AF65-F5344CB8AC3E}">
        <p14:creationId xmlns:p14="http://schemas.microsoft.com/office/powerpoint/2010/main" val="42850139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3/29/21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3/29/21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3/29/21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3/29/21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3/29/21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3/29/21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hyperlink" Target="http://archive.ics.uci.edu/ml/datasets/Metro+Interstate+Traffic+Volume"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3967-5C18-E546-A142-0950ED33D2D9}"/>
              </a:ext>
            </a:extLst>
          </p:cNvPr>
          <p:cNvSpPr>
            <a:spLocks noGrp="1"/>
          </p:cNvSpPr>
          <p:nvPr>
            <p:ph type="ctrTitle"/>
          </p:nvPr>
        </p:nvSpPr>
        <p:spPr/>
        <p:txBody>
          <a:bodyPr/>
          <a:lstStyle/>
          <a:p>
            <a:r>
              <a:rPr lang="en-US" b="1" dirty="0"/>
              <a:t>Metro Interstate Traffic Volume Data Analysis</a:t>
            </a:r>
            <a:endParaRPr lang="en-US" dirty="0"/>
          </a:p>
        </p:txBody>
      </p:sp>
      <p:sp>
        <p:nvSpPr>
          <p:cNvPr id="3" name="Subtitle 2">
            <a:extLst>
              <a:ext uri="{FF2B5EF4-FFF2-40B4-BE49-F238E27FC236}">
                <a16:creationId xmlns:a16="http://schemas.microsoft.com/office/drawing/2014/main" id="{6ADACD78-2356-E648-841B-247C664269D4}"/>
              </a:ext>
            </a:extLst>
          </p:cNvPr>
          <p:cNvSpPr>
            <a:spLocks noGrp="1"/>
          </p:cNvSpPr>
          <p:nvPr>
            <p:ph type="subTitle" idx="1"/>
          </p:nvPr>
        </p:nvSpPr>
        <p:spPr>
          <a:xfrm>
            <a:off x="1154955" y="5561152"/>
            <a:ext cx="8825658" cy="698134"/>
          </a:xfrm>
        </p:spPr>
        <p:txBody>
          <a:bodyPr/>
          <a:lstStyle/>
          <a:p>
            <a:r>
              <a:rPr lang="en-US" dirty="0"/>
              <a:t>Presenter: Suchismita Moharana</a:t>
            </a:r>
          </a:p>
        </p:txBody>
      </p:sp>
    </p:spTree>
    <p:extLst>
      <p:ext uri="{BB962C8B-B14F-4D97-AF65-F5344CB8AC3E}">
        <p14:creationId xmlns:p14="http://schemas.microsoft.com/office/powerpoint/2010/main" val="3658929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5D17-9281-E746-85F9-BA645AE681A4}"/>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CDFEBDE4-EC91-D148-8E68-98A5FD415686}"/>
              </a:ext>
            </a:extLst>
          </p:cNvPr>
          <p:cNvSpPr>
            <a:spLocks noGrp="1"/>
          </p:cNvSpPr>
          <p:nvPr>
            <p:ph type="body" sz="half" idx="2"/>
          </p:nvPr>
        </p:nvSpPr>
        <p:spPr/>
        <p:txBody>
          <a:bodyPr/>
          <a:lstStyle/>
          <a:p>
            <a:r>
              <a:rPr lang="en-US" dirty="0"/>
              <a:t>Time is important to everyone and hence in Today’s world, everyone wants to utilize their time wisely. We will discuss about how predicting road traffic volume will help us in saving time on road when we travel during busy hours. </a:t>
            </a:r>
          </a:p>
          <a:p>
            <a:endParaRPr lang="en-US" dirty="0"/>
          </a:p>
        </p:txBody>
      </p:sp>
    </p:spTree>
    <p:extLst>
      <p:ext uri="{BB962C8B-B14F-4D97-AF65-F5344CB8AC3E}">
        <p14:creationId xmlns:p14="http://schemas.microsoft.com/office/powerpoint/2010/main" val="1615070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5D17-9281-E746-85F9-BA645AE681A4}"/>
              </a:ext>
            </a:extLst>
          </p:cNvPr>
          <p:cNvSpPr>
            <a:spLocks noGrp="1"/>
          </p:cNvSpPr>
          <p:nvPr>
            <p:ph type="title"/>
          </p:nvPr>
        </p:nvSpPr>
        <p:spPr/>
        <p:txBody>
          <a:bodyPr/>
          <a:lstStyle/>
          <a:p>
            <a:r>
              <a:rPr lang="en-US" dirty="0"/>
              <a:t>Data Source</a:t>
            </a:r>
          </a:p>
        </p:txBody>
      </p:sp>
      <p:sp>
        <p:nvSpPr>
          <p:cNvPr id="3" name="Text Placeholder 2">
            <a:extLst>
              <a:ext uri="{FF2B5EF4-FFF2-40B4-BE49-F238E27FC236}">
                <a16:creationId xmlns:a16="http://schemas.microsoft.com/office/drawing/2014/main" id="{CDFEBDE4-EC91-D148-8E68-98A5FD415686}"/>
              </a:ext>
            </a:extLst>
          </p:cNvPr>
          <p:cNvSpPr>
            <a:spLocks noGrp="1"/>
          </p:cNvSpPr>
          <p:nvPr>
            <p:ph type="body" sz="half" idx="2"/>
          </p:nvPr>
        </p:nvSpPr>
        <p:spPr>
          <a:xfrm>
            <a:off x="1154954" y="3543300"/>
            <a:ext cx="9566176" cy="2476500"/>
          </a:xfrm>
        </p:spPr>
        <p:txBody>
          <a:bodyPr/>
          <a:lstStyle/>
          <a:p>
            <a:r>
              <a:rPr lang="en-US" dirty="0"/>
              <a:t>For our analysis, we have collected this data (which is publicly available) from </a:t>
            </a:r>
            <a:r>
              <a:rPr lang="en-US" dirty="0">
                <a:hlinkClick r:id="rId2"/>
              </a:rPr>
              <a:t>http://archive.ics.uci.edu/ml/datasets/Metro+Interstate+Traffic+Volume</a:t>
            </a:r>
            <a:endParaRPr lang="en-US" dirty="0"/>
          </a:p>
          <a:p>
            <a:endParaRPr lang="en-US" dirty="0"/>
          </a:p>
          <a:p>
            <a:r>
              <a:rPr lang="en-US" dirty="0"/>
              <a:t>This analysis will help in better urban planning, maintenance planning, lowering congestion level and increasing driver safety by forecasting the traffic volume for a future timeframe.</a:t>
            </a:r>
          </a:p>
        </p:txBody>
      </p:sp>
    </p:spTree>
    <p:extLst>
      <p:ext uri="{BB962C8B-B14F-4D97-AF65-F5344CB8AC3E}">
        <p14:creationId xmlns:p14="http://schemas.microsoft.com/office/powerpoint/2010/main" val="3887433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1AEE-675B-444D-9FA6-D5FFAA8D1F80}"/>
              </a:ext>
            </a:extLst>
          </p:cNvPr>
          <p:cNvSpPr>
            <a:spLocks noGrp="1"/>
          </p:cNvSpPr>
          <p:nvPr>
            <p:ph type="title"/>
          </p:nvPr>
        </p:nvSpPr>
        <p:spPr>
          <a:xfrm>
            <a:off x="1154955" y="1295400"/>
            <a:ext cx="2793158" cy="835404"/>
          </a:xfrm>
        </p:spPr>
        <p:txBody>
          <a:bodyPr/>
          <a:lstStyle/>
          <a:p>
            <a:r>
              <a:rPr lang="en-US" dirty="0">
                <a:solidFill>
                  <a:srgbClr val="FFFFFF"/>
                </a:solidFill>
              </a:rPr>
              <a:t>Stationary / Non-Stationary</a:t>
            </a:r>
            <a:endParaRPr lang="en-US" dirty="0"/>
          </a:p>
        </p:txBody>
      </p:sp>
      <p:sp>
        <p:nvSpPr>
          <p:cNvPr id="4" name="Text Placeholder 3">
            <a:extLst>
              <a:ext uri="{FF2B5EF4-FFF2-40B4-BE49-F238E27FC236}">
                <a16:creationId xmlns:a16="http://schemas.microsoft.com/office/drawing/2014/main" id="{6D410F50-8B35-D84D-8CC4-0D0F2E5323CA}"/>
              </a:ext>
            </a:extLst>
          </p:cNvPr>
          <p:cNvSpPr>
            <a:spLocks noGrp="1"/>
          </p:cNvSpPr>
          <p:nvPr>
            <p:ph type="body" sz="half" idx="2"/>
          </p:nvPr>
        </p:nvSpPr>
        <p:spPr>
          <a:xfrm>
            <a:off x="1154955" y="2215740"/>
            <a:ext cx="2793158" cy="2895599"/>
          </a:xfrm>
        </p:spPr>
        <p:txBody>
          <a:bodyPr/>
          <a:lstStyle/>
          <a:p>
            <a:r>
              <a:rPr lang="en-US" dirty="0"/>
              <a:t>By looking at the ACF (which shows dampening sinusoidal behavior) and by looking at the spectral density, we can say that there is some seasonality present in the data. Hence it is non-stationary. Also, from spectral density we can see that data has a cycle of 24. Also, it has cycle at 12.</a:t>
            </a:r>
          </a:p>
        </p:txBody>
      </p:sp>
      <p:pic>
        <p:nvPicPr>
          <p:cNvPr id="5" name="Picture 4">
            <a:extLst>
              <a:ext uri="{FF2B5EF4-FFF2-40B4-BE49-F238E27FC236}">
                <a16:creationId xmlns:a16="http://schemas.microsoft.com/office/drawing/2014/main" id="{82F644B9-74BC-0E43-A47E-AE875F26C510}"/>
              </a:ext>
            </a:extLst>
          </p:cNvPr>
          <p:cNvPicPr>
            <a:picLocks noChangeAspect="1"/>
          </p:cNvPicPr>
          <p:nvPr/>
        </p:nvPicPr>
        <p:blipFill>
          <a:blip r:embed="rId2"/>
          <a:stretch>
            <a:fillRect/>
          </a:stretch>
        </p:blipFill>
        <p:spPr>
          <a:xfrm>
            <a:off x="5440318" y="1521728"/>
            <a:ext cx="6098256" cy="3855616"/>
          </a:xfrm>
          <a:prstGeom prst="rect">
            <a:avLst/>
          </a:prstGeom>
        </p:spPr>
      </p:pic>
    </p:spTree>
    <p:extLst>
      <p:ext uri="{BB962C8B-B14F-4D97-AF65-F5344CB8AC3E}">
        <p14:creationId xmlns:p14="http://schemas.microsoft.com/office/powerpoint/2010/main" val="2925676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42EC6-D9A1-B045-9B06-5087564ABC31}"/>
              </a:ext>
            </a:extLst>
          </p:cNvPr>
          <p:cNvSpPr>
            <a:spLocks noGrp="1"/>
          </p:cNvSpPr>
          <p:nvPr>
            <p:ph type="title"/>
          </p:nvPr>
        </p:nvSpPr>
        <p:spPr/>
        <p:txBody>
          <a:bodyPr/>
          <a:lstStyle/>
          <a:p>
            <a:r>
              <a:rPr lang="en-US" dirty="0"/>
              <a:t>ARMA (5,1) model for our data</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70C2952E-7295-6749-BDAD-ADB493F78E55}"/>
                  </a:ext>
                </a:extLst>
              </p:cNvPr>
              <p:cNvSpPr>
                <a:spLocks noGrp="1"/>
              </p:cNvSpPr>
              <p:nvPr>
                <p:ph sz="half" idx="1"/>
              </p:nvPr>
            </p:nvSpPr>
            <p:spPr>
              <a:xfrm>
                <a:off x="1154952" y="2603500"/>
                <a:ext cx="10254076" cy="3416301"/>
              </a:xfrm>
            </p:spPr>
            <p:txBody>
              <a:bodyPr/>
              <a:lstStyle/>
              <a:p>
                <a:r>
                  <a:rPr lang="en-US" dirty="0"/>
                  <a:t>We found ARMA(5,1) as best fit by AIC estimate function with a lowest AIC of 13.10500.</a:t>
                </a:r>
              </a:p>
              <a:p>
                <a:r>
                  <a:rPr lang="en-US" dirty="0"/>
                  <a:t>We can represent it as below.</a:t>
                </a:r>
              </a:p>
              <a:p>
                <a:pPr marL="0" indent="0">
                  <a:buNone/>
                </a:pPr>
                <a:r>
                  <a:rPr lang="en-US" dirty="0">
                    <a:latin typeface="Cambria Math" panose="02040503050406030204" pitchFamily="18" charset="0"/>
                    <a:ea typeface="Cambria Math" panose="02040503050406030204" pitchFamily="18" charset="0"/>
                  </a:rPr>
                  <a:t>	 (1 - 2.08 B + 1.43 B</a:t>
                </a:r>
                <a:r>
                  <a:rPr lang="en-US" baseline="30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- 0.26 B</a:t>
                </a:r>
                <a:r>
                  <a:rPr lang="en-US" baseline="30000" dirty="0">
                    <a:latin typeface="Cambria Math" panose="02040503050406030204" pitchFamily="18" charset="0"/>
                    <a:ea typeface="Cambria Math" panose="02040503050406030204" pitchFamily="18" charset="0"/>
                  </a:rPr>
                  <a:t>3</a:t>
                </a:r>
                <a:r>
                  <a:rPr lang="en-US" dirty="0">
                    <a:latin typeface="Cambria Math" panose="02040503050406030204" pitchFamily="18" charset="0"/>
                    <a:ea typeface="Cambria Math" panose="02040503050406030204" pitchFamily="18" charset="0"/>
                  </a:rPr>
                  <a:t> - 0.13 B</a:t>
                </a:r>
                <a:r>
                  <a:rPr lang="en-US" baseline="30000" dirty="0">
                    <a:latin typeface="Cambria Math" panose="02040503050406030204" pitchFamily="18" charset="0"/>
                    <a:ea typeface="Cambria Math" panose="02040503050406030204" pitchFamily="18" charset="0"/>
                  </a:rPr>
                  <a:t>4</a:t>
                </a:r>
                <a:r>
                  <a:rPr lang="en-US" dirty="0">
                    <a:latin typeface="Cambria Math" panose="02040503050406030204" pitchFamily="18" charset="0"/>
                    <a:ea typeface="Cambria Math" panose="02040503050406030204" pitchFamily="18" charset="0"/>
                  </a:rPr>
                  <a:t> + 0.09 B</a:t>
                </a:r>
                <a:r>
                  <a:rPr lang="en-US" baseline="30000" dirty="0">
                    <a:latin typeface="Cambria Math" panose="02040503050406030204" pitchFamily="18" charset="0"/>
                    <a:ea typeface="Cambria Math" panose="02040503050406030204" pitchFamily="18" charset="0"/>
                  </a:rPr>
                  <a:t>5</a:t>
                </a:r>
                <a:r>
                  <a:rPr lang="en-US" dirty="0">
                    <a:latin typeface="Cambria Math" panose="02040503050406030204" pitchFamily="18" charset="0"/>
                    <a:ea typeface="Cambria Math" panose="02040503050406030204" pitchFamily="18" charset="0"/>
                  </a:rPr>
                  <a:t>) (</a:t>
                </a:r>
                <a:r>
                  <a:rPr lang="en-US" dirty="0" err="1">
                    <a:latin typeface="Cambria Math" panose="02040503050406030204" pitchFamily="18" charset="0"/>
                    <a:ea typeface="Cambria Math" panose="02040503050406030204" pitchFamily="18" charset="0"/>
                  </a:rPr>
                  <a:t>X</a:t>
                </a:r>
                <a:r>
                  <a:rPr lang="en-US" baseline="-25000" dirty="0" err="1">
                    <a:latin typeface="Cambria Math" panose="02040503050406030204" pitchFamily="18" charset="0"/>
                    <a:ea typeface="Cambria Math" panose="02040503050406030204" pitchFamily="18" charset="0"/>
                  </a:rPr>
                  <a:t>t</a:t>
                </a:r>
                <a:r>
                  <a:rPr lang="en-US" dirty="0">
                    <a:latin typeface="Cambria Math" panose="02040503050406030204" pitchFamily="18" charset="0"/>
                    <a:ea typeface="Cambria Math" panose="02040503050406030204" pitchFamily="18" charset="0"/>
                  </a:rPr>
                  <a:t> - 3259.8) = a</a:t>
                </a:r>
                <a:r>
                  <a:rPr lang="en-US" baseline="-25000" dirty="0">
                    <a:latin typeface="Cambria Math" panose="02040503050406030204" pitchFamily="18" charset="0"/>
                    <a:ea typeface="Cambria Math" panose="02040503050406030204" pitchFamily="18" charset="0"/>
                  </a:rPr>
                  <a:t>t </a:t>
                </a:r>
                <a:r>
                  <a:rPr lang="en-US" dirty="0">
                    <a:latin typeface="Cambria Math" panose="02040503050406030204" pitchFamily="18" charset="0"/>
                    <a:ea typeface="Cambria Math" panose="02040503050406030204" pitchFamily="18" charset="0"/>
                  </a:rPr>
                  <a:t> - 0.78 a</a:t>
                </a:r>
                <a:r>
                  <a:rPr lang="en-US" baseline="-25000" dirty="0">
                    <a:latin typeface="Cambria Math" panose="02040503050406030204" pitchFamily="18" charset="0"/>
                    <a:ea typeface="Cambria Math" panose="02040503050406030204" pitchFamily="18" charset="0"/>
                  </a:rPr>
                  <a:t>t-1</a:t>
                </a:r>
                <a:r>
                  <a:rPr lang="en-US" dirty="0">
                    <a:latin typeface="Cambria Math" panose="02040503050406030204" pitchFamily="18" charset="0"/>
                    <a:ea typeface="Cambria Math" panose="02040503050406030204" pitchFamily="18" charset="0"/>
                  </a:rPr>
                  <a:t> , </a:t>
                </a:r>
                <a14:m>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b="0" i="1" baseline="-25000" smtClean="0">
                        <a:latin typeface="Cambria Math" panose="02040503050406030204" pitchFamily="18" charset="0"/>
                        <a:ea typeface="Cambria Math" panose="02040503050406030204" pitchFamily="18" charset="0"/>
                      </a:rPr>
                      <m:t>𝑎</m:t>
                    </m:r>
                    <m:r>
                      <a:rPr lang="en-US" b="0" i="1" baseline="30000" smtClean="0">
                        <a:latin typeface="Cambria Math" panose="02040503050406030204" pitchFamily="18" charset="0"/>
                        <a:ea typeface="Cambria Math" panose="02040503050406030204" pitchFamily="18" charset="0"/>
                      </a:rPr>
                      <m:t>2</m:t>
                    </m:r>
                  </m:oMath>
                </a14:m>
                <a:r>
                  <a:rPr lang="en-US" dirty="0">
                    <a:latin typeface="Cambria Math" panose="02040503050406030204" pitchFamily="18" charset="0"/>
                    <a:ea typeface="Cambria Math" panose="02040503050406030204" pitchFamily="18" charset="0"/>
                  </a:rPr>
                  <a:t> = 491248.7</a:t>
                </a:r>
              </a:p>
              <a:p>
                <a:pPr marL="0" indent="0">
                  <a:buNone/>
                </a:pPr>
                <a:endParaRPr lang="en-US" dirty="0">
                  <a:latin typeface="Cambria Math" panose="02040503050406030204" pitchFamily="18" charset="0"/>
                  <a:ea typeface="Cambria Math" panose="02040503050406030204" pitchFamily="18" charset="0"/>
                </a:endParaRPr>
              </a:p>
            </p:txBody>
          </p:sp>
        </mc:Choice>
        <mc:Fallback xmlns="">
          <p:sp>
            <p:nvSpPr>
              <p:cNvPr id="8" name="Content Placeholder 7">
                <a:extLst>
                  <a:ext uri="{FF2B5EF4-FFF2-40B4-BE49-F238E27FC236}">
                    <a16:creationId xmlns:a16="http://schemas.microsoft.com/office/drawing/2014/main" id="{70C2952E-7295-6749-BDAD-ADB493F78E55}"/>
                  </a:ext>
                </a:extLst>
              </p:cNvPr>
              <p:cNvSpPr>
                <a:spLocks noGrp="1" noRot="1" noChangeAspect="1" noMove="1" noResize="1" noEditPoints="1" noAdjustHandles="1" noChangeArrowheads="1" noChangeShapeType="1" noTextEdit="1"/>
              </p:cNvSpPr>
              <p:nvPr>
                <p:ph sz="half" idx="1"/>
              </p:nvPr>
            </p:nvSpPr>
            <p:spPr>
              <a:xfrm>
                <a:off x="1154952" y="2603500"/>
                <a:ext cx="10254076" cy="3416301"/>
              </a:xfrm>
              <a:blipFill>
                <a:blip r:embed="rId2"/>
                <a:stretch>
                  <a:fillRect l="-124" t="-370"/>
                </a:stretch>
              </a:blipFill>
            </p:spPr>
            <p:txBody>
              <a:bodyPr/>
              <a:lstStyle/>
              <a:p>
                <a:r>
                  <a:rPr lang="en-US">
                    <a:noFill/>
                  </a:rPr>
                  <a:t> </a:t>
                </a:r>
              </a:p>
            </p:txBody>
          </p:sp>
        </mc:Fallback>
      </mc:AlternateContent>
    </p:spTree>
    <p:extLst>
      <p:ext uri="{BB962C8B-B14F-4D97-AF65-F5344CB8AC3E}">
        <p14:creationId xmlns:p14="http://schemas.microsoft.com/office/powerpoint/2010/main" val="305861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1AEE-675B-444D-9FA6-D5FFAA8D1F80}"/>
              </a:ext>
            </a:extLst>
          </p:cNvPr>
          <p:cNvSpPr>
            <a:spLocks noGrp="1"/>
          </p:cNvSpPr>
          <p:nvPr>
            <p:ph type="title"/>
          </p:nvPr>
        </p:nvSpPr>
        <p:spPr/>
        <p:txBody>
          <a:bodyPr/>
          <a:lstStyle/>
          <a:p>
            <a:r>
              <a:rPr lang="en-US" dirty="0">
                <a:solidFill>
                  <a:srgbClr val="FFFFFF"/>
                </a:solidFill>
              </a:rPr>
              <a:t>General Traffic Trend on Holidays /None</a:t>
            </a:r>
            <a:endParaRPr lang="en-US" dirty="0"/>
          </a:p>
        </p:txBody>
      </p:sp>
      <p:sp>
        <p:nvSpPr>
          <p:cNvPr id="4" name="Text Placeholder 3">
            <a:extLst>
              <a:ext uri="{FF2B5EF4-FFF2-40B4-BE49-F238E27FC236}">
                <a16:creationId xmlns:a16="http://schemas.microsoft.com/office/drawing/2014/main" id="{6D410F50-8B35-D84D-8CC4-0D0F2E5323CA}"/>
              </a:ext>
            </a:extLst>
          </p:cNvPr>
          <p:cNvSpPr>
            <a:spLocks noGrp="1"/>
          </p:cNvSpPr>
          <p:nvPr>
            <p:ph type="body" sz="half" idx="2"/>
          </p:nvPr>
        </p:nvSpPr>
        <p:spPr/>
        <p:txBody>
          <a:bodyPr/>
          <a:lstStyle/>
          <a:p>
            <a:r>
              <a:rPr lang="en-US" dirty="0"/>
              <a:t>The trend in boxplot shows that traffic is not very high on holidays. Rather it is high when it is not a holiday.</a:t>
            </a:r>
          </a:p>
        </p:txBody>
      </p:sp>
      <p:pic>
        <p:nvPicPr>
          <p:cNvPr id="7" name="Picture 6">
            <a:extLst>
              <a:ext uri="{FF2B5EF4-FFF2-40B4-BE49-F238E27FC236}">
                <a16:creationId xmlns:a16="http://schemas.microsoft.com/office/drawing/2014/main" id="{972BC168-C8B5-CD4B-B4E7-DD03E3278BF2}"/>
              </a:ext>
            </a:extLst>
          </p:cNvPr>
          <p:cNvPicPr>
            <a:picLocks noChangeAspect="1"/>
          </p:cNvPicPr>
          <p:nvPr/>
        </p:nvPicPr>
        <p:blipFill>
          <a:blip r:embed="rId2"/>
          <a:stretch>
            <a:fillRect/>
          </a:stretch>
        </p:blipFill>
        <p:spPr>
          <a:xfrm>
            <a:off x="5113439" y="1659564"/>
            <a:ext cx="6629400" cy="3975100"/>
          </a:xfrm>
          <a:prstGeom prst="rect">
            <a:avLst/>
          </a:prstGeom>
        </p:spPr>
      </p:pic>
    </p:spTree>
    <p:extLst>
      <p:ext uri="{BB962C8B-B14F-4D97-AF65-F5344CB8AC3E}">
        <p14:creationId xmlns:p14="http://schemas.microsoft.com/office/powerpoint/2010/main" val="1935110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7C232-145F-D749-BB9D-C01C333AE71E}"/>
              </a:ext>
            </a:extLst>
          </p:cNvPr>
          <p:cNvSpPr>
            <a:spLocks noGrp="1"/>
          </p:cNvSpPr>
          <p:nvPr>
            <p:ph type="title"/>
          </p:nvPr>
        </p:nvSpPr>
        <p:spPr/>
        <p:txBody>
          <a:bodyPr/>
          <a:lstStyle/>
          <a:p>
            <a:r>
              <a:rPr lang="en-US" dirty="0"/>
              <a:t>Next Strategy on this data</a:t>
            </a:r>
          </a:p>
        </p:txBody>
      </p:sp>
      <p:sp>
        <p:nvSpPr>
          <p:cNvPr id="3" name="Text Placeholder 2">
            <a:extLst>
              <a:ext uri="{FF2B5EF4-FFF2-40B4-BE49-F238E27FC236}">
                <a16:creationId xmlns:a16="http://schemas.microsoft.com/office/drawing/2014/main" id="{A9D6359F-FA3A-D141-9291-4BEA38DA5E46}"/>
              </a:ext>
            </a:extLst>
          </p:cNvPr>
          <p:cNvSpPr>
            <a:spLocks noGrp="1"/>
          </p:cNvSpPr>
          <p:nvPr>
            <p:ph type="body" sz="half" idx="2"/>
          </p:nvPr>
        </p:nvSpPr>
        <p:spPr/>
        <p:txBody>
          <a:bodyPr/>
          <a:lstStyle/>
          <a:p>
            <a:r>
              <a:rPr lang="en-US" dirty="0"/>
              <a:t>As we saw from graphs, traffic is low on holidays and high when day not is marked as holiday. So, we are going to analyze more on this data to find out what is the trend around the holidays.</a:t>
            </a:r>
          </a:p>
          <a:p>
            <a:endParaRPr lang="en-US" dirty="0"/>
          </a:p>
          <a:p>
            <a:r>
              <a:rPr lang="en-US" dirty="0"/>
              <a:t>We will use multivariate time series analysis and lagged variable approach to analyze and predict traffic volume right before and after the holiday.</a:t>
            </a:r>
          </a:p>
        </p:txBody>
      </p:sp>
    </p:spTree>
    <p:extLst>
      <p:ext uri="{BB962C8B-B14F-4D97-AF65-F5344CB8AC3E}">
        <p14:creationId xmlns:p14="http://schemas.microsoft.com/office/powerpoint/2010/main" val="3545578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3967-5C18-E546-A142-0950ED33D2D9}"/>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6ADACD78-2356-E648-841B-247C664269D4}"/>
              </a:ext>
            </a:extLst>
          </p:cNvPr>
          <p:cNvSpPr>
            <a:spLocks noGrp="1"/>
          </p:cNvSpPr>
          <p:nvPr>
            <p:ph type="subTitle" idx="1"/>
          </p:nvPr>
        </p:nvSpPr>
        <p:spPr>
          <a:xfrm>
            <a:off x="1154955" y="5561152"/>
            <a:ext cx="8825658" cy="698134"/>
          </a:xfrm>
        </p:spPr>
        <p:txBody>
          <a:bodyPr/>
          <a:lstStyle/>
          <a:p>
            <a:r>
              <a:rPr lang="en-US" dirty="0"/>
              <a:t>Presenter: Suchismita Moharana</a:t>
            </a:r>
          </a:p>
        </p:txBody>
      </p:sp>
    </p:spTree>
    <p:extLst>
      <p:ext uri="{BB962C8B-B14F-4D97-AF65-F5344CB8AC3E}">
        <p14:creationId xmlns:p14="http://schemas.microsoft.com/office/powerpoint/2010/main" val="8151994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1376</TotalTime>
  <Words>369</Words>
  <Application>Microsoft Macintosh PowerPoint</Application>
  <PresentationFormat>Widescreen</PresentationFormat>
  <Paragraphs>23</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Cambria Math</vt:lpstr>
      <vt:lpstr>Century Gothic</vt:lpstr>
      <vt:lpstr>Wingdings 3</vt:lpstr>
      <vt:lpstr>Ion Boardroom</vt:lpstr>
      <vt:lpstr>Metro Interstate Traffic Volume Data Analysis</vt:lpstr>
      <vt:lpstr>Introduction</vt:lpstr>
      <vt:lpstr>Data Source</vt:lpstr>
      <vt:lpstr>Stationary / Non-Stationary</vt:lpstr>
      <vt:lpstr>ARMA (5,1) model for our data</vt:lpstr>
      <vt:lpstr>General Traffic Trend on Holidays /None</vt:lpstr>
      <vt:lpstr>Next Strategy on this data</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Doing Data Science Analytics on </dc:title>
  <dc:creator>Suchismita Moharana</dc:creator>
  <cp:lastModifiedBy>Microsoft Office User</cp:lastModifiedBy>
  <cp:revision>19</cp:revision>
  <dcterms:created xsi:type="dcterms:W3CDTF">2019-12-05T06:28:28Z</dcterms:created>
  <dcterms:modified xsi:type="dcterms:W3CDTF">2021-03-29T05:05:48Z</dcterms:modified>
</cp:coreProperties>
</file>