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8C61C-4DAA-06E2-EF1E-39A5AD271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59B7E-E0A1-5819-21B1-06CB36E5F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38CC9-89B3-2F03-CC5D-96E357E17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4029-0F7D-43EB-8402-91D7F22518B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C0E9C-1360-E535-DB45-42BA361A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F10EA-6A5F-6EFA-A0A6-8A9B62D3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19CC8-76D1-4D08-B5C7-DC41C9A4D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73D5E-B438-1638-77A2-214A026A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C029D-B428-D4D8-523F-69CEACD5C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95F34-8401-F61C-5904-67F3F2DE5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4029-0F7D-43EB-8402-91D7F22518B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98160-89EA-53FB-FC9D-ACE5571B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C10B8-93D2-506F-1282-B8E93917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19CC8-76D1-4D08-B5C7-DC41C9A4D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29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2E9B5-2AD7-5F8B-1727-FE80658AA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49578-0C83-CAC7-DA2C-8171C421D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DC6CC-6EF9-7F54-FBC6-0F89A252A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4029-0F7D-43EB-8402-91D7F22518B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B583F-BF42-40FE-D42E-4A29D1B28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D3FE3-83A3-BF8C-95F1-85BD96ED6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19CC8-76D1-4D08-B5C7-DC41C9A4D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3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3837F-A1C9-29DB-0F79-D1B5E9555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151DF-D830-96AA-DFC1-2614EE63A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F06C3-3A4A-12D1-1CF7-A9679EEC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4029-0F7D-43EB-8402-91D7F22518B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EFF1D-CBE9-A730-56D1-D2F2057D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4E68E-C120-01DC-32DD-E2A3046A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19CC8-76D1-4D08-B5C7-DC41C9A4D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7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DEE15-D2F2-4868-C1FC-FED9207F4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7B822-B459-10F4-9DC6-2ABF4AAAA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AF75-A15B-D001-2A33-5B6196F8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4029-0F7D-43EB-8402-91D7F22518B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5E19C-73B7-2C77-D73E-E33173A4B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F6328-7997-826E-EA91-E3291F16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19CC8-76D1-4D08-B5C7-DC41C9A4D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2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0B82B-C47B-7EF2-14BF-258882769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8800F-0CAD-B6BB-ABC3-898865349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89264-4CF5-2D7A-5DE3-9FEDEAFC4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C65AE-5FFF-A103-6336-BEA1B50E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4029-0F7D-43EB-8402-91D7F22518B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89A55-7631-2FD6-F991-F15CCBF3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0A36D-0C5A-2E7F-6DE8-C4A677911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19CC8-76D1-4D08-B5C7-DC41C9A4D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8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009F8-EAC1-B8A6-4AA5-806F1ECBB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75478-1708-8A3F-DC2B-E35670B2F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9A973-5E7F-2E85-4F40-A9326A901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01CBD-DA7F-86EB-BC91-A55D052B8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C0ABDB-922C-CE77-649D-FE074D463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45FD58-5695-2DCD-9C00-47C11801F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4029-0F7D-43EB-8402-91D7F22518B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ADAA4-1F3D-980E-3776-AFBCD169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C2B807-293A-96F6-D469-3D8458E3D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19CC8-76D1-4D08-B5C7-DC41C9A4D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9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00A9B-F4D5-9107-990C-860BF7490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81239-01F4-B3D8-F8BB-FF7CE0C5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4029-0F7D-43EB-8402-91D7F22518B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28F885-79C4-B390-9A04-9552F246D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B56F5E-863B-CB96-338E-C12767BC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19CC8-76D1-4D08-B5C7-DC41C9A4D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9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D5FB5-8592-5D66-56BF-FFCC510FB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4029-0F7D-43EB-8402-91D7F22518B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5D784-021C-551C-C6FF-1DC910757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3AE0C-54BC-1A98-313E-09FFEB0A1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19CC8-76D1-4D08-B5C7-DC41C9A4D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0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A915-EBCF-482B-8234-D20F3353C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E125-C811-04F6-A23D-EEE8EE9D5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34E13-4651-B3FF-17DE-BC42A26C8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97294-D5B8-5220-1043-A4455098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4029-0F7D-43EB-8402-91D7F22518B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E6EC1-AA17-EF10-6949-C9F2DAD60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9B544-BF4E-F30B-E57F-9C2E6ED9B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19CC8-76D1-4D08-B5C7-DC41C9A4D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8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72CF1-45A8-F5BD-9627-2115E7208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F14885-F78D-23A7-A481-8CE5ACC51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83384-C51F-00FD-1BAE-AED3D43F3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88313-537D-D2E0-7521-7E2DCB5F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4029-0F7D-43EB-8402-91D7F22518B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82C5F-2864-0BB0-57DD-ED52157DF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26403-EAB3-D5E9-A022-0C6DFAB2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19CC8-76D1-4D08-B5C7-DC41C9A4D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3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57E5B7-D776-0312-D2DA-0A776401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9FBA9-3D8B-99EC-326F-DA621F0F3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A528B-DA69-B295-CACE-5AEF02651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544029-0F7D-43EB-8402-91D7F22518B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16406-94C8-90AD-CE2B-9070DCC82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D1AB8-D222-A984-37F7-03FA77206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C19CC8-76D1-4D08-B5C7-DC41C9A4D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vaccines/hcp/vis/vis-statements/hep-b.html#:~:text=Child's%20First%20Vaccines-,Why%20get%20vaccinated?,feel%20or%20look%20sick%20themselves" TargetMode="External"/><Relationship Id="rId2" Type="http://schemas.openxmlformats.org/officeDocument/2006/relationships/hyperlink" Target="https://www.who.int/news-room/fact-sheets/detail/hepatitis-b#:~:text=Hepatitis%20B%20is%20a%20viral,a%20mother%20to%20her%20bab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0F677-A1B9-2543-E4D8-4DF6BB88D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700" y="1122363"/>
            <a:ext cx="12052300" cy="2387600"/>
          </a:xfrm>
        </p:spPr>
        <p:txBody>
          <a:bodyPr/>
          <a:lstStyle/>
          <a:p>
            <a:r>
              <a:rPr lang="en-US" dirty="0"/>
              <a:t>Hepatitis–B Risk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55AC9-A753-DD8D-D42E-2EB5806967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By:</a:t>
            </a:r>
          </a:p>
          <a:p>
            <a:r>
              <a:rPr lang="en-US" dirty="0"/>
              <a:t>Hong Chen</a:t>
            </a:r>
          </a:p>
          <a:p>
            <a:r>
              <a:rPr lang="en-US" dirty="0"/>
              <a:t>Moiyyad Sufi</a:t>
            </a:r>
          </a:p>
        </p:txBody>
      </p:sp>
    </p:spTree>
    <p:extLst>
      <p:ext uri="{BB962C8B-B14F-4D97-AF65-F5344CB8AC3E}">
        <p14:creationId xmlns:p14="http://schemas.microsoft.com/office/powerpoint/2010/main" val="243874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5292-9F2B-2EEC-8FF7-8E02430A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672E2-BF76-D988-CCB3-499371E09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5289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245"/>
                </a:solidFill>
                <a:effectLst/>
              </a:rPr>
              <a:t>Hepatitis B is a viral infection that attacks the liver and can cause both acute and chronic disease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245"/>
                </a:solidFill>
                <a:effectLst/>
              </a:rPr>
              <a:t>The virus is most commonly transmitted during birth or through contact with body fluids</a:t>
            </a:r>
          </a:p>
          <a:p>
            <a:pPr algn="l"/>
            <a:r>
              <a:rPr lang="en-US" b="0" i="0" dirty="0">
                <a:solidFill>
                  <a:srgbClr val="3C4245"/>
                </a:solidFill>
                <a:effectLst/>
              </a:rPr>
              <a:t>Can cause a chronic infection and puts people at high risk of death from cirrhosis and liver cancer.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2, 3, or 4 shots of Hepatitis B vaccine at young age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gives lifelong immunity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 Anyone</a:t>
            </a:r>
            <a:r>
              <a:rPr lang="en-US" b="1" i="0" dirty="0">
                <a:solidFill>
                  <a:srgbClr val="000000"/>
                </a:solidFill>
                <a:effectLst/>
              </a:rPr>
              <a:t> 59 years of age or younger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who has not yet gotten the vaccine should be vaccinated.</a:t>
            </a:r>
          </a:p>
          <a:p>
            <a:pPr marL="0" indent="0" algn="l">
              <a:buNone/>
            </a:pPr>
            <a:r>
              <a:rPr lang="en-US" sz="1200" dirty="0">
                <a:solidFill>
                  <a:srgbClr val="000000"/>
                </a:solidFill>
                <a:latin typeface="Nunito" pitchFamily="2" charset="0"/>
              </a:rPr>
              <a:t>Sources:[1] WHO : </a:t>
            </a:r>
            <a:r>
              <a:rPr lang="en-US" sz="1200" dirty="0">
                <a:solidFill>
                  <a:srgbClr val="000000"/>
                </a:solidFill>
                <a:latin typeface="Nunito" pitchFamily="2" charset="0"/>
                <a:hlinkClick r:id="rId2"/>
              </a:rPr>
              <a:t>https://www.who.int/news-room/fact-sheets/detail/hepatitis-b#:~:text=Hepatitis%20B%20is%20a%20viral,a%20mother%20to%20her%20baby</a:t>
            </a:r>
            <a:r>
              <a:rPr lang="en-US" sz="1200" dirty="0">
                <a:solidFill>
                  <a:srgbClr val="000000"/>
                </a:solidFill>
                <a:latin typeface="Nunito" pitchFamily="2" charset="0"/>
              </a:rPr>
              <a:t>.</a:t>
            </a:r>
          </a:p>
          <a:p>
            <a:pPr marL="0" indent="0" algn="l">
              <a:buNone/>
            </a:pPr>
            <a:r>
              <a:rPr lang="en-US" sz="1200" dirty="0">
                <a:solidFill>
                  <a:srgbClr val="000000"/>
                </a:solidFill>
                <a:latin typeface="Nunito" pitchFamily="2" charset="0"/>
              </a:rPr>
              <a:t>[2] CDC: </a:t>
            </a:r>
            <a:r>
              <a:rPr lang="en-US" sz="1200" dirty="0">
                <a:solidFill>
                  <a:srgbClr val="000000"/>
                </a:solidFill>
                <a:latin typeface="Nunito" pitchFamily="2" charset="0"/>
                <a:hlinkClick r:id="rId3"/>
              </a:rPr>
              <a:t>https://www.cdc.gov/vaccines/hcp/vis/vis-statements/hep-b.html#:~:text=Child's%20First%20Vaccines-,Why%20get%20vaccinated?,feel%20or%20look%20sick%20themselves</a:t>
            </a:r>
            <a:r>
              <a:rPr lang="en-US" sz="1200" dirty="0">
                <a:solidFill>
                  <a:srgbClr val="000000"/>
                </a:solidFill>
                <a:latin typeface="Nunito" pitchFamily="2" charset="0"/>
              </a:rPr>
              <a:t>.</a:t>
            </a:r>
          </a:p>
          <a:p>
            <a:pPr marL="0" indent="0" algn="l">
              <a:buNone/>
            </a:pPr>
            <a:endParaRPr lang="en-US" sz="1200" dirty="0">
              <a:solidFill>
                <a:srgbClr val="000000"/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99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BB17-B0F0-1DE2-A4F1-3C7FDDD0F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C1CA8-41D6-2260-52FF-DEA3A0ADE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Build a </a:t>
            </a:r>
            <a:r>
              <a:rPr lang="en-US" b="1" dirty="0"/>
              <a:t>Machine Learning model </a:t>
            </a:r>
            <a:r>
              <a:rPr lang="en-US" dirty="0"/>
              <a:t>trained on </a:t>
            </a:r>
            <a:r>
              <a:rPr lang="en-US" b="1" dirty="0"/>
              <a:t>NHANES 2017 to 2018 </a:t>
            </a:r>
            <a:r>
              <a:rPr lang="en-US" dirty="0"/>
              <a:t>data to predict Hepatitis B infection risk to diagnose the most vulnerable patients for current Hep B infection ASAP</a:t>
            </a:r>
          </a:p>
          <a:p>
            <a:pPr marL="0" indent="0">
              <a:buNone/>
            </a:pPr>
            <a:r>
              <a:rPr lang="en-US" b="1" dirty="0"/>
              <a:t>Process:</a:t>
            </a:r>
          </a:p>
          <a:p>
            <a:r>
              <a:rPr lang="en-US" dirty="0"/>
              <a:t>Collect patient data in a clinical setting including </a:t>
            </a:r>
            <a:r>
              <a:rPr lang="en-US" b="1" dirty="0"/>
              <a:t>Age</a:t>
            </a:r>
            <a:r>
              <a:rPr lang="en-US" dirty="0"/>
              <a:t>, </a:t>
            </a:r>
            <a:r>
              <a:rPr lang="en-US" b="1" dirty="0"/>
              <a:t>Gender</a:t>
            </a:r>
            <a:r>
              <a:rPr lang="en-US" dirty="0"/>
              <a:t> </a:t>
            </a:r>
            <a:r>
              <a:rPr lang="en-US" b="1" dirty="0"/>
              <a:t>Race</a:t>
            </a:r>
            <a:r>
              <a:rPr lang="en-US" dirty="0"/>
              <a:t>, </a:t>
            </a:r>
            <a:r>
              <a:rPr lang="en-US" b="1" dirty="0"/>
              <a:t>Income</a:t>
            </a:r>
            <a:r>
              <a:rPr lang="en-US" dirty="0"/>
              <a:t>, </a:t>
            </a:r>
            <a:r>
              <a:rPr lang="en-US" b="1" dirty="0"/>
              <a:t>Immunity</a:t>
            </a:r>
            <a:r>
              <a:rPr lang="en-US" dirty="0"/>
              <a:t>, </a:t>
            </a:r>
            <a:r>
              <a:rPr lang="en-US" b="1" dirty="0"/>
              <a:t>Country of Birth</a:t>
            </a:r>
            <a:r>
              <a:rPr lang="en-US" dirty="0"/>
              <a:t>, </a:t>
            </a:r>
            <a:r>
              <a:rPr lang="en-US" b="1" dirty="0"/>
              <a:t>Vaccination Status</a:t>
            </a:r>
            <a:r>
              <a:rPr lang="en-US" dirty="0"/>
              <a:t>, </a:t>
            </a:r>
            <a:r>
              <a:rPr lang="en-US" b="1" dirty="0"/>
              <a:t>Foreign Country Travel</a:t>
            </a:r>
            <a:r>
              <a:rPr lang="en-US" dirty="0"/>
              <a:t>, </a:t>
            </a:r>
            <a:r>
              <a:rPr lang="en-US" b="1" dirty="0"/>
              <a:t>Blood Transfusion History</a:t>
            </a:r>
          </a:p>
          <a:p>
            <a:r>
              <a:rPr lang="en-US" dirty="0"/>
              <a:t> Input patient data to the model </a:t>
            </a:r>
          </a:p>
          <a:p>
            <a:r>
              <a:rPr lang="en-US" dirty="0"/>
              <a:t>Output is value from 0 to 1 representing Hepatitis B infection risk with </a:t>
            </a:r>
            <a:r>
              <a:rPr lang="en-US" b="1" dirty="0"/>
              <a:t>0 </a:t>
            </a:r>
            <a:r>
              <a:rPr lang="en-US" dirty="0"/>
              <a:t>representing low risk and </a:t>
            </a:r>
            <a:r>
              <a:rPr lang="en-US" b="1" dirty="0"/>
              <a:t>1</a:t>
            </a:r>
            <a:r>
              <a:rPr lang="en-US" dirty="0"/>
              <a:t> as high risk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998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21E9AD-BE93-7667-2E76-9AC37FA14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Assumptions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E6314E-1FAC-DF02-03A8-D8C838AD5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196" y="1022646"/>
            <a:ext cx="7915804" cy="486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44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42DE-3AC6-8792-353C-39A38C05F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9414E-2785-0D0E-4084-3D652A5B4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579"/>
            <a:ext cx="10515600" cy="48133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Two-step modelling is done as follows:</a:t>
            </a:r>
          </a:p>
          <a:p>
            <a:pPr marL="514350" indent="-514350">
              <a:buAutoNum type="arabicPeriod"/>
            </a:pPr>
            <a:r>
              <a:rPr lang="en-US" b="1" dirty="0"/>
              <a:t>Predict Hepatitis B Vaccination Status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b="1" dirty="0"/>
              <a:t>Vaccination Status</a:t>
            </a:r>
            <a:r>
              <a:rPr lang="en-US" dirty="0"/>
              <a:t>, if missing, is predicted using </a:t>
            </a:r>
            <a:r>
              <a:rPr lang="en-US" b="1" dirty="0"/>
              <a:t>Income</a:t>
            </a:r>
            <a:r>
              <a:rPr lang="en-US" dirty="0"/>
              <a:t>, </a:t>
            </a:r>
            <a:r>
              <a:rPr lang="en-US" b="1" dirty="0"/>
              <a:t>Race</a:t>
            </a:r>
            <a:r>
              <a:rPr lang="en-US" dirty="0"/>
              <a:t>, </a:t>
            </a:r>
            <a:r>
              <a:rPr lang="en-US" b="1" dirty="0"/>
              <a:t>Gender</a:t>
            </a:r>
            <a:r>
              <a:rPr lang="en-US" dirty="0"/>
              <a:t>, </a:t>
            </a:r>
            <a:r>
              <a:rPr lang="en-US" b="1" dirty="0"/>
              <a:t>Age</a:t>
            </a:r>
            <a:r>
              <a:rPr lang="en-US" dirty="0"/>
              <a:t> as variables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Vaccination is used to calculate </a:t>
            </a:r>
            <a:r>
              <a:rPr lang="en-US" b="1" dirty="0"/>
              <a:t>Immunity Status </a:t>
            </a:r>
            <a:r>
              <a:rPr lang="en-US" dirty="0"/>
              <a:t>of the patient.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2. Predict Infection Risk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b="1" dirty="0"/>
              <a:t>Infection Risk</a:t>
            </a:r>
            <a:r>
              <a:rPr lang="en-US" dirty="0"/>
              <a:t> is predicted using </a:t>
            </a:r>
            <a:r>
              <a:rPr lang="en-US" b="1" dirty="0"/>
              <a:t>Immunity Status</a:t>
            </a:r>
            <a:r>
              <a:rPr lang="en-US" dirty="0"/>
              <a:t>, </a:t>
            </a:r>
            <a:r>
              <a:rPr lang="en-US" b="1" dirty="0"/>
              <a:t>Foreign Country Travel</a:t>
            </a:r>
            <a:r>
              <a:rPr lang="en-US" dirty="0"/>
              <a:t>, </a:t>
            </a:r>
            <a:r>
              <a:rPr lang="en-US" b="1" dirty="0"/>
              <a:t>Country of Birth, Past Liver Disease </a:t>
            </a:r>
            <a:r>
              <a:rPr lang="en-US" dirty="0"/>
              <a:t>and </a:t>
            </a:r>
            <a:r>
              <a:rPr lang="en-US" b="1" dirty="0"/>
              <a:t>Blood Transfusion</a:t>
            </a:r>
            <a:r>
              <a:rPr lang="en-US" dirty="0"/>
              <a:t> status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5126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362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Nunito</vt:lpstr>
      <vt:lpstr>Office Theme</vt:lpstr>
      <vt:lpstr>Hepatitis–B Risk Modelling</vt:lpstr>
      <vt:lpstr>Motivation</vt:lpstr>
      <vt:lpstr>Methodology </vt:lpstr>
      <vt:lpstr>Model Assumptions</vt:lpstr>
      <vt:lpstr>Model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Sufi, Moiyyad</dc:creator>
  <cp:lastModifiedBy>Sufi, Moiyyad</cp:lastModifiedBy>
  <cp:revision>8</cp:revision>
  <dcterms:created xsi:type="dcterms:W3CDTF">2024-10-29T21:45:04Z</dcterms:created>
  <dcterms:modified xsi:type="dcterms:W3CDTF">2024-10-30T03:24:44Z</dcterms:modified>
</cp:coreProperties>
</file>