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eNwA0UrAESSJXrE9uimzb7wdp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D1CB2D-6E6B-4230-A309-B3AF501E88BF}">
  <a:tblStyle styleId="{4FD1CB2D-6E6B-4230-A309-B3AF501E88B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E78F3C0-5F34-4E8E-80B2-D53ECDA70DB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289efc4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6289efc42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5049da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055049daa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289efc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06289efc42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55049da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055049daa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55049da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055049daa8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no Pricing Calculator for Vertex AI, only this page:</a:t>
            </a:r>
            <a:br>
              <a:rPr lang="en-US"/>
            </a:br>
            <a:r>
              <a:rPr lang="en-US"/>
              <a:t>https://cloud.google.com/vertex-ai/pricing#user-managed-notebooks</a:t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68bf217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68bf21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68bf2179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68bf21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imakash3011/customer-personality-analysi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cloud.google.com/architecture/mlops-continuous-delivery-and-automation-pipelines-in-machine-learn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cloud.google.com/blog/topics/developers-practitioners/pytorch-google-cloud-how-train-and-tune-pytorch-models-vertex-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hart&#10;&#10;Description automatically generated" id="97" name="Google Shape;97;p1"/>
          <p:cNvPicPr preferRelativeResize="0"/>
          <p:nvPr/>
        </p:nvPicPr>
        <p:blipFill rotWithShape="1">
          <a:blip r:embed="rId3">
            <a:alphaModFix amt="50000"/>
          </a:blip>
          <a:srcRect b="-1" l="0" r="-1" t="21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1522476" y="1305378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Times New Roman"/>
              <a:buNone/>
            </a:pPr>
            <a:r>
              <a:rPr lang="en-US" sz="6600">
                <a:solidFill>
                  <a:srgbClr val="FFFFFF"/>
                </a:solidFill>
              </a:rPr>
              <a:t>Market Segmentation 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522476" y="4784526"/>
            <a:ext cx="9144000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Marcio Sugar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Maryam Nouri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974206" y="4368623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cap="rnd" cmpd="sng" w="44450">
            <a:solidFill>
              <a:srgbClr val="FFFFFF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289efc42_0_51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06289efc42_0_51"/>
          <p:cNvSpPr/>
          <p:nvPr/>
        </p:nvSpPr>
        <p:spPr>
          <a:xfrm>
            <a:off x="4385450" y="964350"/>
            <a:ext cx="631500" cy="94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g106289efc42_0_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MLOps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Architecture </a:t>
            </a:r>
            <a:endParaRPr/>
          </a:p>
        </p:txBody>
      </p:sp>
      <p:sp>
        <p:nvSpPr>
          <p:cNvPr id="196" name="Google Shape;196;g106289efc42_0_51"/>
          <p:cNvSpPr/>
          <p:nvPr/>
        </p:nvSpPr>
        <p:spPr>
          <a:xfrm>
            <a:off x="4642075" y="365125"/>
            <a:ext cx="5844900" cy="6105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6289efc42_0_5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Vertex AI 2/2 - Prediction</a:t>
            </a:r>
            <a:br>
              <a:rPr lang="en-US"/>
            </a:br>
            <a:br>
              <a:rPr lang="en-US"/>
            </a:br>
            <a:r>
              <a:rPr lang="en-US"/>
              <a:t>In: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Prediction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Prediction response</a:t>
            </a:r>
            <a:endParaRPr/>
          </a:p>
        </p:txBody>
      </p:sp>
      <p:pic>
        <p:nvPicPr>
          <p:cNvPr id="198" name="Google Shape;198;g106289efc4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075" y="376225"/>
            <a:ext cx="7629525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Costs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without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Vertex AI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cap="rnd" cmpd="sng" w="44450">
            <a:solidFill>
              <a:schemeClr val="accent2">
                <a:alpha val="7490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676" y="740113"/>
            <a:ext cx="8035100" cy="594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55049daa8_0_2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055049daa8_0_22"/>
          <p:cNvSpPr txBox="1"/>
          <p:nvPr>
            <p:ph type="title"/>
          </p:nvPr>
        </p:nvSpPr>
        <p:spPr>
          <a:xfrm>
            <a:off x="572493" y="238539"/>
            <a:ext cx="110184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Costs 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Vertex AI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alone</a:t>
            </a:r>
            <a:endParaRPr/>
          </a:p>
        </p:txBody>
      </p:sp>
      <p:sp>
        <p:nvSpPr>
          <p:cNvPr id="213" name="Google Shape;213;g1055049daa8_0_22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0"/>
            </a:schemeClr>
          </a:solidFill>
          <a:ln cap="rnd" cmpd="sng" w="44450">
            <a:solidFill>
              <a:schemeClr val="accent2">
                <a:alpha val="749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1055049daa8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01" y="464125"/>
            <a:ext cx="8271501" cy="62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6289efc42_0_32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06289efc42_0_32"/>
          <p:cNvSpPr/>
          <p:nvPr/>
        </p:nvSpPr>
        <p:spPr>
          <a:xfrm>
            <a:off x="5476075" y="1193950"/>
            <a:ext cx="631500" cy="94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g106289efc42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Straightforward</a:t>
            </a:r>
            <a:br>
              <a:rPr lang="en-US"/>
            </a:br>
            <a:r>
              <a:rPr lang="en-US"/>
              <a:t>Architecture </a:t>
            </a:r>
            <a:endParaRPr/>
          </a:p>
        </p:txBody>
      </p:sp>
      <p:sp>
        <p:nvSpPr>
          <p:cNvPr id="222" name="Google Shape;222;g106289efc42_0_32"/>
          <p:cNvSpPr/>
          <p:nvPr/>
        </p:nvSpPr>
        <p:spPr>
          <a:xfrm>
            <a:off x="5708875" y="164675"/>
            <a:ext cx="5844900" cy="650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g106289efc4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188" y="185725"/>
            <a:ext cx="5819775" cy="64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06289efc42_0_3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Cloud Run</a:t>
            </a:r>
            <a:br>
              <a:rPr lang="en-US"/>
            </a:br>
            <a:br>
              <a:rPr lang="en-US"/>
            </a:br>
            <a:r>
              <a:rPr lang="en-US"/>
              <a:t>In: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Prediction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Prediction response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55049daa8_0_14"/>
          <p:cNvSpPr txBox="1"/>
          <p:nvPr>
            <p:ph type="title"/>
          </p:nvPr>
        </p:nvSpPr>
        <p:spPr>
          <a:xfrm>
            <a:off x="549693" y="54864"/>
            <a:ext cx="110184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721"/>
              <a:buFont typeface="Times New Roman"/>
              <a:buNone/>
            </a:pPr>
            <a:r>
              <a:rPr lang="en-US" sz="4850"/>
              <a:t>GCP Cost Estimate</a:t>
            </a:r>
            <a:endParaRPr sz="4850"/>
          </a:p>
        </p:txBody>
      </p:sp>
      <p:sp>
        <p:nvSpPr>
          <p:cNvPr id="230" name="Google Shape;230;g1055049daa8_0_14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0"/>
            </a:schemeClr>
          </a:solidFill>
          <a:ln cap="rnd" cmpd="sng" w="44450">
            <a:solidFill>
              <a:schemeClr val="accent2">
                <a:alpha val="749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1055049daa8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841" y="1892200"/>
            <a:ext cx="6909909" cy="49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055049daa8_0_14"/>
          <p:cNvSpPr txBox="1"/>
          <p:nvPr/>
        </p:nvSpPr>
        <p:spPr>
          <a:xfrm>
            <a:off x="789225" y="3013350"/>
            <a:ext cx="2064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USD 540.24 per 1 year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5049daa8_0_38"/>
          <p:cNvSpPr txBox="1"/>
          <p:nvPr>
            <p:ph type="title"/>
          </p:nvPr>
        </p:nvSpPr>
        <p:spPr>
          <a:xfrm>
            <a:off x="572493" y="238539"/>
            <a:ext cx="110184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AWS Cost Estimate</a:t>
            </a:r>
            <a:endParaRPr/>
          </a:p>
        </p:txBody>
      </p:sp>
      <p:sp>
        <p:nvSpPr>
          <p:cNvPr id="238" name="Google Shape;238;g1055049daa8_0_38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0"/>
            </a:schemeClr>
          </a:solidFill>
          <a:ln cap="rnd" cmpd="sng" w="44450">
            <a:solidFill>
              <a:schemeClr val="accent2">
                <a:alpha val="749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1055049daa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801" y="1879100"/>
            <a:ext cx="5510499" cy="49789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055049daa8_0_38"/>
          <p:cNvSpPr txBox="1"/>
          <p:nvPr/>
        </p:nvSpPr>
        <p:spPr>
          <a:xfrm>
            <a:off x="572500" y="3013350"/>
            <a:ext cx="3651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78% more expensive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But it’s not an apples to apples comparison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/>
              <a:t>Solution Demo</a:t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https://youtu.be/piIXd4gfZE4</a:t>
            </a:r>
            <a:endParaRPr sz="2200"/>
          </a:p>
        </p:txBody>
      </p:sp>
      <p:pic>
        <p:nvPicPr>
          <p:cNvPr id="249" name="Google Shape;2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425" y="1929375"/>
            <a:ext cx="5739975" cy="46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>
            <p:ph type="title"/>
          </p:nvPr>
        </p:nvSpPr>
        <p:spPr>
          <a:xfrm>
            <a:off x="1913468" y="365125"/>
            <a:ext cx="94403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/>
              <a:t>Conclusions</a:t>
            </a:r>
            <a:r>
              <a:rPr lang="en-US" sz="5400"/>
              <a:t> </a:t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avel" id="256" name="Google Shape;2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Vertex AI (and MLOps tooling in general) is still </a:t>
            </a:r>
            <a:r>
              <a:rPr lang="en-US" sz="3000"/>
              <a:t>a working in progress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Depending on your process matury, it might not be cost-effective to use specific Vertex AI services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On GCP, </a:t>
            </a:r>
            <a:r>
              <a:rPr lang="en-US" sz="3000"/>
              <a:t>Custom Containers need better documentation and up-to-date examples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282990" y="193602"/>
            <a:ext cx="53933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Market Segmentation</a:t>
            </a:r>
            <a:r>
              <a:rPr lang="en-US"/>
              <a:t> 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275036" y="1519165"/>
            <a:ext cx="5820963" cy="4774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0" lang="en-US" sz="2200"/>
              <a:t>Market segmentation is the practice of dividing consumers into groups based on shared needs, desires, and preferences.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0" sz="2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0" sz="2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❑"/>
            </a:pPr>
            <a:r>
              <a:rPr lang="en-US" sz="2200"/>
              <a:t> Key benefits: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⮚"/>
            </a:pPr>
            <a:r>
              <a:rPr lang="en-US" sz="2200"/>
              <a:t>Determine market opportunities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⮚"/>
            </a:pPr>
            <a:r>
              <a:rPr lang="en-US" sz="2200"/>
              <a:t>Tailor-make marketing initiatives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⮚"/>
            </a:pPr>
            <a:r>
              <a:rPr lang="en-US" sz="2200"/>
              <a:t>Product development and design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⮚"/>
            </a:pPr>
            <a:r>
              <a:rPr lang="en-US" sz="2200"/>
              <a:t>Determine product pricing  </a:t>
            </a:r>
            <a:endParaRPr/>
          </a:p>
        </p:txBody>
      </p:sp>
      <p:pic>
        <p:nvPicPr>
          <p:cNvPr descr="A group of people standing in a circle&#10;&#10;Description automatically generated with low confidence" id="108" name="Google Shape;108;p2"/>
          <p:cNvPicPr preferRelativeResize="0"/>
          <p:nvPr/>
        </p:nvPicPr>
        <p:blipFill rotWithShape="1">
          <a:blip r:embed="rId3">
            <a:alphaModFix/>
          </a:blip>
          <a:srcRect b="3" l="0" r="3" t="0"/>
          <a:stretch/>
        </p:blipFill>
        <p:spPr>
          <a:xfrm>
            <a:off x="6374920" y="758514"/>
            <a:ext cx="5122238" cy="5122238"/>
          </a:xfrm>
          <a:custGeom>
            <a:rect b="b" l="l" r="r" t="t"/>
            <a:pathLst>
              <a:path extrusionOk="0" h="2663168" w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 flipH="1" rot="10389197">
            <a:off x="6261882" y="687822"/>
            <a:ext cx="5471147" cy="5471147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09954" y="334107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What Companies Use Segmentation?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0" lang="en-US" sz="2200"/>
              <a:t>Numerous types of businesses use market segmentation to optimize their ability to sell to a wide variety of consumers, including: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0"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i="0" lang="en-US" sz="2200"/>
              <a:t>Skincare, haircare, and beauty product manufacturers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i="0" lang="en-US" sz="2200"/>
              <a:t>Car companies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i="0" lang="en-US" sz="2200"/>
              <a:t>Clothing and apparel suppliers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i="0" lang="en-US" sz="2200"/>
              <a:t>Banks and other financial institutions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i="0" lang="en-US" sz="2200"/>
              <a:t>Television networks and media outlets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lang="en-US" sz="2200"/>
              <a:t>Retailers, 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838200" y="1825689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S</a:t>
            </a:r>
            <a:r>
              <a:rPr lang="en-US"/>
              <a:t>ource: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Kaggle dataset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A food retailer company data set with following features: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4"/>
          <p:cNvGraphicFramePr/>
          <p:nvPr/>
        </p:nvGraphicFramePr>
        <p:xfrm>
          <a:off x="2241697" y="3093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{4FD1CB2D-6E6B-4230-A309-B3AF501E88BF}</a:tableStyleId>
              </a:tblPr>
              <a:tblGrid>
                <a:gridCol w="1693450"/>
                <a:gridCol w="2005050"/>
                <a:gridCol w="2005050"/>
                <a:gridCol w="2005050"/>
              </a:tblGrid>
              <a:tr h="33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People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Products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Promotion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MntWines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NumDealsPurchases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NumWebPurchases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Year_Birth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MntFruits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AcceptedCmp1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NumCatalogPurchases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Education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MntMeatProducts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AcceptedCmp2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NumStorePurchases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Marital_Status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MntFishProducts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AcceptedCmp3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NumWebVisitsMonth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Income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MntSweetProducts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AcceptedCmp4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Kidhome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MntGoldProds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AcceptedCmp5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Teenhome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Response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Dt_Customer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Recency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Solution Requirements  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1050535" y="2295515"/>
            <a:ext cx="10090929" cy="3411557"/>
            <a:chOff x="212335" y="469890"/>
            <a:chExt cx="10090929" cy="3411557"/>
          </a:xfrm>
        </p:grpSpPr>
        <p:sp>
          <p:nvSpPr>
            <p:cNvPr id="139" name="Google Shape;139;p5"/>
            <p:cNvSpPr/>
            <p:nvPr/>
          </p:nvSpPr>
          <p:spPr>
            <a:xfrm>
              <a:off x="212335" y="469890"/>
              <a:ext cx="1335915" cy="13359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92877" y="750432"/>
              <a:ext cx="774830" cy="774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/>
                <a:t>Easy implementation</a:t>
              </a:r>
              <a:endParaRPr sz="2400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532139" y="469890"/>
              <a:ext cx="1335915" cy="13359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812681" y="750432"/>
              <a:ext cx="774830" cy="774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/>
                <a:t>Scalability </a:t>
              </a:r>
              <a:endParaRPr sz="2400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12335" y="2545532"/>
              <a:ext cx="1335915" cy="13359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92877" y="2826074"/>
              <a:ext cx="774830" cy="774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/>
                <a:t>Cost efficient </a:t>
              </a:r>
              <a:endParaRPr sz="24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532139" y="2545532"/>
              <a:ext cx="1335915" cy="1335915"/>
            </a:xfrm>
            <a:prstGeom prst="ellipse">
              <a:avLst/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812681" y="2826074"/>
              <a:ext cx="774830" cy="774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/>
                <a:t>High levels of security</a:t>
              </a:r>
              <a:endParaRPr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</a:pPr>
            <a:r>
              <a:rPr lang="en-US"/>
              <a:t>Cloud vs on-perm solution based on Requirements</a:t>
            </a:r>
            <a:r>
              <a:rPr lang="en-US" sz="3400"/>
              <a:t>  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38200" y="1865313"/>
            <a:ext cx="10424160" cy="18288"/>
          </a:xfrm>
          <a:custGeom>
            <a:rect b="b" l="l" r="r" t="t"/>
            <a:pathLst>
              <a:path extrusionOk="0" fill="none" h="18288" w="1042416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extrusionOk="0" h="18288" w="1042416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6"/>
          <p:cNvGraphicFramePr/>
          <p:nvPr/>
        </p:nvGraphicFramePr>
        <p:xfrm>
          <a:off x="838200" y="2414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{3E78F3C0-5F34-4E8E-80B2-D53ECDA70DB2}</a:tableStyleId>
              </a:tblPr>
              <a:tblGrid>
                <a:gridCol w="2626700"/>
                <a:gridCol w="2626700"/>
                <a:gridCol w="3537400"/>
                <a:gridCol w="1724800"/>
              </a:tblGrid>
              <a:tr h="79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Feature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Cloud Solution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Times New Roman"/>
                        <a:buNone/>
                      </a:pPr>
                      <a:r>
                        <a:rPr i="0" lang="en-US" sz="2200">
                          <a:solidFill>
                            <a:schemeClr val="lt1"/>
                          </a:solidFill>
                        </a:rPr>
                        <a:t>On-Premise Software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Results </a:t>
                      </a:r>
                      <a:endParaRPr/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Software ownership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Vendor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Business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</a:rPr>
                        <a:t>On-Premise</a:t>
                      </a:r>
                      <a:r>
                        <a:rPr b="1" i="0" lang="en-US" sz="2200">
                          <a:solidFill>
                            <a:schemeClr val="lt1"/>
                          </a:solidFill>
                        </a:rPr>
                        <a:t> </a:t>
                      </a:r>
                      <a:endParaRPr sz="2200"/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Accessibility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Easy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Hard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Cloud </a:t>
                      </a:r>
                      <a:endParaRPr/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Deployment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Fast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Time consuming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Cloud </a:t>
                      </a:r>
                      <a:endParaRPr/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Cost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 over time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Predictable and low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</a:rPr>
                        <a:t>On-Premise 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Security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Cloud </a:t>
                      </a:r>
                      <a:endParaRPr/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Scalability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Cloud </a:t>
                      </a:r>
                      <a:endParaRPr/>
                    </a:p>
                  </a:txBody>
                  <a:tcPr marT="45675" marB="45675" marR="91375" marL="913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68bf2179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MLOps</a:t>
            </a:r>
            <a:endParaRPr/>
          </a:p>
        </p:txBody>
      </p:sp>
      <p:sp>
        <p:nvSpPr>
          <p:cNvPr id="167" name="Google Shape;167;g10668bf2179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 discipline focused on the deployment, testing, monitoring, and automation of ML systems in production.</a:t>
            </a:r>
            <a:endParaRPr/>
          </a:p>
        </p:txBody>
      </p:sp>
      <p:pic>
        <p:nvPicPr>
          <p:cNvPr id="168" name="Google Shape;168;g10668bf217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75" y="2812650"/>
            <a:ext cx="9238850" cy="3827300"/>
          </a:xfrm>
          <a:prstGeom prst="rect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g10668bf2179_1_0"/>
          <p:cNvSpPr txBox="1"/>
          <p:nvPr/>
        </p:nvSpPr>
        <p:spPr>
          <a:xfrm>
            <a:off x="10906225" y="6027125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0668bf2179_1_0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68bf2179_1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Workflow on Vertex AI</a:t>
            </a:r>
            <a:endParaRPr/>
          </a:p>
        </p:txBody>
      </p:sp>
      <p:pic>
        <p:nvPicPr>
          <p:cNvPr id="176" name="Google Shape;176;g10668bf2179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75" y="1825625"/>
            <a:ext cx="10740249" cy="41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0668bf2179_1_6"/>
          <p:cNvSpPr txBox="1"/>
          <p:nvPr/>
        </p:nvSpPr>
        <p:spPr>
          <a:xfrm>
            <a:off x="10848825" y="6118950"/>
            <a:ext cx="9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0668bf2179_1_6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5476075" y="1193950"/>
            <a:ext cx="631500" cy="94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MLOps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Architecture</a:t>
            </a:r>
            <a:r>
              <a:rPr lang="en-US"/>
              <a:t> 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5954400" y="376200"/>
            <a:ext cx="5844900" cy="6105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-3498" r="0" t="0"/>
          <a:stretch/>
        </p:blipFill>
        <p:spPr>
          <a:xfrm>
            <a:off x="5776000" y="376250"/>
            <a:ext cx="6023301" cy="61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Vertex AI 1/2 - Training</a:t>
            </a:r>
            <a:br>
              <a:rPr lang="en-US"/>
            </a:br>
            <a:br>
              <a:rPr lang="en-US"/>
            </a:br>
            <a:r>
              <a:rPr lang="en-US"/>
              <a:t>In: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Training Dataset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Evaluation (not implemented)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2021-11-30T22:22:44Z</dcterms:created>
  <dc:creator>maryam nouri</dc:creator>
</cp:coreProperties>
</file>