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cvpr-2018-autonomous-driv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q8Y2Kph-ZPVIldPi_3bGqm66z9AKrSLV/view?usp=shar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0857405c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0857405c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WAD dataset can be found on Kaggle: </a:t>
            </a:r>
            <a:r>
              <a:rPr lang="en" u="sng">
                <a:solidFill>
                  <a:schemeClr val="hlink"/>
                </a:solidFill>
                <a:hlinkClick r:id="rId2"/>
              </a:rPr>
              <a:t>https://www.kaggle.com/c/cvpr-2018-autonomous-driving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76e383b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76e383b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76e383b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76e383b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high resolution (un-annotated) version of this image: please refer this link</a:t>
            </a:r>
            <a:endParaRPr/>
          </a:p>
          <a:p>
            <a:pPr indent="0" lvl="0" marL="0" rtl="0" algn="l">
              <a:spcBef>
                <a:spcPts val="0"/>
              </a:spcBef>
              <a:spcAft>
                <a:spcPts val="0"/>
              </a:spcAft>
              <a:buNone/>
            </a:pPr>
            <a:r>
              <a:rPr lang="en" u="sng">
                <a:solidFill>
                  <a:schemeClr val="hlink"/>
                </a:solidFill>
                <a:hlinkClick r:id="rId2"/>
              </a:rPr>
              <a:t>https://drive.google.com/file/d/1q8Y2Kph-ZPVIldPi_3bGqm66z9AKrSLV/view?usp=sharing</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76e383b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76e383b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76e383b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76e383b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76e383b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76e383b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76e383b6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76e383b6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0857405c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0857405c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76e383b6d_1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76e383b6d_1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that the </a:t>
            </a:r>
            <a:r>
              <a:rPr lang="en"/>
              <a:t>background</a:t>
            </a:r>
            <a:r>
              <a:rPr lang="en"/>
              <a:t> foreground segmentation results are heavily influenced by one-shot fine-tuning. This is the key reason behind why the backbone pretrained on DAVIS is able to produce segmentation results on a completely different WAD dataset with minimal fine-tuning.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705800" y="0"/>
            <a:ext cx="643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304800" y="710000"/>
            <a:ext cx="2089800" cy="7590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chemeClr val="dk1"/>
                </a:solidFill>
              </a:defRPr>
            </a:lvl1pPr>
            <a:lvl2pPr lvl="1" algn="l">
              <a:lnSpc>
                <a:spcPct val="100000"/>
              </a:lnSpc>
              <a:spcBef>
                <a:spcPts val="0"/>
              </a:spcBef>
              <a:spcAft>
                <a:spcPts val="0"/>
              </a:spcAft>
              <a:buClr>
                <a:schemeClr val="dk1"/>
              </a:buClr>
              <a:buSzPts val="1800"/>
              <a:buNone/>
              <a:defRPr b="1" sz="1800">
                <a:solidFill>
                  <a:schemeClr val="dk1"/>
                </a:solidFill>
              </a:defRPr>
            </a:lvl2pPr>
            <a:lvl3pPr lvl="2" algn="l">
              <a:lnSpc>
                <a:spcPct val="100000"/>
              </a:lnSpc>
              <a:spcBef>
                <a:spcPts val="0"/>
              </a:spcBef>
              <a:spcAft>
                <a:spcPts val="0"/>
              </a:spcAft>
              <a:buClr>
                <a:schemeClr val="dk1"/>
              </a:buClr>
              <a:buSzPts val="1800"/>
              <a:buNone/>
              <a:defRPr b="1" sz="1800">
                <a:solidFill>
                  <a:schemeClr val="dk1"/>
                </a:solidFill>
              </a:defRPr>
            </a:lvl3pPr>
            <a:lvl4pPr lvl="3" algn="l">
              <a:lnSpc>
                <a:spcPct val="100000"/>
              </a:lnSpc>
              <a:spcBef>
                <a:spcPts val="0"/>
              </a:spcBef>
              <a:spcAft>
                <a:spcPts val="0"/>
              </a:spcAft>
              <a:buClr>
                <a:schemeClr val="dk1"/>
              </a:buClr>
              <a:buSzPts val="1800"/>
              <a:buNone/>
              <a:defRPr b="1" sz="1800">
                <a:solidFill>
                  <a:schemeClr val="dk1"/>
                </a:solidFill>
              </a:defRPr>
            </a:lvl4pPr>
            <a:lvl5pPr lvl="4" algn="l">
              <a:lnSpc>
                <a:spcPct val="100000"/>
              </a:lnSpc>
              <a:spcBef>
                <a:spcPts val="0"/>
              </a:spcBef>
              <a:spcAft>
                <a:spcPts val="0"/>
              </a:spcAft>
              <a:buClr>
                <a:schemeClr val="dk1"/>
              </a:buClr>
              <a:buSzPts val="1800"/>
              <a:buNone/>
              <a:defRPr b="1" sz="1800">
                <a:solidFill>
                  <a:schemeClr val="dk1"/>
                </a:solidFill>
              </a:defRPr>
            </a:lvl5pPr>
            <a:lvl6pPr lvl="5" algn="l">
              <a:lnSpc>
                <a:spcPct val="100000"/>
              </a:lnSpc>
              <a:spcBef>
                <a:spcPts val="0"/>
              </a:spcBef>
              <a:spcAft>
                <a:spcPts val="0"/>
              </a:spcAft>
              <a:buClr>
                <a:schemeClr val="dk1"/>
              </a:buClr>
              <a:buSzPts val="1800"/>
              <a:buNone/>
              <a:defRPr b="1" sz="1800">
                <a:solidFill>
                  <a:schemeClr val="dk1"/>
                </a:solidFill>
              </a:defRPr>
            </a:lvl6pPr>
            <a:lvl7pPr lvl="6" algn="l">
              <a:lnSpc>
                <a:spcPct val="100000"/>
              </a:lnSpc>
              <a:spcBef>
                <a:spcPts val="0"/>
              </a:spcBef>
              <a:spcAft>
                <a:spcPts val="0"/>
              </a:spcAft>
              <a:buClr>
                <a:schemeClr val="dk1"/>
              </a:buClr>
              <a:buSzPts val="1800"/>
              <a:buNone/>
              <a:defRPr b="1" sz="1800">
                <a:solidFill>
                  <a:schemeClr val="dk1"/>
                </a:solidFill>
              </a:defRPr>
            </a:lvl7pPr>
            <a:lvl8pPr lvl="7" algn="l">
              <a:lnSpc>
                <a:spcPct val="100000"/>
              </a:lnSpc>
              <a:spcBef>
                <a:spcPts val="0"/>
              </a:spcBef>
              <a:spcAft>
                <a:spcPts val="0"/>
              </a:spcAft>
              <a:buClr>
                <a:schemeClr val="dk1"/>
              </a:buClr>
              <a:buSzPts val="1800"/>
              <a:buNone/>
              <a:defRPr b="1" sz="1800">
                <a:solidFill>
                  <a:schemeClr val="dk1"/>
                </a:solidFill>
              </a:defRPr>
            </a:lvl8pPr>
            <a:lvl9pPr lvl="8" algn="l">
              <a:lnSpc>
                <a:spcPct val="100000"/>
              </a:lnSpc>
              <a:spcBef>
                <a:spcPts val="0"/>
              </a:spcBef>
              <a:spcAft>
                <a:spcPts val="0"/>
              </a:spcAft>
              <a:buClr>
                <a:schemeClr val="dk1"/>
              </a:buClr>
              <a:buSzPts val="1800"/>
              <a:buNone/>
              <a:defRPr b="1" sz="1800">
                <a:solidFill>
                  <a:schemeClr val="dk1"/>
                </a:solidFill>
              </a:defRPr>
            </a:lvl9pPr>
          </a:lstStyle>
          <a:p/>
        </p:txBody>
      </p:sp>
      <p:sp>
        <p:nvSpPr>
          <p:cNvPr id="54" name="Google Shape;54;p13"/>
          <p:cNvSpPr txBox="1"/>
          <p:nvPr>
            <p:ph idx="1" type="body"/>
          </p:nvPr>
        </p:nvSpPr>
        <p:spPr>
          <a:xfrm>
            <a:off x="304800" y="1554150"/>
            <a:ext cx="2089800" cy="33105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5" name="Google Shape;5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56"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4"/>
          <p:cNvGrpSpPr/>
          <p:nvPr/>
        </p:nvGrpSpPr>
        <p:grpSpPr>
          <a:xfrm>
            <a:off x="595613" y="2538080"/>
            <a:ext cx="7952774" cy="64502"/>
            <a:chOff x="595675" y="2820050"/>
            <a:chExt cx="7952774" cy="64502"/>
          </a:xfrm>
        </p:grpSpPr>
        <p:sp>
          <p:nvSpPr>
            <p:cNvPr id="59" name="Google Shape;59;p14"/>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type="title"/>
          </p:nvPr>
        </p:nvSpPr>
        <p:spPr>
          <a:xfrm>
            <a:off x="505475" y="1375100"/>
            <a:ext cx="8043000" cy="1086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65" name="Google Shape;65;p14"/>
          <p:cNvSpPr txBox="1"/>
          <p:nvPr>
            <p:ph idx="1" type="subTitle"/>
          </p:nvPr>
        </p:nvSpPr>
        <p:spPr>
          <a:xfrm>
            <a:off x="505475" y="2759992"/>
            <a:ext cx="4862400" cy="3624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p:txBody>
      </p:sp>
      <p:sp>
        <p:nvSpPr>
          <p:cNvPr id="66" name="Google Shape;66;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67" name="Shape 67"/>
        <p:cNvGrpSpPr/>
        <p:nvPr/>
      </p:nvGrpSpPr>
      <p:grpSpPr>
        <a:xfrm>
          <a:off x="0" y="0"/>
          <a:ext cx="0" cy="0"/>
          <a:chOff x="0" y="0"/>
          <a:chExt cx="0" cy="0"/>
        </a:xfrm>
      </p:grpSpPr>
      <p:sp>
        <p:nvSpPr>
          <p:cNvPr id="68" name="Google Shape;68;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304475" y="307825"/>
            <a:ext cx="4779300" cy="14181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70" name="Google Shape;70;p15"/>
          <p:cNvSpPr txBox="1"/>
          <p:nvPr>
            <p:ph idx="1" type="body"/>
          </p:nvPr>
        </p:nvSpPr>
        <p:spPr>
          <a:xfrm>
            <a:off x="304475" y="1808125"/>
            <a:ext cx="4779300" cy="30138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71" name="Google Shape;71;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gif"/><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505475" y="1375100"/>
            <a:ext cx="8043000" cy="10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Video Object Segmentation for CVPR 2018 WAD Video Segmentation Challenge Dataset using OSVOS</a:t>
            </a:r>
            <a:endParaRPr/>
          </a:p>
        </p:txBody>
      </p:sp>
      <p:sp>
        <p:nvSpPr>
          <p:cNvPr id="77" name="Google Shape;77;p16"/>
          <p:cNvSpPr txBox="1"/>
          <p:nvPr>
            <p:ph idx="1" type="subTitle"/>
          </p:nvPr>
        </p:nvSpPr>
        <p:spPr>
          <a:xfrm>
            <a:off x="505475" y="2759992"/>
            <a:ext cx="4862400" cy="3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Simmi Mourya, Mohamed Suhail</a:t>
            </a:r>
            <a:endParaRPr/>
          </a:p>
          <a:p>
            <a:pPr indent="0" lvl="0" marL="0" rtl="0" algn="l">
              <a:spcBef>
                <a:spcPts val="0"/>
              </a:spcBef>
              <a:spcAft>
                <a:spcPts val="0"/>
              </a:spcAft>
              <a:buNone/>
            </a:pPr>
            <a:r>
              <a:rPr lang="en"/>
              <a:t>University of Pennsylvania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159" name="Google Shape;15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Our aim is to segment all the movable objects belonging in the WAD dataset as the objective of the challenge is to distinguish stationary and movable objects for the driver. The objects include car, motorcycle, bicycle, pedestrian, truck, bus, and tricycle. (All coupled as vehicle class for this experiment)</a:t>
            </a:r>
            <a:endParaRPr sz="1200"/>
          </a:p>
          <a:p>
            <a:pPr indent="0" lvl="0" marL="0" rtl="0" algn="l">
              <a:spcBef>
                <a:spcPts val="1600"/>
              </a:spcBef>
              <a:spcAft>
                <a:spcPts val="0"/>
              </a:spcAft>
              <a:buNone/>
            </a:pPr>
            <a:r>
              <a:rPr lang="en" sz="1200"/>
              <a:t>WAD dataset for training: 170908_Camera_5 and 170908_Camera_6 and tested on a held out subset of video sequence 170908_Camera_5.</a:t>
            </a:r>
            <a:endParaRPr sz="1200"/>
          </a:p>
          <a:p>
            <a:pPr indent="0" lvl="0" marL="0" rtl="0" algn="l">
              <a:spcBef>
                <a:spcPts val="0"/>
              </a:spcBef>
              <a:spcAft>
                <a:spcPts val="0"/>
              </a:spcAft>
              <a:buNone/>
            </a:pPr>
            <a:r>
              <a:rPr lang="en" sz="1200"/>
              <a:t>Adam optimizer with weight decay of 1e-5, learning rate of 1e-5 and weighted Cross-entropy loss for foreground branch</a:t>
            </a:r>
            <a:endParaRPr sz="1200"/>
          </a:p>
          <a:p>
            <a:pPr indent="0" lvl="0" marL="0" rtl="0" algn="l">
              <a:spcBef>
                <a:spcPts val="0"/>
              </a:spcBef>
              <a:spcAft>
                <a:spcPts val="0"/>
              </a:spcAft>
              <a:buNone/>
            </a:pPr>
            <a:r>
              <a:rPr lang="en" sz="1200"/>
              <a:t>Trained for 1600 epochs.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0" name="Google Shape;160;p25"/>
          <p:cNvPicPr preferRelativeResize="0"/>
          <p:nvPr/>
        </p:nvPicPr>
        <p:blipFill>
          <a:blip r:embed="rId3">
            <a:alphaModFix/>
          </a:blip>
          <a:stretch>
            <a:fillRect/>
          </a:stretch>
        </p:blipFill>
        <p:spPr>
          <a:xfrm>
            <a:off x="1980950" y="2983675"/>
            <a:ext cx="2476500" cy="1762125"/>
          </a:xfrm>
          <a:prstGeom prst="rect">
            <a:avLst/>
          </a:prstGeom>
          <a:noFill/>
          <a:ln>
            <a:noFill/>
          </a:ln>
        </p:spPr>
      </p:pic>
      <p:pic>
        <p:nvPicPr>
          <p:cNvPr id="161" name="Google Shape;161;p25"/>
          <p:cNvPicPr preferRelativeResize="0"/>
          <p:nvPr/>
        </p:nvPicPr>
        <p:blipFill>
          <a:blip r:embed="rId4">
            <a:alphaModFix/>
          </a:blip>
          <a:stretch>
            <a:fillRect/>
          </a:stretch>
        </p:blipFill>
        <p:spPr>
          <a:xfrm>
            <a:off x="4705100" y="2974150"/>
            <a:ext cx="2495550" cy="178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97875" y="344875"/>
            <a:ext cx="2089800" cy="75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OSVOS Architecture</a:t>
            </a:r>
            <a:endParaRPr/>
          </a:p>
        </p:txBody>
      </p:sp>
      <p:sp>
        <p:nvSpPr>
          <p:cNvPr id="83" name="Google Shape;83;p17"/>
          <p:cNvSpPr txBox="1"/>
          <p:nvPr>
            <p:ph idx="1" type="body"/>
          </p:nvPr>
        </p:nvSpPr>
        <p:spPr>
          <a:xfrm>
            <a:off x="314650" y="1150175"/>
            <a:ext cx="3510900" cy="33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fully-convolutional segmentation network with two branches:</a:t>
            </a:r>
            <a:endParaRPr/>
          </a:p>
          <a:p>
            <a:pPr indent="-317500" lvl="0" marL="457200" rtl="0" algn="l">
              <a:spcBef>
                <a:spcPts val="1600"/>
              </a:spcBef>
              <a:spcAft>
                <a:spcPts val="0"/>
              </a:spcAft>
              <a:buSzPts val="1400"/>
              <a:buAutoNum type="arabicPeriod"/>
            </a:pPr>
            <a:r>
              <a:rPr lang="en"/>
              <a:t>Foreground segmentation branch</a:t>
            </a:r>
            <a:endParaRPr/>
          </a:p>
          <a:p>
            <a:pPr indent="-317500" lvl="0" marL="457200" rtl="0" algn="l">
              <a:spcBef>
                <a:spcPts val="0"/>
              </a:spcBef>
              <a:spcAft>
                <a:spcPts val="0"/>
              </a:spcAft>
              <a:buSzPts val="1400"/>
              <a:buAutoNum type="arabicPeriod"/>
            </a:pPr>
            <a:r>
              <a:rPr lang="en"/>
              <a:t>Contour Detection branch (To improve OSVOS performance - not used for the final results shown in the report) </a:t>
            </a:r>
            <a:endParaRPr/>
          </a:p>
          <a:p>
            <a:pPr indent="-317500" lvl="0" marL="457200" rtl="0" algn="l">
              <a:spcBef>
                <a:spcPts val="0"/>
              </a:spcBef>
              <a:spcAft>
                <a:spcPts val="0"/>
              </a:spcAft>
              <a:buSzPts val="1400"/>
              <a:buAutoNum type="arabicPeriod"/>
            </a:pPr>
            <a:r>
              <a:rPr lang="en"/>
              <a:t>Contour branch</a:t>
            </a:r>
            <a:endParaRPr/>
          </a:p>
          <a:p>
            <a:pPr indent="-317500" lvl="0" marL="457200" rtl="0" algn="l">
              <a:spcBef>
                <a:spcPts val="0"/>
              </a:spcBef>
              <a:spcAft>
                <a:spcPts val="0"/>
              </a:spcAft>
              <a:buSzPts val="1400"/>
              <a:buAutoNum type="arabicPeriod"/>
            </a:pPr>
            <a:r>
              <a:rPr lang="en"/>
              <a:t>Foreground </a:t>
            </a:r>
            <a:r>
              <a:rPr lang="en"/>
              <a:t>branch</a:t>
            </a:r>
            <a:endParaRPr/>
          </a:p>
          <a:p>
            <a:pPr indent="-317500" lvl="0" marL="457200" rtl="0" algn="l">
              <a:spcBef>
                <a:spcPts val="0"/>
              </a:spcBef>
              <a:spcAft>
                <a:spcPts val="0"/>
              </a:spcAft>
              <a:buSzPts val="1400"/>
              <a:buAutoNum type="arabicPeriod"/>
            </a:pPr>
            <a:r>
              <a:rPr lang="en"/>
              <a:t>Both branches have exact same architecture but optimize two different losses.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4103100" y="105800"/>
            <a:ext cx="4619470" cy="4838699"/>
          </a:xfrm>
          <a:prstGeom prst="rect">
            <a:avLst/>
          </a:prstGeom>
          <a:noFill/>
          <a:ln>
            <a:noFill/>
          </a:ln>
        </p:spPr>
      </p:pic>
      <p:sp>
        <p:nvSpPr>
          <p:cNvPr id="85" name="Google Shape;85;p17"/>
          <p:cNvSpPr/>
          <p:nvPr/>
        </p:nvSpPr>
        <p:spPr>
          <a:xfrm>
            <a:off x="4926725" y="344875"/>
            <a:ext cx="1694700" cy="424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6621425" y="344875"/>
            <a:ext cx="1694700" cy="42468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2295850" y="3241800"/>
            <a:ext cx="650400" cy="10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2497525" y="3482875"/>
            <a:ext cx="650400" cy="1083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structure: Foreground branch</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Main branch (VGG16 Backbone) </a:t>
            </a:r>
            <a:endParaRPr sz="1300"/>
          </a:p>
          <a:p>
            <a:pPr indent="0" lvl="0" marL="0" rtl="0" algn="l">
              <a:spcBef>
                <a:spcPts val="0"/>
              </a:spcBef>
              <a:spcAft>
                <a:spcPts val="0"/>
              </a:spcAft>
              <a:buNone/>
            </a:pPr>
            <a:r>
              <a:rPr lang="en" sz="1300"/>
              <a:t>Feature map at Intermediate steps are upscaled and fused later</a:t>
            </a:r>
            <a:endParaRPr sz="1300"/>
          </a:p>
          <a:p>
            <a:pPr indent="0" lvl="0" marL="0" rtl="0" algn="l">
              <a:spcBef>
                <a:spcPts val="0"/>
              </a:spcBef>
              <a:spcAft>
                <a:spcPts val="0"/>
              </a:spcAft>
              <a:buClr>
                <a:schemeClr val="dk1"/>
              </a:buClr>
              <a:buSzPts val="1100"/>
              <a:buFont typeface="Arial"/>
              <a:buNone/>
            </a:pPr>
            <a:r>
              <a:rPr lang="en" sz="1300"/>
              <a:t>Fusing upscaled and padded (480x854) to make 64 channel output</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200"/>
              <a:t>The network neither uses </a:t>
            </a:r>
            <a:r>
              <a:rPr lang="en" sz="1200"/>
              <a:t>the </a:t>
            </a:r>
            <a:r>
              <a:rPr lang="en" sz="1200"/>
              <a:t>segmentation prediction from previous frames (Temporal information as used in a lot of recent papers) nor any extra flow information alongside </a:t>
            </a:r>
            <a:r>
              <a:rPr lang="en" sz="1200"/>
              <a:t>segmentation</a:t>
            </a:r>
            <a:r>
              <a:rPr lang="en" sz="1200"/>
              <a:t> masks. It solely works on the idea of k-shot learning. Even though all frames are processed independently, the results of paper are temporally coherent and stable.</a:t>
            </a:r>
            <a:endParaRPr sz="1200"/>
          </a:p>
        </p:txBody>
      </p:sp>
      <p:grpSp>
        <p:nvGrpSpPr>
          <p:cNvPr id="95" name="Google Shape;95;p18"/>
          <p:cNvGrpSpPr/>
          <p:nvPr/>
        </p:nvGrpSpPr>
        <p:grpSpPr>
          <a:xfrm>
            <a:off x="27475" y="3184360"/>
            <a:ext cx="9089030" cy="1788428"/>
            <a:chOff x="0" y="2852460"/>
            <a:chExt cx="9089030" cy="1788428"/>
          </a:xfrm>
        </p:grpSpPr>
        <p:pic>
          <p:nvPicPr>
            <p:cNvPr id="96" name="Google Shape;96;p18"/>
            <p:cNvPicPr preferRelativeResize="0"/>
            <p:nvPr/>
          </p:nvPicPr>
          <p:blipFill rotWithShape="1">
            <a:blip r:embed="rId3">
              <a:alphaModFix/>
            </a:blip>
            <a:srcRect b="0" l="2501" r="2729" t="0"/>
            <a:stretch/>
          </p:blipFill>
          <p:spPr>
            <a:xfrm>
              <a:off x="0" y="2953800"/>
              <a:ext cx="9089030" cy="1431001"/>
            </a:xfrm>
            <a:prstGeom prst="rect">
              <a:avLst/>
            </a:prstGeom>
            <a:noFill/>
            <a:ln>
              <a:noFill/>
            </a:ln>
          </p:spPr>
        </p:pic>
        <p:sp>
          <p:nvSpPr>
            <p:cNvPr id="97" name="Google Shape;97;p18"/>
            <p:cNvSpPr/>
            <p:nvPr/>
          </p:nvSpPr>
          <p:spPr>
            <a:xfrm>
              <a:off x="9850" y="3626075"/>
              <a:ext cx="4118750" cy="492675"/>
            </a:xfrm>
            <a:custGeom>
              <a:rect b="b" l="l" r="r" t="t"/>
              <a:pathLst>
                <a:path extrusionOk="0" h="19707" w="164750">
                  <a:moveTo>
                    <a:pt x="0" y="0"/>
                  </a:moveTo>
                  <a:cubicBezTo>
                    <a:pt x="15276" y="0"/>
                    <a:pt x="30562" y="1259"/>
                    <a:pt x="45720" y="3153"/>
                  </a:cubicBezTo>
                  <a:cubicBezTo>
                    <a:pt x="52629" y="4016"/>
                    <a:pt x="59741" y="2009"/>
                    <a:pt x="66609" y="3153"/>
                  </a:cubicBezTo>
                  <a:cubicBezTo>
                    <a:pt x="78890" y="5199"/>
                    <a:pt x="91208" y="7882"/>
                    <a:pt x="103658" y="7882"/>
                  </a:cubicBezTo>
                  <a:cubicBezTo>
                    <a:pt x="118453" y="7882"/>
                    <a:pt x="134719" y="7762"/>
                    <a:pt x="147408" y="15371"/>
                  </a:cubicBezTo>
                  <a:cubicBezTo>
                    <a:pt x="151371" y="17747"/>
                    <a:pt x="156250" y="18159"/>
                    <a:pt x="160808" y="18918"/>
                  </a:cubicBezTo>
                  <a:cubicBezTo>
                    <a:pt x="162130" y="19138"/>
                    <a:pt x="164750" y="18367"/>
                    <a:pt x="164750" y="19707"/>
                  </a:cubicBezTo>
                </a:path>
              </a:pathLst>
            </a:custGeom>
            <a:noFill/>
            <a:ln cap="flat" cmpd="sng" w="9525">
              <a:solidFill>
                <a:srgbClr val="00FF00"/>
              </a:solidFill>
              <a:prstDash val="solid"/>
              <a:round/>
              <a:headEnd len="med" w="med" type="none"/>
              <a:tailEnd len="med" w="med" type="none"/>
            </a:ln>
          </p:spPr>
        </p:sp>
        <p:sp>
          <p:nvSpPr>
            <p:cNvPr id="98" name="Google Shape;98;p18"/>
            <p:cNvSpPr/>
            <p:nvPr/>
          </p:nvSpPr>
          <p:spPr>
            <a:xfrm>
              <a:off x="4128600" y="3896237"/>
              <a:ext cx="4521100" cy="744650"/>
            </a:xfrm>
            <a:custGeom>
              <a:rect b="b" l="l" r="r" t="t"/>
              <a:pathLst>
                <a:path extrusionOk="0" h="29786" w="180844">
                  <a:moveTo>
                    <a:pt x="0" y="8901"/>
                  </a:moveTo>
                  <a:cubicBezTo>
                    <a:pt x="33291" y="8901"/>
                    <a:pt x="64712" y="25268"/>
                    <a:pt x="97746" y="29396"/>
                  </a:cubicBezTo>
                  <a:cubicBezTo>
                    <a:pt x="108215" y="30704"/>
                    <a:pt x="118791" y="27801"/>
                    <a:pt x="129277" y="26637"/>
                  </a:cubicBezTo>
                  <a:cubicBezTo>
                    <a:pt x="141967" y="25228"/>
                    <a:pt x="156086" y="29979"/>
                    <a:pt x="167508" y="24272"/>
                  </a:cubicBezTo>
                  <a:cubicBezTo>
                    <a:pt x="170782" y="22636"/>
                    <a:pt x="175561" y="23260"/>
                    <a:pt x="177756" y="20331"/>
                  </a:cubicBezTo>
                  <a:cubicBezTo>
                    <a:pt x="180289" y="16952"/>
                    <a:pt x="182452" y="10059"/>
                    <a:pt x="178938" y="7718"/>
                  </a:cubicBezTo>
                  <a:cubicBezTo>
                    <a:pt x="175936" y="5718"/>
                    <a:pt x="173100" y="3419"/>
                    <a:pt x="169873" y="1806"/>
                  </a:cubicBezTo>
                  <a:cubicBezTo>
                    <a:pt x="158004" y="-4129"/>
                    <a:pt x="141937" y="7340"/>
                    <a:pt x="130065" y="1412"/>
                  </a:cubicBezTo>
                </a:path>
              </a:pathLst>
            </a:custGeom>
            <a:noFill/>
            <a:ln cap="flat" cmpd="sng" w="9525">
              <a:solidFill>
                <a:srgbClr val="00FF00"/>
              </a:solidFill>
              <a:prstDash val="solid"/>
              <a:round/>
              <a:headEnd len="med" w="med" type="none"/>
              <a:tailEnd len="med" w="med" type="none"/>
            </a:ln>
          </p:spPr>
        </p:sp>
        <p:sp>
          <p:nvSpPr>
            <p:cNvPr id="99" name="Google Shape;99;p18"/>
            <p:cNvSpPr/>
            <p:nvPr/>
          </p:nvSpPr>
          <p:spPr>
            <a:xfrm>
              <a:off x="1527275" y="2852460"/>
              <a:ext cx="4483325" cy="448450"/>
            </a:xfrm>
            <a:custGeom>
              <a:rect b="b" l="l" r="r" t="t"/>
              <a:pathLst>
                <a:path extrusionOk="0" h="17938" w="179333">
                  <a:moveTo>
                    <a:pt x="0" y="17938"/>
                  </a:moveTo>
                  <a:cubicBezTo>
                    <a:pt x="9930" y="17938"/>
                    <a:pt x="18830" y="11600"/>
                    <a:pt x="28378" y="8873"/>
                  </a:cubicBezTo>
                  <a:cubicBezTo>
                    <a:pt x="37149" y="6368"/>
                    <a:pt x="46331" y="5567"/>
                    <a:pt x="55180" y="3355"/>
                  </a:cubicBezTo>
                  <a:cubicBezTo>
                    <a:pt x="60023" y="2145"/>
                    <a:pt x="65283" y="4438"/>
                    <a:pt x="70157" y="3355"/>
                  </a:cubicBezTo>
                  <a:cubicBezTo>
                    <a:pt x="105684" y="-4538"/>
                    <a:pt x="142940" y="4143"/>
                    <a:pt x="179333" y="4143"/>
                  </a:cubicBezTo>
                </a:path>
              </a:pathLst>
            </a:custGeom>
            <a:noFill/>
            <a:ln cap="flat" cmpd="sng" w="9525">
              <a:solidFill>
                <a:srgbClr val="9900FF"/>
              </a:solidFill>
              <a:prstDash val="solid"/>
              <a:round/>
              <a:headEnd len="med" w="med" type="none"/>
              <a:tailEnd len="med" w="med" type="none"/>
            </a:ln>
          </p:spPr>
        </p:sp>
        <p:sp>
          <p:nvSpPr>
            <p:cNvPr id="100" name="Google Shape;100;p18"/>
            <p:cNvSpPr/>
            <p:nvPr/>
          </p:nvSpPr>
          <p:spPr>
            <a:xfrm>
              <a:off x="5921925" y="2948445"/>
              <a:ext cx="2492925" cy="263775"/>
            </a:xfrm>
            <a:custGeom>
              <a:rect b="b" l="l" r="r" t="t"/>
              <a:pathLst>
                <a:path extrusionOk="0" h="10551" w="99717">
                  <a:moveTo>
                    <a:pt x="0" y="697"/>
                  </a:moveTo>
                  <a:cubicBezTo>
                    <a:pt x="24459" y="697"/>
                    <a:pt x="49584" y="-2092"/>
                    <a:pt x="73310" y="3851"/>
                  </a:cubicBezTo>
                  <a:cubicBezTo>
                    <a:pt x="82119" y="6057"/>
                    <a:pt x="95656" y="2428"/>
                    <a:pt x="99717" y="10551"/>
                  </a:cubicBezTo>
                </a:path>
              </a:pathLst>
            </a:custGeom>
            <a:noFill/>
            <a:ln cap="flat" cmpd="sng" w="9525">
              <a:solidFill>
                <a:srgbClr val="9900FF"/>
              </a:solidFill>
              <a:prstDash val="solid"/>
              <a:round/>
              <a:headEnd len="med" w="med" type="none"/>
              <a:tailEnd len="med" w="med" type="none"/>
            </a:ln>
          </p:spPr>
        </p:sp>
        <p:sp>
          <p:nvSpPr>
            <p:cNvPr id="101" name="Google Shape;101;p18"/>
            <p:cNvSpPr/>
            <p:nvPr/>
          </p:nvSpPr>
          <p:spPr>
            <a:xfrm>
              <a:off x="3074275" y="3188009"/>
              <a:ext cx="2906775" cy="290275"/>
            </a:xfrm>
            <a:custGeom>
              <a:rect b="b" l="l" r="r" t="t"/>
              <a:pathLst>
                <a:path extrusionOk="0" h="11611" w="116271">
                  <a:moveTo>
                    <a:pt x="0" y="11611"/>
                  </a:moveTo>
                  <a:cubicBezTo>
                    <a:pt x="11960" y="10612"/>
                    <a:pt x="24098" y="10811"/>
                    <a:pt x="35867" y="8458"/>
                  </a:cubicBezTo>
                  <a:cubicBezTo>
                    <a:pt x="40376" y="7557"/>
                    <a:pt x="45201" y="9575"/>
                    <a:pt x="49661" y="8458"/>
                  </a:cubicBezTo>
                  <a:cubicBezTo>
                    <a:pt x="61660" y="5453"/>
                    <a:pt x="73793" y="3001"/>
                    <a:pt x="85922" y="575"/>
                  </a:cubicBezTo>
                  <a:cubicBezTo>
                    <a:pt x="95883" y="-1417"/>
                    <a:pt x="106113" y="3334"/>
                    <a:pt x="116271" y="3334"/>
                  </a:cubicBezTo>
                </a:path>
              </a:pathLst>
            </a:custGeom>
            <a:noFill/>
            <a:ln cap="flat" cmpd="sng" w="9525">
              <a:solidFill>
                <a:srgbClr val="9900FF"/>
              </a:solidFill>
              <a:prstDash val="solid"/>
              <a:round/>
              <a:headEnd len="med" w="med" type="none"/>
              <a:tailEnd len="med" w="med" type="none"/>
            </a:ln>
          </p:spPr>
        </p:sp>
        <p:sp>
          <p:nvSpPr>
            <p:cNvPr id="102" name="Google Shape;102;p18"/>
            <p:cNvSpPr/>
            <p:nvPr/>
          </p:nvSpPr>
          <p:spPr>
            <a:xfrm>
              <a:off x="5941625" y="3193488"/>
              <a:ext cx="2236725" cy="96725"/>
            </a:xfrm>
            <a:custGeom>
              <a:rect b="b" l="l" r="r" t="t"/>
              <a:pathLst>
                <a:path extrusionOk="0" h="3869" w="89469">
                  <a:moveTo>
                    <a:pt x="0" y="3508"/>
                  </a:moveTo>
                  <a:cubicBezTo>
                    <a:pt x="21931" y="-1366"/>
                    <a:pt x="45368" y="-896"/>
                    <a:pt x="67398" y="3508"/>
                  </a:cubicBezTo>
                  <a:cubicBezTo>
                    <a:pt x="74612" y="4950"/>
                    <a:pt x="82889" y="218"/>
                    <a:pt x="89469" y="3508"/>
                  </a:cubicBezTo>
                </a:path>
              </a:pathLst>
            </a:custGeom>
            <a:noFill/>
            <a:ln cap="flat" cmpd="sng" w="9525">
              <a:solidFill>
                <a:srgbClr val="9900FF"/>
              </a:solidFill>
              <a:prstDash val="solid"/>
              <a:round/>
              <a:headEnd len="med" w="med" type="none"/>
              <a:tailEnd len="med" w="med" type="none"/>
            </a:ln>
          </p:spPr>
        </p:sp>
        <p:sp>
          <p:nvSpPr>
            <p:cNvPr id="103" name="Google Shape;103;p18"/>
            <p:cNvSpPr/>
            <p:nvPr/>
          </p:nvSpPr>
          <p:spPr>
            <a:xfrm>
              <a:off x="4355225" y="3429886"/>
              <a:ext cx="2847650" cy="334150"/>
            </a:xfrm>
            <a:custGeom>
              <a:rect b="b" l="l" r="r" t="t"/>
              <a:pathLst>
                <a:path extrusionOk="0" h="13366" w="113906">
                  <a:moveTo>
                    <a:pt x="0" y="13366"/>
                  </a:moveTo>
                  <a:cubicBezTo>
                    <a:pt x="26460" y="13366"/>
                    <a:pt x="52762" y="7561"/>
                    <a:pt x="78433" y="1147"/>
                  </a:cubicBezTo>
                  <a:cubicBezTo>
                    <a:pt x="89908" y="-1720"/>
                    <a:pt x="102079" y="1936"/>
                    <a:pt x="113906" y="1936"/>
                  </a:cubicBezTo>
                </a:path>
              </a:pathLst>
            </a:custGeom>
            <a:noFill/>
            <a:ln cap="flat" cmpd="sng" w="9525">
              <a:solidFill>
                <a:srgbClr val="9900FF"/>
              </a:solidFill>
              <a:prstDash val="solid"/>
              <a:round/>
              <a:headEnd len="med" w="med" type="none"/>
              <a:tailEnd len="med" w="med" type="none"/>
            </a:ln>
          </p:spPr>
        </p:sp>
        <p:sp>
          <p:nvSpPr>
            <p:cNvPr id="104" name="Google Shape;104;p18"/>
            <p:cNvSpPr/>
            <p:nvPr/>
          </p:nvSpPr>
          <p:spPr>
            <a:xfrm>
              <a:off x="7143750" y="3406862"/>
              <a:ext cx="857250" cy="71425"/>
            </a:xfrm>
            <a:custGeom>
              <a:rect b="b" l="l" r="r" t="t"/>
              <a:pathLst>
                <a:path extrusionOk="0" h="2857" w="34290">
                  <a:moveTo>
                    <a:pt x="0" y="2857"/>
                  </a:moveTo>
                  <a:cubicBezTo>
                    <a:pt x="11026" y="-292"/>
                    <a:pt x="22823" y="98"/>
                    <a:pt x="34290" y="98"/>
                  </a:cubicBezTo>
                </a:path>
              </a:pathLst>
            </a:custGeom>
            <a:noFill/>
            <a:ln cap="flat" cmpd="sng" w="9525">
              <a:solidFill>
                <a:srgbClr val="9900FF"/>
              </a:solidFill>
              <a:prstDash val="solid"/>
              <a:round/>
              <a:headEnd len="med" w="med" type="none"/>
              <a:tailEnd len="med" w="med" type="none"/>
            </a:ln>
          </p:spPr>
        </p:sp>
        <p:sp>
          <p:nvSpPr>
            <p:cNvPr id="105" name="Google Shape;105;p18"/>
            <p:cNvSpPr/>
            <p:nvPr/>
          </p:nvSpPr>
          <p:spPr>
            <a:xfrm>
              <a:off x="5153350" y="3586650"/>
              <a:ext cx="2975750" cy="433550"/>
            </a:xfrm>
            <a:custGeom>
              <a:rect b="b" l="l" r="r" t="t"/>
              <a:pathLst>
                <a:path extrusionOk="0" h="17342" w="119030">
                  <a:moveTo>
                    <a:pt x="0" y="17342"/>
                  </a:moveTo>
                  <a:cubicBezTo>
                    <a:pt x="15530" y="17342"/>
                    <a:pt x="30978" y="14583"/>
                    <a:pt x="46508" y="14583"/>
                  </a:cubicBezTo>
                  <a:cubicBezTo>
                    <a:pt x="56693" y="14583"/>
                    <a:pt x="68123" y="16276"/>
                    <a:pt x="76857" y="11036"/>
                  </a:cubicBezTo>
                  <a:cubicBezTo>
                    <a:pt x="80349" y="8941"/>
                    <a:pt x="85432" y="12856"/>
                    <a:pt x="89075" y="11036"/>
                  </a:cubicBezTo>
                  <a:cubicBezTo>
                    <a:pt x="98594" y="6280"/>
                    <a:pt x="108389" y="0"/>
                    <a:pt x="119030" y="0"/>
                  </a:cubicBezTo>
                </a:path>
              </a:pathLst>
            </a:custGeom>
            <a:noFill/>
            <a:ln cap="flat" cmpd="sng" w="9525">
              <a:solidFill>
                <a:srgbClr val="9900FF"/>
              </a:solidFill>
              <a:prstDash val="solid"/>
              <a:round/>
              <a:headEnd len="med" w="med" type="none"/>
              <a:tailEnd len="med" w="med" type="none"/>
            </a:ln>
          </p:spPr>
        </p:sp>
        <p:sp>
          <p:nvSpPr>
            <p:cNvPr id="106" name="Google Shape;106;p18"/>
            <p:cNvSpPr/>
            <p:nvPr/>
          </p:nvSpPr>
          <p:spPr>
            <a:xfrm>
              <a:off x="8188225" y="3261500"/>
              <a:ext cx="461400" cy="3645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7" name="Google Shape;107;p18"/>
          <p:cNvCxnSpPr/>
          <p:nvPr/>
        </p:nvCxnSpPr>
        <p:spPr>
          <a:xfrm>
            <a:off x="3329975" y="1350075"/>
            <a:ext cx="581400" cy="0"/>
          </a:xfrm>
          <a:prstGeom prst="straightConnector1">
            <a:avLst/>
          </a:prstGeom>
          <a:noFill/>
          <a:ln cap="flat" cmpd="sng" w="9525">
            <a:solidFill>
              <a:srgbClr val="00FF00"/>
            </a:solidFill>
            <a:prstDash val="solid"/>
            <a:round/>
            <a:headEnd len="med" w="med" type="none"/>
            <a:tailEnd len="med" w="med" type="none"/>
          </a:ln>
        </p:spPr>
      </p:cxnSp>
      <p:cxnSp>
        <p:nvCxnSpPr>
          <p:cNvPr id="108" name="Google Shape;108;p18"/>
          <p:cNvCxnSpPr/>
          <p:nvPr/>
        </p:nvCxnSpPr>
        <p:spPr>
          <a:xfrm>
            <a:off x="5323025" y="1576025"/>
            <a:ext cx="581400" cy="0"/>
          </a:xfrm>
          <a:prstGeom prst="straightConnector1">
            <a:avLst/>
          </a:prstGeom>
          <a:noFill/>
          <a:ln cap="flat" cmpd="sng" w="9525">
            <a:solidFill>
              <a:srgbClr val="9900FF"/>
            </a:solidFill>
            <a:prstDash val="solid"/>
            <a:round/>
            <a:headEnd len="med" w="med" type="none"/>
            <a:tailEnd len="med" w="med" type="none"/>
          </a:ln>
        </p:spPr>
      </p:cxnSp>
      <p:sp>
        <p:nvSpPr>
          <p:cNvPr id="109" name="Google Shape;109;p18"/>
          <p:cNvSpPr/>
          <p:nvPr/>
        </p:nvSpPr>
        <p:spPr>
          <a:xfrm>
            <a:off x="5492827" y="1677175"/>
            <a:ext cx="241800" cy="2193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Contour Detection/ Boundary Snapping</a:t>
            </a:r>
            <a:endParaRPr/>
          </a:p>
        </p:txBody>
      </p:sp>
      <p:sp>
        <p:nvSpPr>
          <p:cNvPr id="115" name="Google Shape;11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sz="1400">
                <a:solidFill>
                  <a:schemeClr val="dk1"/>
                </a:solidFill>
              </a:rPr>
              <a:t>Not used in our implementation but this is the second part of the paper.</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To improve segmentation through OSVOS model (contour localization).</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It’s an additional branch added to detect all contours in the scene unlike the foreground branch which detects only the foreground.</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This branch is first pre-trained on the PASCAL-Context database which has Contour Annotations for objects.</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After that, SuperPixels of the contours are computed using an Ultrametric Contour Map (UCM).</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 To get the final foreground segmentation, a foreground mask is selected first and the SuperPixels that overlap with the foreground mask over 50% are chosen via majority voting.</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rPr lang="en" sz="1400">
                <a:solidFill>
                  <a:schemeClr val="dk1"/>
                </a:solidFill>
              </a:rPr>
              <a:t>The Boundary Snapping adds 2.4 points of improvement to the score. (Please refer to ablation results of the paper in the slides)</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Error analysis with/without boundary snapping</a:t>
            </a:r>
            <a:endParaRPr/>
          </a:p>
          <a:p>
            <a:pPr indent="0" lvl="0" marL="0" rtl="0" algn="l">
              <a:spcBef>
                <a:spcPts val="0"/>
              </a:spcBef>
              <a:spcAft>
                <a:spcPts val="0"/>
              </a:spcAft>
              <a:buNone/>
            </a:pPr>
            <a:r>
              <a:t/>
            </a:r>
            <a:endParaRPr/>
          </a:p>
        </p:txBody>
      </p:sp>
      <p:sp>
        <p:nvSpPr>
          <p:cNvPr id="121" name="Google Shape;12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False positives (FP): </a:t>
            </a:r>
            <a:endParaRPr sz="1400"/>
          </a:p>
          <a:p>
            <a:pPr indent="-317500" lvl="0" marL="457200" rtl="0" algn="l">
              <a:spcBef>
                <a:spcPts val="0"/>
              </a:spcBef>
              <a:spcAft>
                <a:spcPts val="0"/>
              </a:spcAft>
              <a:buSzPts val="1400"/>
              <a:buChar char="●"/>
            </a:pPr>
            <a:r>
              <a:rPr lang="en" sz="1400"/>
              <a:t>FP-Close (20 px from the object) </a:t>
            </a:r>
            <a:endParaRPr sz="1400"/>
          </a:p>
          <a:p>
            <a:pPr indent="-317500" lvl="0" marL="457200" rtl="0" algn="l">
              <a:spcBef>
                <a:spcPts val="0"/>
              </a:spcBef>
              <a:spcAft>
                <a:spcPts val="0"/>
              </a:spcAft>
              <a:buSzPts val="1400"/>
              <a:buChar char="●"/>
            </a:pPr>
            <a:r>
              <a:rPr lang="en" sz="1400"/>
              <a:t>FP-Far (more than 20 px away from the object)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Boundary Snapping reduces FP errors on the basis of alignment with the generic contours. So the major errors produced by the model are false negatives as reported in paper.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pic>
        <p:nvPicPr>
          <p:cNvPr id="122" name="Google Shape;122;p20"/>
          <p:cNvPicPr preferRelativeResize="0"/>
          <p:nvPr/>
        </p:nvPicPr>
        <p:blipFill>
          <a:blip r:embed="rId3">
            <a:alphaModFix/>
          </a:blip>
          <a:stretch>
            <a:fillRect/>
          </a:stretch>
        </p:blipFill>
        <p:spPr>
          <a:xfrm>
            <a:off x="2458575" y="2790855"/>
            <a:ext cx="4226850" cy="20132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step training</a:t>
            </a:r>
            <a:endParaRPr/>
          </a:p>
        </p:txBody>
      </p:sp>
      <p:sp>
        <p:nvSpPr>
          <p:cNvPr id="128" name="Google Shape;128;p21"/>
          <p:cNvSpPr txBox="1"/>
          <p:nvPr>
            <p:ph idx="1" type="body"/>
          </p:nvPr>
        </p:nvSpPr>
        <p:spPr>
          <a:xfrm>
            <a:off x="311700" y="1152475"/>
            <a:ext cx="4053300" cy="32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First Step (Offline):</a:t>
            </a:r>
            <a:endParaRPr sz="1700"/>
          </a:p>
          <a:p>
            <a:pPr indent="-317500" lvl="0" marL="457200" rtl="0" algn="l">
              <a:spcBef>
                <a:spcPts val="1600"/>
              </a:spcBef>
              <a:spcAft>
                <a:spcPts val="0"/>
              </a:spcAft>
              <a:buSzPts val="1400"/>
              <a:buAutoNum type="arabicPeriod"/>
            </a:pPr>
            <a:r>
              <a:rPr lang="en" sz="1400"/>
              <a:t>Parent Model: The VGG architecture pre-trained on ImageNet is trained on the DAVIS dataset. (Foreground branch: </a:t>
            </a:r>
            <a:r>
              <a:rPr lang="en" sz="1400"/>
              <a:t>The fully connected layers for classification are removed and replaced with conv layers for segmentation.) </a:t>
            </a:r>
            <a:endParaRPr sz="1400"/>
          </a:p>
          <a:p>
            <a:pPr indent="-317500" lvl="0" marL="457200" rtl="0" algn="l">
              <a:spcBef>
                <a:spcPts val="0"/>
              </a:spcBef>
              <a:spcAft>
                <a:spcPts val="0"/>
              </a:spcAft>
              <a:buSzPts val="1400"/>
              <a:buAutoNum type="arabicPeriod"/>
            </a:pPr>
            <a:r>
              <a:rPr lang="en" sz="1400"/>
              <a:t>A parallel branch (contour) with same </a:t>
            </a:r>
            <a:r>
              <a:rPr lang="en" sz="1400"/>
              <a:t>architecture is trained on PASCAL Context dataset.</a:t>
            </a:r>
            <a:endParaRPr sz="1400"/>
          </a:p>
          <a:p>
            <a:pPr indent="-317500" lvl="0" marL="457200" rtl="0" algn="l">
              <a:spcBef>
                <a:spcPts val="0"/>
              </a:spcBef>
              <a:spcAft>
                <a:spcPts val="0"/>
              </a:spcAft>
              <a:buSzPts val="1400"/>
              <a:buAutoNum type="arabicPeriod"/>
            </a:pPr>
            <a:r>
              <a:rPr lang="en" sz="1400"/>
              <a:t>The pre-trained parent model was available directly for our second step (Online training).</a:t>
            </a:r>
            <a:endParaRPr sz="1400"/>
          </a:p>
          <a:p>
            <a:pPr indent="0" lvl="0" marL="0" rtl="0" algn="l">
              <a:spcBef>
                <a:spcPts val="0"/>
              </a:spcBef>
              <a:spcAft>
                <a:spcPts val="1600"/>
              </a:spcAft>
              <a:buNone/>
            </a:pPr>
            <a:r>
              <a:t/>
            </a:r>
            <a:endParaRPr/>
          </a:p>
        </p:txBody>
      </p:sp>
      <p:pic>
        <p:nvPicPr>
          <p:cNvPr id="129" name="Google Shape;129;p21"/>
          <p:cNvPicPr preferRelativeResize="0"/>
          <p:nvPr/>
        </p:nvPicPr>
        <p:blipFill>
          <a:blip r:embed="rId3">
            <a:alphaModFix/>
          </a:blip>
          <a:stretch>
            <a:fillRect/>
          </a:stretch>
        </p:blipFill>
        <p:spPr>
          <a:xfrm>
            <a:off x="4605438" y="1470450"/>
            <a:ext cx="4226862" cy="249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2"/>
          <p:cNvPicPr preferRelativeResize="0"/>
          <p:nvPr/>
        </p:nvPicPr>
        <p:blipFill rotWithShape="1">
          <a:blip r:embed="rId3">
            <a:alphaModFix/>
          </a:blip>
          <a:srcRect b="738" l="0" r="0" t="738"/>
          <a:stretch/>
        </p:blipFill>
        <p:spPr>
          <a:xfrm>
            <a:off x="5890075" y="321600"/>
            <a:ext cx="2949447" cy="2212021"/>
          </a:xfrm>
          <a:prstGeom prst="rect">
            <a:avLst/>
          </a:prstGeom>
          <a:noFill/>
          <a:ln>
            <a:noFill/>
          </a:ln>
        </p:spPr>
      </p:pic>
      <p:pic>
        <p:nvPicPr>
          <p:cNvPr id="135" name="Google Shape;135;p22"/>
          <p:cNvPicPr preferRelativeResize="0"/>
          <p:nvPr/>
        </p:nvPicPr>
        <p:blipFill rotWithShape="1">
          <a:blip r:embed="rId4">
            <a:alphaModFix/>
          </a:blip>
          <a:srcRect b="1895" l="0" r="0" t="1885"/>
          <a:stretch/>
        </p:blipFill>
        <p:spPr>
          <a:xfrm>
            <a:off x="5897312" y="2609825"/>
            <a:ext cx="2949446" cy="2212074"/>
          </a:xfrm>
          <a:prstGeom prst="rect">
            <a:avLst/>
          </a:prstGeom>
          <a:noFill/>
          <a:ln>
            <a:noFill/>
          </a:ln>
        </p:spPr>
      </p:pic>
      <p:sp>
        <p:nvSpPr>
          <p:cNvPr id="136" name="Google Shape;136;p22"/>
          <p:cNvSpPr txBox="1"/>
          <p:nvPr>
            <p:ph type="title"/>
          </p:nvPr>
        </p:nvSpPr>
        <p:spPr>
          <a:xfrm>
            <a:off x="304475" y="307825"/>
            <a:ext cx="4779300" cy="14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step training</a:t>
            </a:r>
            <a:endParaRPr/>
          </a:p>
          <a:p>
            <a:pPr indent="0" lvl="0" marL="0" rtl="0" algn="l">
              <a:spcBef>
                <a:spcPts val="0"/>
              </a:spcBef>
              <a:spcAft>
                <a:spcPts val="0"/>
              </a:spcAft>
              <a:buNone/>
            </a:pPr>
            <a:r>
              <a:t/>
            </a:r>
            <a:endParaRPr/>
          </a:p>
        </p:txBody>
      </p:sp>
      <p:sp>
        <p:nvSpPr>
          <p:cNvPr id="137" name="Google Shape;137;p22"/>
          <p:cNvSpPr txBox="1"/>
          <p:nvPr>
            <p:ph idx="1" type="body"/>
          </p:nvPr>
        </p:nvSpPr>
        <p:spPr>
          <a:xfrm>
            <a:off x="304475" y="1253675"/>
            <a:ext cx="4779300" cy="30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step</a:t>
            </a:r>
            <a:r>
              <a:rPr lang="en"/>
              <a:t>:</a:t>
            </a:r>
            <a:endParaRPr/>
          </a:p>
          <a:p>
            <a:pPr indent="-317500" lvl="0" marL="457200" rtl="0" algn="l">
              <a:spcBef>
                <a:spcPts val="1600"/>
              </a:spcBef>
              <a:spcAft>
                <a:spcPts val="0"/>
              </a:spcAft>
              <a:buSzPts val="1400"/>
              <a:buAutoNum type="arabicPeriod"/>
            </a:pPr>
            <a:r>
              <a:rPr lang="en"/>
              <a:t>The first image of the WAD video sequence is trained using the network (One-Shot) and then tested on the rest of the sequence to segment foreground objects from the frames.</a:t>
            </a:r>
            <a:endParaRPr/>
          </a:p>
          <a:p>
            <a:pPr indent="0" lvl="0" marL="0" rtl="0" algn="l">
              <a:spcBef>
                <a:spcPts val="1600"/>
              </a:spcBef>
              <a:spcAft>
                <a:spcPts val="0"/>
              </a:spcAft>
              <a:buNone/>
            </a:pPr>
            <a:r>
              <a:rPr lang="en"/>
              <a:t>Results produced by our experiment are depicted as follows.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Ablation Study (Metrics Used)</a:t>
            </a:r>
            <a:endParaRPr/>
          </a:p>
        </p:txBody>
      </p:sp>
      <p:sp>
        <p:nvSpPr>
          <p:cNvPr id="143" name="Google Shape;14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Region Similarity (J): </a:t>
            </a:r>
            <a:r>
              <a:rPr lang="en" sz="1200"/>
              <a:t>To measure the region-based segmentation similarity, that is, the number of mislabeled pixels. Jaccard Index was used which is the Intersection Over Union of the predicted segmentation and ground truth mask.</a:t>
            </a:r>
            <a:endParaRPr sz="1200"/>
          </a:p>
          <a:p>
            <a:pPr indent="0" lvl="0" marL="457200" rtl="0" algn="l">
              <a:spcBef>
                <a:spcPts val="1600"/>
              </a:spcBef>
              <a:spcAft>
                <a:spcPts val="0"/>
              </a:spcAft>
              <a:buNone/>
            </a:pPr>
            <a:r>
              <a:rPr lang="en" sz="1200"/>
              <a:t>					M-Predicted segmentation G-ground truth</a:t>
            </a:r>
            <a:endParaRPr sz="1200"/>
          </a:p>
          <a:p>
            <a:pPr indent="-304800" lvl="0" marL="457200" rtl="0" algn="l">
              <a:spcBef>
                <a:spcPts val="1600"/>
              </a:spcBef>
              <a:spcAft>
                <a:spcPts val="0"/>
              </a:spcAft>
              <a:buSzPts val="1200"/>
              <a:buAutoNum type="arabicPeriod"/>
            </a:pPr>
            <a:r>
              <a:rPr lang="en" sz="1200"/>
              <a:t>Contour accuracy: (F) An F-score is calculated here with contour-based precision and recall Pc and Rc between the contour points of c(M) and c(G) (set of closed contours).</a:t>
            </a:r>
            <a:endParaRPr sz="1200"/>
          </a:p>
          <a:p>
            <a:pPr indent="0" lvl="0" marL="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304800" lvl="0" marL="457200" rtl="0" algn="l">
              <a:spcBef>
                <a:spcPts val="1600"/>
              </a:spcBef>
              <a:spcAft>
                <a:spcPts val="0"/>
              </a:spcAft>
              <a:buSzPts val="1200"/>
              <a:buAutoNum type="arabicPeriod"/>
            </a:pPr>
            <a:r>
              <a:rPr lang="en" sz="1200"/>
              <a:t>Temporal Stability: (T) A metric to measure stability ie to differentiate acceptable motion of the objects from the undesired instability. It estimates the deformation needed to transform the mask at one frame to the next one. A smooth and precise transformation would consider a stable output.</a:t>
            </a:r>
            <a:endParaRPr sz="1000"/>
          </a:p>
          <a:p>
            <a:pPr indent="0" lvl="0" marL="45720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pic>
        <p:nvPicPr>
          <p:cNvPr id="144" name="Google Shape;144;p23"/>
          <p:cNvPicPr preferRelativeResize="0"/>
          <p:nvPr/>
        </p:nvPicPr>
        <p:blipFill>
          <a:blip r:embed="rId3">
            <a:alphaModFix/>
          </a:blip>
          <a:stretch>
            <a:fillRect/>
          </a:stretch>
        </p:blipFill>
        <p:spPr>
          <a:xfrm>
            <a:off x="1539963" y="1727850"/>
            <a:ext cx="1119675" cy="431675"/>
          </a:xfrm>
          <a:prstGeom prst="rect">
            <a:avLst/>
          </a:prstGeom>
          <a:noFill/>
          <a:ln>
            <a:noFill/>
          </a:ln>
        </p:spPr>
      </p:pic>
      <p:pic>
        <p:nvPicPr>
          <p:cNvPr id="145" name="Google Shape;145;p23"/>
          <p:cNvPicPr preferRelativeResize="0"/>
          <p:nvPr/>
        </p:nvPicPr>
        <p:blipFill>
          <a:blip r:embed="rId4">
            <a:alphaModFix/>
          </a:blip>
          <a:stretch>
            <a:fillRect/>
          </a:stretch>
        </p:blipFill>
        <p:spPr>
          <a:xfrm>
            <a:off x="1566538" y="3023000"/>
            <a:ext cx="1066500" cy="35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Ablation Study: OSVOS</a:t>
            </a:r>
            <a:endParaRPr/>
          </a:p>
        </p:txBody>
      </p:sp>
      <p:sp>
        <p:nvSpPr>
          <p:cNvPr id="151" name="Google Shape;15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Ablation studies were performed (in the paper) on this model to determine how the 3 features of the model affect performance.</a:t>
            </a:r>
            <a:endParaRPr sz="1200"/>
          </a:p>
          <a:p>
            <a:pPr indent="0" lvl="0" marL="0" rtl="0" algn="l">
              <a:spcBef>
                <a:spcPts val="1600"/>
              </a:spcBef>
              <a:spcAft>
                <a:spcPts val="0"/>
              </a:spcAft>
              <a:buNone/>
            </a:pPr>
            <a:r>
              <a:rPr lang="en" sz="1200"/>
              <a:t>Contribution in J score:</a:t>
            </a:r>
            <a:endParaRPr sz="1200"/>
          </a:p>
          <a:p>
            <a:pPr indent="-304800" lvl="0" marL="457200" rtl="0" algn="l">
              <a:spcBef>
                <a:spcPts val="1600"/>
              </a:spcBef>
              <a:spcAft>
                <a:spcPts val="0"/>
              </a:spcAft>
              <a:buSzPts val="1200"/>
              <a:buChar char="●"/>
            </a:pPr>
            <a:r>
              <a:rPr lang="en" sz="1200"/>
              <a:t>Pretraining of parent network = 15.2 points</a:t>
            </a:r>
            <a:endParaRPr sz="1200"/>
          </a:p>
          <a:p>
            <a:pPr indent="-304800" lvl="0" marL="457200" rtl="0" algn="l">
              <a:spcBef>
                <a:spcPts val="0"/>
              </a:spcBef>
              <a:spcAft>
                <a:spcPts val="0"/>
              </a:spcAft>
              <a:buSzPts val="1200"/>
              <a:buChar char="●"/>
            </a:pPr>
            <a:r>
              <a:rPr lang="en" sz="1200"/>
              <a:t>One shot fine-tuning (online) = 27.3 points</a:t>
            </a:r>
            <a:endParaRPr sz="1200"/>
          </a:p>
          <a:p>
            <a:pPr indent="-304800" lvl="0" marL="457200" rtl="0" algn="l">
              <a:spcBef>
                <a:spcPts val="0"/>
              </a:spcBef>
              <a:spcAft>
                <a:spcPts val="0"/>
              </a:spcAft>
              <a:buSzPts val="1200"/>
              <a:buChar char="●"/>
            </a:pPr>
            <a:r>
              <a:rPr lang="en" sz="1200"/>
              <a:t>Boundary Snapping = 2.4 points</a:t>
            </a:r>
            <a:endParaRPr sz="1200"/>
          </a:p>
          <a:p>
            <a:pPr indent="-304800" lvl="0" marL="457200" rtl="0" algn="l">
              <a:spcBef>
                <a:spcPts val="0"/>
              </a:spcBef>
              <a:spcAft>
                <a:spcPts val="0"/>
              </a:spcAft>
              <a:buSzPts val="1200"/>
              <a:buChar char="●"/>
            </a:pPr>
            <a:r>
              <a:rPr lang="en" sz="1200"/>
              <a:t>Raw CNN (without any pre-training, one shot, </a:t>
            </a:r>
            <a:endParaRPr sz="1200"/>
          </a:p>
          <a:p>
            <a:pPr indent="0" lvl="0" marL="457200" rtl="0" algn="l">
              <a:spcBef>
                <a:spcPts val="0"/>
              </a:spcBef>
              <a:spcAft>
                <a:spcPts val="0"/>
              </a:spcAft>
              <a:buNone/>
            </a:pPr>
            <a:r>
              <a:rPr lang="en" sz="1200"/>
              <a:t>boundary snapping) gives a J score of 17.6 only</a:t>
            </a:r>
            <a:endParaRPr sz="1200"/>
          </a:p>
          <a:p>
            <a:pPr indent="0" lvl="0" marL="457200" rtl="0" algn="l">
              <a:spcBef>
                <a:spcPts val="0"/>
              </a:spcBef>
              <a:spcAft>
                <a:spcPts val="0"/>
              </a:spcAft>
              <a:buNone/>
            </a:pPr>
            <a:r>
              <a:t/>
            </a:r>
            <a:endParaRPr sz="1200"/>
          </a:p>
          <a:p>
            <a:pPr indent="0" lvl="0" marL="0" rtl="0" algn="l">
              <a:lnSpc>
                <a:spcPct val="100000"/>
              </a:lnSpc>
              <a:spcBef>
                <a:spcPts val="0"/>
              </a:spcBef>
              <a:spcAft>
                <a:spcPts val="0"/>
              </a:spcAft>
              <a:buNone/>
            </a:pPr>
            <a:r>
              <a:rPr lang="en" sz="1200"/>
              <a:t>Which suggests that One shot training is contributing </a:t>
            </a:r>
            <a:endParaRPr sz="1200"/>
          </a:p>
          <a:p>
            <a:pPr indent="0" lvl="0" marL="0" rtl="0" algn="l">
              <a:lnSpc>
                <a:spcPct val="100000"/>
              </a:lnSpc>
              <a:spcBef>
                <a:spcPts val="0"/>
              </a:spcBef>
              <a:spcAft>
                <a:spcPts val="0"/>
              </a:spcAft>
              <a:buNone/>
            </a:pPr>
            <a:r>
              <a:rPr lang="en" sz="1200"/>
              <a:t>Significantly towards the final segmentation performance.</a:t>
            </a:r>
            <a:endParaRPr sz="1200"/>
          </a:p>
          <a:p>
            <a:pPr indent="0" lvl="0" marL="0" rtl="0" algn="l">
              <a:spcBef>
                <a:spcPts val="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2" name="Google Shape;152;p24"/>
          <p:cNvPicPr preferRelativeResize="0"/>
          <p:nvPr/>
        </p:nvPicPr>
        <p:blipFill>
          <a:blip r:embed="rId3">
            <a:alphaModFix/>
          </a:blip>
          <a:stretch>
            <a:fillRect/>
          </a:stretch>
        </p:blipFill>
        <p:spPr>
          <a:xfrm>
            <a:off x="4724923" y="1743849"/>
            <a:ext cx="3957375" cy="2035350"/>
          </a:xfrm>
          <a:prstGeom prst="rect">
            <a:avLst/>
          </a:prstGeom>
          <a:noFill/>
          <a:ln>
            <a:noFill/>
          </a:ln>
        </p:spPr>
      </p:pic>
      <p:sp>
        <p:nvSpPr>
          <p:cNvPr id="153" name="Google Shape;153;p24"/>
          <p:cNvSpPr/>
          <p:nvPr/>
        </p:nvSpPr>
        <p:spPr>
          <a:xfrm>
            <a:off x="4778500" y="2105475"/>
            <a:ext cx="3850200" cy="17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