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72" r:id="rId14"/>
    <p:sldId id="269" r:id="rId15"/>
    <p:sldId id="270" r:id="rId16"/>
    <p:sldId id="271"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suhas rao" initials="msr" lastIdx="1" clrIdx="0">
    <p:extLst>
      <p:ext uri="{19B8F6BF-5375-455C-9EA6-DF929625EA0E}">
        <p15:presenceInfo xmlns:p15="http://schemas.microsoft.com/office/powerpoint/2012/main" userId="171f26e32bd77c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FB0"/>
    <a:srgbClr val="CBDE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164249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142314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101707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259726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23036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408066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356677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216193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217165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142177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A2FFA0-58ED-4F84-B35B-C80C6E8560EE}" type="datetimeFigureOut">
              <a:rPr lang="en-IN" smtClean="0"/>
              <a:t>26-11-2021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395242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2FFA0-58ED-4F84-B35B-C80C6E8560EE}" type="datetimeFigureOut">
              <a:rPr lang="en-IN" smtClean="0"/>
              <a:t>26-11-2021</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A1483-C3C8-4FE6-8B32-914958A50ACE}" type="slidenum">
              <a:rPr lang="en-IN" smtClean="0"/>
              <a:t>‹#›</a:t>
            </a:fld>
            <a:endParaRPr lang="en-IN" dirty="0"/>
          </a:p>
        </p:txBody>
      </p:sp>
    </p:spTree>
    <p:extLst>
      <p:ext uri="{BB962C8B-B14F-4D97-AF65-F5344CB8AC3E}">
        <p14:creationId xmlns:p14="http://schemas.microsoft.com/office/powerpoint/2010/main" val="6412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blog.shivanathd.com/2013/09/RegexInSalesforce.html" TargetMode="External"/><Relationship Id="rId13"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6.jpeg"/><Relationship Id="rId12" Type="http://schemas.openxmlformats.org/officeDocument/2006/relationships/hyperlink" Target="https://pngimg.com/download/73390" TargetMode="External"/><Relationship Id="rId17" Type="http://schemas.openxmlformats.org/officeDocument/2006/relationships/image" Target="../media/image12.png"/><Relationship Id="rId2" Type="http://schemas.openxmlformats.org/officeDocument/2006/relationships/image" Target="../media/image3.jfif"/><Relationship Id="rId16"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hyperlink" Target="https://wiki.ubuntu-fr.org/utilisateurs/blackeco/brouillon-pycharm"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hyperlink" Target="https://commons.wikimedia.org/wiki/File:Git_icon.svg" TargetMode="External"/><Relationship Id="rId4" Type="http://schemas.openxmlformats.org/officeDocument/2006/relationships/hyperlink" Target="https://commons.wikimedia.org/wiki/File:Jupyter_logo.svg" TargetMode="External"/><Relationship Id="rId9" Type="http://schemas.openxmlformats.org/officeDocument/2006/relationships/image" Target="../media/image7.png"/><Relationship Id="rId14" Type="http://schemas.openxmlformats.org/officeDocument/2006/relationships/hyperlink" Target="https://smlpoints.com/notes-how-to-build-a-website-on-heroku.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20888"/>
            <a:ext cx="7772400" cy="1179562"/>
          </a:xfrm>
        </p:spPr>
        <p:txBody>
          <a:bodyPr>
            <a:normAutofit fontScale="90000"/>
          </a:bodyPr>
          <a:lstStyle/>
          <a:p>
            <a:r>
              <a:rPr lang="en-IN" sz="4000" b="1" dirty="0">
                <a:cs typeface="Times New Roman" pitchFamily="18" charset="0"/>
              </a:rPr>
              <a:t>WhatsApp Chat Analyser webapp using Machine Learning</a:t>
            </a:r>
          </a:p>
        </p:txBody>
      </p:sp>
      <p:sp>
        <p:nvSpPr>
          <p:cNvPr id="3" name="Subtitle 2"/>
          <p:cNvSpPr>
            <a:spLocks noGrp="1"/>
          </p:cNvSpPr>
          <p:nvPr>
            <p:ph type="subTitle" idx="1"/>
          </p:nvPr>
        </p:nvSpPr>
        <p:spPr>
          <a:xfrm>
            <a:off x="539552" y="3600450"/>
            <a:ext cx="7918648" cy="2924894"/>
          </a:xfrm>
        </p:spPr>
        <p:txBody>
          <a:bodyPr>
            <a:normAutofit fontScale="47500" lnSpcReduction="20000"/>
          </a:bodyPr>
          <a:lstStyle/>
          <a:p>
            <a:r>
              <a:rPr lang="en-IN" sz="4400" b="1" dirty="0">
                <a:solidFill>
                  <a:schemeClr val="tx1"/>
                </a:solidFill>
                <a:latin typeface="Arial" panose="020B0604020202020204" pitchFamily="34" charset="0"/>
                <a:cs typeface="Arial" panose="020B0604020202020204" pitchFamily="34" charset="0"/>
              </a:rPr>
              <a:t>TEAM NUMBER</a:t>
            </a:r>
            <a:endParaRPr lang="en-IN" sz="4400" b="1" dirty="0">
              <a:solidFill>
                <a:schemeClr val="tx1"/>
              </a:solidFill>
              <a:latin typeface="Times New Roman" pitchFamily="18" charset="0"/>
              <a:cs typeface="Times New Roman" pitchFamily="18" charset="0"/>
            </a:endParaRPr>
          </a:p>
          <a:p>
            <a:r>
              <a:rPr lang="en-IN" sz="4400" b="1" dirty="0">
                <a:solidFill>
                  <a:schemeClr val="tx1"/>
                </a:solidFill>
                <a:latin typeface="Times New Roman" pitchFamily="18" charset="0"/>
                <a:cs typeface="Times New Roman" pitchFamily="18" charset="0"/>
              </a:rPr>
              <a:t> 21</a:t>
            </a:r>
          </a:p>
          <a:p>
            <a:r>
              <a:rPr lang="en-IN" sz="4400" b="1" dirty="0">
                <a:solidFill>
                  <a:schemeClr val="tx1"/>
                </a:solidFill>
                <a:latin typeface="Arial" panose="020B0604020202020204" pitchFamily="34" charset="0"/>
                <a:cs typeface="Arial" panose="020B0604020202020204" pitchFamily="34" charset="0"/>
              </a:rPr>
              <a:t>TEAM</a:t>
            </a:r>
            <a:r>
              <a:rPr lang="en-IN" sz="4400" b="1" dirty="0">
                <a:solidFill>
                  <a:schemeClr val="tx1"/>
                </a:solidFill>
                <a:latin typeface="Times New Roman" pitchFamily="18" charset="0"/>
                <a:cs typeface="Times New Roman" pitchFamily="18" charset="0"/>
              </a:rPr>
              <a:t> </a:t>
            </a:r>
          </a:p>
          <a:p>
            <a:r>
              <a:rPr lang="en-IN" sz="3600" dirty="0">
                <a:solidFill>
                  <a:schemeClr val="tx1"/>
                </a:solidFill>
                <a:latin typeface="Arial" panose="020B0604020202020204" pitchFamily="34" charset="0"/>
                <a:cs typeface="Arial" panose="020B0604020202020204" pitchFamily="34" charset="0"/>
              </a:rPr>
              <a:t>M Suhas Rao – </a:t>
            </a:r>
            <a:r>
              <a:rPr lang="en-IN" sz="3600" b="1" dirty="0">
                <a:solidFill>
                  <a:schemeClr val="tx1"/>
                </a:solidFill>
                <a:latin typeface="Arial" panose="020B0604020202020204" pitchFamily="34" charset="0"/>
                <a:cs typeface="Arial" panose="020B0604020202020204" pitchFamily="34" charset="0"/>
              </a:rPr>
              <a:t>18H61A05M2</a:t>
            </a:r>
          </a:p>
          <a:p>
            <a:r>
              <a:rPr lang="en-IN" sz="3600" dirty="0">
                <a:solidFill>
                  <a:schemeClr val="tx1"/>
                </a:solidFill>
                <a:latin typeface="Arial" panose="020B0604020202020204" pitchFamily="34" charset="0"/>
                <a:cs typeface="Arial" panose="020B0604020202020204" pitchFamily="34" charset="0"/>
              </a:rPr>
              <a:t>M Shashidhar Reddy – </a:t>
            </a:r>
            <a:r>
              <a:rPr lang="en-IN" sz="3600" b="1" dirty="0">
                <a:solidFill>
                  <a:schemeClr val="tx1"/>
                </a:solidFill>
                <a:latin typeface="Arial" panose="020B0604020202020204" pitchFamily="34" charset="0"/>
                <a:cs typeface="Arial" panose="020B0604020202020204" pitchFamily="34" charset="0"/>
              </a:rPr>
              <a:t>18H61A05M3</a:t>
            </a:r>
          </a:p>
          <a:p>
            <a:r>
              <a:rPr lang="en-IN" sz="3600" dirty="0">
                <a:solidFill>
                  <a:schemeClr val="tx1"/>
                </a:solidFill>
                <a:latin typeface="Arial" panose="020B0604020202020204" pitchFamily="34" charset="0"/>
                <a:cs typeface="Arial" panose="020B0604020202020204" pitchFamily="34" charset="0"/>
              </a:rPr>
              <a:t>M Balakrishna – </a:t>
            </a:r>
            <a:r>
              <a:rPr lang="en-IN" sz="3600" b="1" dirty="0">
                <a:solidFill>
                  <a:schemeClr val="tx1"/>
                </a:solidFill>
                <a:latin typeface="Arial" panose="020B0604020202020204" pitchFamily="34" charset="0"/>
                <a:cs typeface="Arial" panose="020B0604020202020204" pitchFamily="34" charset="0"/>
              </a:rPr>
              <a:t>18H61A05M5</a:t>
            </a:r>
          </a:p>
          <a:p>
            <a:r>
              <a:rPr lang="en-IN" sz="3600" b="1" dirty="0">
                <a:solidFill>
                  <a:schemeClr val="tx1"/>
                </a:solidFill>
                <a:latin typeface="Arial" panose="020B0604020202020204" pitchFamily="34" charset="0"/>
                <a:cs typeface="Arial" panose="020B0604020202020204" pitchFamily="34" charset="0"/>
              </a:rPr>
              <a:t>GUIDE </a:t>
            </a:r>
          </a:p>
          <a:p>
            <a:r>
              <a:rPr lang="en-IN" sz="4200" b="1" dirty="0">
                <a:solidFill>
                  <a:schemeClr val="tx1"/>
                </a:solidFill>
                <a:latin typeface="Arial" panose="020B0604020202020204" pitchFamily="34" charset="0"/>
                <a:cs typeface="Arial" panose="020B0604020202020204" pitchFamily="34" charset="0"/>
              </a:rPr>
              <a:t>Mr. Madar Bandu</a:t>
            </a:r>
          </a:p>
          <a:p>
            <a:r>
              <a:rPr lang="en-IN" sz="4200" b="1" dirty="0">
                <a:solidFill>
                  <a:schemeClr val="tx1"/>
                </a:solidFill>
                <a:latin typeface="Arial" panose="020B0604020202020204" pitchFamily="34" charset="0"/>
                <a:cs typeface="Arial" panose="020B0604020202020204" pitchFamily="34" charset="0"/>
              </a:rPr>
              <a:t>Assistant Professor</a:t>
            </a:r>
          </a:p>
        </p:txBody>
      </p:sp>
      <p:pic>
        <p:nvPicPr>
          <p:cNvPr id="4" name="image1.png" title="Image"/>
          <p:cNvPicPr preferRelativeResize="0"/>
          <p:nvPr/>
        </p:nvPicPr>
        <p:blipFill>
          <a:blip r:embed="rId2" cstate="print"/>
          <a:stretch>
            <a:fillRect/>
          </a:stretch>
        </p:blipFill>
        <p:spPr>
          <a:xfrm>
            <a:off x="539552" y="548680"/>
            <a:ext cx="7992888" cy="1512168"/>
          </a:xfrm>
          <a:prstGeom prst="rect">
            <a:avLst/>
          </a:prstGeom>
          <a:noFill/>
        </p:spPr>
      </p:pic>
    </p:spTree>
    <p:extLst>
      <p:ext uri="{BB962C8B-B14F-4D97-AF65-F5344CB8AC3E}">
        <p14:creationId xmlns:p14="http://schemas.microsoft.com/office/powerpoint/2010/main" val="158726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11BE-AE0F-45F2-8A91-58F3EA12D27F}"/>
              </a:ext>
            </a:extLst>
          </p:cNvPr>
          <p:cNvSpPr>
            <a:spLocks noGrp="1"/>
          </p:cNvSpPr>
          <p:nvPr>
            <p:ph type="title"/>
          </p:nvPr>
        </p:nvSpPr>
        <p:spPr/>
        <p:txBody>
          <a:bodyPr/>
          <a:lstStyle/>
          <a:p>
            <a:r>
              <a:rPr lang="en-US" b="1" dirty="0"/>
              <a:t>Tools and Technologies Used</a:t>
            </a:r>
            <a:endParaRPr lang="en-IN" b="1" dirty="0"/>
          </a:p>
        </p:txBody>
      </p:sp>
      <p:sp>
        <p:nvSpPr>
          <p:cNvPr id="3" name="Content Placeholder 2">
            <a:extLst>
              <a:ext uri="{FF2B5EF4-FFF2-40B4-BE49-F238E27FC236}">
                <a16:creationId xmlns:a16="http://schemas.microsoft.com/office/drawing/2014/main" id="{D190654B-2D62-41DE-B8E9-95F7A8D877EC}"/>
              </a:ext>
            </a:extLst>
          </p:cNvPr>
          <p:cNvSpPr>
            <a:spLocks noGrp="1"/>
          </p:cNvSpPr>
          <p:nvPr>
            <p:ph idx="1"/>
          </p:nvPr>
        </p:nvSpPr>
        <p:spPr/>
        <p:txBody>
          <a:bodyPr>
            <a:normAutofit/>
          </a:bodyPr>
          <a:lstStyle/>
          <a:p>
            <a:r>
              <a:rPr lang="en-US" sz="1800" b="1" dirty="0">
                <a:latin typeface="Arial" panose="020B0604020202020204" pitchFamily="34" charset="0"/>
                <a:cs typeface="Arial" panose="020B0604020202020204" pitchFamily="34" charset="0"/>
              </a:rPr>
              <a:t>Programming language </a:t>
            </a:r>
            <a:r>
              <a:rPr lang="en-US" sz="1800" dirty="0">
                <a:latin typeface="Arial" panose="020B0604020202020204" pitchFamily="34" charset="0"/>
                <a:cs typeface="Arial" panose="020B0604020202020204" pitchFamily="34" charset="0"/>
              </a:rPr>
              <a:t>- python</a:t>
            </a:r>
          </a:p>
          <a:p>
            <a:r>
              <a:rPr lang="en-US" sz="1800" b="1" dirty="0">
                <a:latin typeface="Arial" panose="020B0604020202020204" pitchFamily="34" charset="0"/>
                <a:cs typeface="Arial" panose="020B0604020202020204" pitchFamily="34" charset="0"/>
              </a:rPr>
              <a:t>Code editor </a:t>
            </a:r>
            <a:r>
              <a:rPr lang="en-US" sz="1800" dirty="0">
                <a:latin typeface="Arial" panose="020B0604020202020204" pitchFamily="34" charset="0"/>
                <a:cs typeface="Arial" panose="020B0604020202020204" pitchFamily="34" charset="0"/>
              </a:rPr>
              <a:t>– jupyter notebook, PyCharm</a:t>
            </a:r>
          </a:p>
          <a:p>
            <a:r>
              <a:rPr lang="en-US" sz="1800" b="1" dirty="0">
                <a:latin typeface="Arial" panose="020B0604020202020204" pitchFamily="34" charset="0"/>
                <a:cs typeface="Arial" panose="020B0604020202020204" pitchFamily="34" charset="0"/>
              </a:rPr>
              <a:t>Machine learning libraries </a:t>
            </a:r>
            <a:r>
              <a:rPr lang="en-US" sz="1800" dirty="0">
                <a:latin typeface="Arial" panose="020B0604020202020204" pitchFamily="34" charset="0"/>
                <a:cs typeface="Arial" panose="020B0604020202020204" pitchFamily="34" charset="0"/>
              </a:rPr>
              <a:t>– regex,pandas,matplotlib,numpy,seaborn,datetime,emoji,wordcloud,heatmap,nltk,plotly,stream lit</a:t>
            </a:r>
          </a:p>
          <a:p>
            <a:r>
              <a:rPr lang="en-US" sz="1800" b="1" dirty="0">
                <a:latin typeface="Arial" panose="020B0604020202020204" pitchFamily="34" charset="0"/>
                <a:cs typeface="Arial" panose="020B0604020202020204" pitchFamily="34" charset="0"/>
              </a:rPr>
              <a:t>Website building </a:t>
            </a:r>
            <a:r>
              <a:rPr lang="en-US" sz="1800" dirty="0">
                <a:latin typeface="Arial" panose="020B0604020202020204" pitchFamily="34" charset="0"/>
                <a:cs typeface="Arial" panose="020B0604020202020204" pitchFamily="34" charset="0"/>
              </a:rPr>
              <a:t>–stream lit-open source python framework for webapps, Git and GitHub, Heroku deployment.</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98E22E4-7A07-48E7-A950-87DADD1C1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9" y="3983039"/>
            <a:ext cx="1174154" cy="1174154"/>
          </a:xfrm>
          <a:prstGeom prst="rect">
            <a:avLst/>
          </a:prstGeom>
        </p:spPr>
      </p:pic>
      <p:pic>
        <p:nvPicPr>
          <p:cNvPr id="12" name="Picture 11">
            <a:extLst>
              <a:ext uri="{FF2B5EF4-FFF2-40B4-BE49-F238E27FC236}">
                <a16:creationId xmlns:a16="http://schemas.microsoft.com/office/drawing/2014/main" id="{D4F03D35-EE75-4530-9226-1DA15B2BF57E}"/>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99792" y="3983039"/>
            <a:ext cx="985837" cy="1143000"/>
          </a:xfrm>
          <a:prstGeom prst="rect">
            <a:avLst/>
          </a:prstGeom>
        </p:spPr>
      </p:pic>
      <p:sp>
        <p:nvSpPr>
          <p:cNvPr id="13" name="TextBox 12">
            <a:extLst>
              <a:ext uri="{FF2B5EF4-FFF2-40B4-BE49-F238E27FC236}">
                <a16:creationId xmlns:a16="http://schemas.microsoft.com/office/drawing/2014/main" id="{8E49FAA5-F122-4280-BA87-FFD5A6F059EB}"/>
              </a:ext>
            </a:extLst>
          </p:cNvPr>
          <p:cNvSpPr txBox="1"/>
          <p:nvPr/>
        </p:nvSpPr>
        <p:spPr>
          <a:xfrm>
            <a:off x="2699792" y="8555038"/>
            <a:ext cx="891555" cy="507831"/>
          </a:xfrm>
          <a:prstGeom prst="rect">
            <a:avLst/>
          </a:prstGeom>
          <a:noFill/>
        </p:spPr>
        <p:txBody>
          <a:bodyPr wrap="square" rtlCol="0">
            <a:spAutoFit/>
          </a:bodyPr>
          <a:lstStyle/>
          <a:p>
            <a:r>
              <a:rPr lang="en-IN" sz="900" dirty="0"/>
              <a:t> licensed under CC BY-SA</a:t>
            </a:r>
          </a:p>
        </p:txBody>
      </p:sp>
      <p:pic>
        <p:nvPicPr>
          <p:cNvPr id="15" name="Picture 14">
            <a:extLst>
              <a:ext uri="{FF2B5EF4-FFF2-40B4-BE49-F238E27FC236}">
                <a16:creationId xmlns:a16="http://schemas.microsoft.com/office/drawing/2014/main" id="{2279EEAD-A08A-44B8-8052-F6AE843EE53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984923" y="3989555"/>
            <a:ext cx="1174154" cy="1174154"/>
          </a:xfrm>
          <a:prstGeom prst="rect">
            <a:avLst/>
          </a:prstGeom>
        </p:spPr>
      </p:pic>
      <p:pic>
        <p:nvPicPr>
          <p:cNvPr id="18" name="Picture 17">
            <a:extLst>
              <a:ext uri="{FF2B5EF4-FFF2-40B4-BE49-F238E27FC236}">
                <a16:creationId xmlns:a16="http://schemas.microsoft.com/office/drawing/2014/main" id="{A56CB94E-9B63-4D8A-BD55-7518A29E95AC}"/>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644008" y="5638998"/>
            <a:ext cx="1348210" cy="802309"/>
          </a:xfrm>
          <a:prstGeom prst="rect">
            <a:avLst/>
          </a:prstGeom>
        </p:spPr>
      </p:pic>
      <p:pic>
        <p:nvPicPr>
          <p:cNvPr id="24" name="Picture 23">
            <a:extLst>
              <a:ext uri="{FF2B5EF4-FFF2-40B4-BE49-F238E27FC236}">
                <a16:creationId xmlns:a16="http://schemas.microsoft.com/office/drawing/2014/main" id="{2EC0A763-E7D0-4DAF-8333-244F49F5E1B4}"/>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805991" y="3983039"/>
            <a:ext cx="1387632" cy="1387632"/>
          </a:xfrm>
          <a:prstGeom prst="rect">
            <a:avLst/>
          </a:prstGeom>
        </p:spPr>
      </p:pic>
      <p:pic>
        <p:nvPicPr>
          <p:cNvPr id="27" name="Picture 26">
            <a:extLst>
              <a:ext uri="{FF2B5EF4-FFF2-40B4-BE49-F238E27FC236}">
                <a16:creationId xmlns:a16="http://schemas.microsoft.com/office/drawing/2014/main" id="{747FA55D-5AFF-4987-B330-1D9C3E8C8CCD}"/>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849777" y="5164180"/>
            <a:ext cx="1484784" cy="1484784"/>
          </a:xfrm>
          <a:prstGeom prst="rect">
            <a:avLst/>
          </a:prstGeom>
        </p:spPr>
      </p:pic>
      <p:pic>
        <p:nvPicPr>
          <p:cNvPr id="30" name="Picture 29">
            <a:extLst>
              <a:ext uri="{FF2B5EF4-FFF2-40B4-BE49-F238E27FC236}">
                <a16:creationId xmlns:a16="http://schemas.microsoft.com/office/drawing/2014/main" id="{902EE2B3-8DCD-47EE-87A5-F67717A8757B}"/>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2482915" y="5638998"/>
            <a:ext cx="1174154" cy="733846"/>
          </a:xfrm>
          <a:prstGeom prst="rect">
            <a:avLst/>
          </a:prstGeom>
        </p:spPr>
      </p:pic>
      <p:pic>
        <p:nvPicPr>
          <p:cNvPr id="1025" name="Picture 1024">
            <a:extLst>
              <a:ext uri="{FF2B5EF4-FFF2-40B4-BE49-F238E27FC236}">
                <a16:creationId xmlns:a16="http://schemas.microsoft.com/office/drawing/2014/main" id="{7245544E-DC62-40C7-8BF9-75D7CC347B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74031" y="4123936"/>
            <a:ext cx="1452719" cy="905392"/>
          </a:xfrm>
          <a:prstGeom prst="rect">
            <a:avLst/>
          </a:prstGeom>
        </p:spPr>
      </p:pic>
      <p:pic>
        <p:nvPicPr>
          <p:cNvPr id="1029" name="Picture 1028">
            <a:extLst>
              <a:ext uri="{FF2B5EF4-FFF2-40B4-BE49-F238E27FC236}">
                <a16:creationId xmlns:a16="http://schemas.microsoft.com/office/drawing/2014/main" id="{3F5C6607-007E-45AB-BAC5-34AEA63321C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740757" y="5306306"/>
            <a:ext cx="1553466" cy="733846"/>
          </a:xfrm>
          <a:prstGeom prst="rect">
            <a:avLst/>
          </a:prstGeom>
        </p:spPr>
      </p:pic>
      <p:pic>
        <p:nvPicPr>
          <p:cNvPr id="1033" name="Picture 1032">
            <a:extLst>
              <a:ext uri="{FF2B5EF4-FFF2-40B4-BE49-F238E27FC236}">
                <a16:creationId xmlns:a16="http://schemas.microsoft.com/office/drawing/2014/main" id="{D87BF501-16C4-4DAC-9DA5-4BCC83D896C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11606" y="5963754"/>
            <a:ext cx="2000250" cy="571500"/>
          </a:xfrm>
          <a:prstGeom prst="rect">
            <a:avLst/>
          </a:prstGeom>
        </p:spPr>
      </p:pic>
    </p:spTree>
    <p:extLst>
      <p:ext uri="{BB962C8B-B14F-4D97-AF65-F5344CB8AC3E}">
        <p14:creationId xmlns:p14="http://schemas.microsoft.com/office/powerpoint/2010/main" val="404709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8B3E-A904-4DD3-AE9D-825835E8A876}"/>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3CF3967A-8E93-4546-A56D-568745C363A0}"/>
              </a:ext>
            </a:extLst>
          </p:cNvPr>
          <p:cNvSpPr>
            <a:spLocks noGrp="1"/>
          </p:cNvSpPr>
          <p:nvPr>
            <p:ph idx="1"/>
          </p:nvPr>
        </p:nvSpPr>
        <p:spPr/>
        <p:txBody>
          <a:bodyPr>
            <a:normAutofit/>
          </a:bodyPr>
          <a:lstStyle/>
          <a:p>
            <a:pPr marL="0" indent="0" algn="just">
              <a:buNone/>
            </a:pPr>
            <a:r>
              <a:rPr lang="en-IN" sz="1800" dirty="0">
                <a:latin typeface="Arial" panose="020B0604020202020204" pitchFamily="34" charset="0"/>
                <a:ea typeface="Arial" panose="020B0604020202020204" pitchFamily="34" charset="0"/>
              </a:rPr>
              <a:t>It</a:t>
            </a:r>
            <a:r>
              <a:rPr lang="en-IN" sz="1800" dirty="0">
                <a:effectLst/>
                <a:latin typeface="Arial" panose="020B0604020202020204" pitchFamily="34" charset="0"/>
                <a:ea typeface="Arial" panose="020B0604020202020204" pitchFamily="34" charset="0"/>
              </a:rPr>
              <a:t> can be said that the capabilities of the WhatsApp application and the power of the python programming language in implementing whatever network data analysis intended, cannot be overemphasized. WhatsApp group chat and visually represent the top 10 and top 20 users in the chat groups. A pseudocode of the plot was given and at the end, visual representation of the plot was implemented. The system was done with python, and the python libraries that were implemented includes, NumPy, Pandas, Matplotlib and Seaborn. At the end of the work expected results were obtained and the analysis was able to show the level of participation of the various individuals on the given WhatsApp group. On serious note this system has the ability to analyse any WhatsApp group data input into it.  </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48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0F26-78CA-4AE6-B014-4252E8FE75F7}"/>
              </a:ext>
            </a:extLst>
          </p:cNvPr>
          <p:cNvSpPr>
            <a:spLocks noGrp="1"/>
          </p:cNvSpPr>
          <p:nvPr>
            <p:ph type="title"/>
          </p:nvPr>
        </p:nvSpPr>
        <p:spPr/>
        <p:txBody>
          <a:bodyPr/>
          <a:lstStyle/>
          <a:p>
            <a:r>
              <a:rPr lang="en-IN" sz="3600" b="1" i="0" dirty="0">
                <a:solidFill>
                  <a:srgbClr val="000000"/>
                </a:solidFill>
                <a:effectLst/>
                <a:latin typeface="ff3"/>
              </a:rPr>
              <a:t>REFERENCES</a:t>
            </a:r>
            <a:endParaRPr lang="en-IN" sz="3600" b="1" dirty="0"/>
          </a:p>
        </p:txBody>
      </p:sp>
      <p:sp>
        <p:nvSpPr>
          <p:cNvPr id="3" name="Content Placeholder 2">
            <a:extLst>
              <a:ext uri="{FF2B5EF4-FFF2-40B4-BE49-F238E27FC236}">
                <a16:creationId xmlns:a16="http://schemas.microsoft.com/office/drawing/2014/main" id="{18C66AA0-5691-4F23-9C88-8D894B9E58B7}"/>
              </a:ext>
            </a:extLst>
          </p:cNvPr>
          <p:cNvSpPr>
            <a:spLocks noGrp="1"/>
          </p:cNvSpPr>
          <p:nvPr>
            <p:ph idx="1"/>
          </p:nvPr>
        </p:nvSpPr>
        <p:spPr/>
        <p:txBody>
          <a:bodyPr>
            <a:normAutofit fontScale="32500" lnSpcReduction="20000"/>
          </a:bodyPr>
          <a:lstStyle/>
          <a:p>
            <a:pPr marL="0" indent="0" algn="l">
              <a:buNone/>
            </a:pPr>
            <a:r>
              <a:rPr lang="en-IN" b="0" i="0" dirty="0">
                <a:solidFill>
                  <a:srgbClr val="000000"/>
                </a:solidFill>
                <a:effectLst/>
                <a:latin typeface="ff3"/>
              </a:rPr>
              <a:t> </a:t>
            </a:r>
          </a:p>
          <a:p>
            <a:pPr marL="0" indent="0" algn="just">
              <a:buNone/>
            </a:pPr>
            <a:r>
              <a:rPr lang="en-IN" sz="4800" b="0" i="0" dirty="0">
                <a:solidFill>
                  <a:srgbClr val="000000"/>
                </a:solidFill>
                <a:effectLst/>
                <a:latin typeface="ff3"/>
              </a:rPr>
              <a:t>[1]</a:t>
            </a:r>
            <a:r>
              <a:rPr lang="en-IN" sz="4800" b="0" i="0" dirty="0">
                <a:solidFill>
                  <a:srgbClr val="000000"/>
                </a:solidFill>
                <a:effectLst/>
                <a:latin typeface="ff6"/>
              </a:rPr>
              <a:t> </a:t>
            </a:r>
            <a:r>
              <a:rPr lang="en-IN" sz="4800" b="0" i="0" dirty="0">
                <a:solidFill>
                  <a:srgbClr val="000000"/>
                </a:solidFill>
                <a:effectLst/>
                <a:latin typeface="ff3"/>
              </a:rPr>
              <a:t>Available from: http://www. statista.com/statistics/260819/number-of-monthly-active-WhatsApp-users. Number of monthly active WhatsApp users worldwide from April 2013 to February 2016(in millions). </a:t>
            </a:r>
          </a:p>
          <a:p>
            <a:pPr marL="0" indent="0" algn="just">
              <a:buNone/>
            </a:pPr>
            <a:r>
              <a:rPr lang="en-IN" sz="4800" b="0" i="0" dirty="0">
                <a:solidFill>
                  <a:srgbClr val="000000"/>
                </a:solidFill>
                <a:effectLst/>
                <a:latin typeface="ff3"/>
              </a:rPr>
              <a:t>[2]</a:t>
            </a:r>
            <a:r>
              <a:rPr lang="en-IN" sz="4800" b="0" i="0" dirty="0">
                <a:solidFill>
                  <a:srgbClr val="000000"/>
                </a:solidFill>
                <a:effectLst/>
                <a:latin typeface="ff6"/>
              </a:rPr>
              <a:t> </a:t>
            </a:r>
            <a:r>
              <a:rPr lang="en-IN" sz="4800" b="0" i="0" dirty="0">
                <a:solidFill>
                  <a:srgbClr val="000000"/>
                </a:solidFill>
                <a:effectLst/>
                <a:latin typeface="ff3"/>
              </a:rPr>
              <a:t>Ahmed, I., </a:t>
            </a:r>
            <a:r>
              <a:rPr lang="en-IN" sz="4800" b="0" i="0" dirty="0">
                <a:solidFill>
                  <a:srgbClr val="000000"/>
                </a:solidFill>
                <a:effectLst/>
                <a:latin typeface="ff7"/>
              </a:rPr>
              <a:t>Fiaz, T., “</a:t>
            </a:r>
            <a:r>
              <a:rPr lang="en-IN" sz="4800" b="0" i="0" dirty="0">
                <a:solidFill>
                  <a:srgbClr val="000000"/>
                </a:solidFill>
                <a:effectLst/>
                <a:latin typeface="ff8"/>
              </a:rPr>
              <a:t>Mobile phone to youngsters: Necessity or addiction</a:t>
            </a:r>
            <a:r>
              <a:rPr lang="en-IN" sz="4800" b="0" i="0" dirty="0">
                <a:solidFill>
                  <a:srgbClr val="000000"/>
                </a:solidFill>
                <a:effectLst/>
                <a:latin typeface="ff7"/>
              </a:rPr>
              <a:t>”, African Journal of Business Management Vol.5 (32), </a:t>
            </a:r>
            <a:r>
              <a:rPr lang="en-IN" sz="4800" b="0" i="0" dirty="0">
                <a:solidFill>
                  <a:srgbClr val="000000"/>
                </a:solidFill>
                <a:effectLst/>
                <a:latin typeface="ff3"/>
              </a:rPr>
              <a:t>pp. 12512-12519, Aijaz, K. (2011). </a:t>
            </a:r>
          </a:p>
          <a:p>
            <a:pPr marL="0" indent="0" algn="just">
              <a:buNone/>
            </a:pPr>
            <a:r>
              <a:rPr lang="en-IN" sz="4800" b="0" i="0" dirty="0">
                <a:solidFill>
                  <a:srgbClr val="000000"/>
                </a:solidFill>
                <a:effectLst/>
                <a:latin typeface="ff3"/>
              </a:rPr>
              <a:t>[3]</a:t>
            </a:r>
            <a:r>
              <a:rPr lang="en-IN" sz="4800" b="0" i="0" dirty="0">
                <a:solidFill>
                  <a:srgbClr val="000000"/>
                </a:solidFill>
                <a:effectLst/>
                <a:latin typeface="ff6"/>
              </a:rPr>
              <a:t> </a:t>
            </a:r>
            <a:r>
              <a:rPr lang="en-IN" sz="4800" b="0" i="0" dirty="0">
                <a:solidFill>
                  <a:srgbClr val="000000"/>
                </a:solidFill>
                <a:effectLst/>
                <a:latin typeface="ff3"/>
              </a:rPr>
              <a:t>Aharony, N., T., G., The Importance of the WhatsApp Family </a:t>
            </a:r>
            <a:r>
              <a:rPr lang="en-IN" sz="4800" b="0" i="0" dirty="0">
                <a:solidFill>
                  <a:srgbClr val="000000"/>
                </a:solidFill>
                <a:effectLst/>
                <a:latin typeface="ff7"/>
              </a:rPr>
              <a:t>Group: An Exploratory Analysis. “</a:t>
            </a:r>
            <a:r>
              <a:rPr lang="en-IN" sz="4800" b="0" i="0" dirty="0">
                <a:solidFill>
                  <a:srgbClr val="000000"/>
                </a:solidFill>
                <a:effectLst/>
                <a:latin typeface="ff8"/>
              </a:rPr>
              <a:t>Aslib Journal of Information Management, Vol. 68, Issue 2, pp.1-</a:t>
            </a:r>
            <a:r>
              <a:rPr lang="en-IN" sz="4800" b="0" i="0" dirty="0">
                <a:solidFill>
                  <a:srgbClr val="000000"/>
                </a:solidFill>
                <a:effectLst/>
                <a:latin typeface="ff13"/>
              </a:rPr>
              <a:t>37” </a:t>
            </a:r>
            <a:r>
              <a:rPr lang="en-IN" sz="4800" b="0" i="0" dirty="0">
                <a:solidFill>
                  <a:srgbClr val="000000"/>
                </a:solidFill>
                <a:effectLst/>
                <a:latin typeface="ff3"/>
              </a:rPr>
              <a:t>(2016)</a:t>
            </a:r>
            <a:r>
              <a:rPr lang="en-IN" sz="4800" b="0" i="0" dirty="0">
                <a:solidFill>
                  <a:srgbClr val="000000"/>
                </a:solidFill>
                <a:effectLst/>
                <a:latin typeface="ff8"/>
              </a:rPr>
              <a:t>.</a:t>
            </a:r>
            <a:r>
              <a:rPr lang="en-IN" sz="4800" b="0" i="0" dirty="0">
                <a:solidFill>
                  <a:srgbClr val="000000"/>
                </a:solidFill>
                <a:effectLst/>
                <a:latin typeface="ff3"/>
              </a:rPr>
              <a:t> </a:t>
            </a:r>
            <a:endParaRPr lang="en-IN" sz="4800" b="0" i="0" dirty="0">
              <a:solidFill>
                <a:srgbClr val="000000"/>
              </a:solidFill>
              <a:effectLst/>
              <a:latin typeface="ff8"/>
            </a:endParaRPr>
          </a:p>
          <a:p>
            <a:pPr marL="0" indent="0" algn="just">
              <a:buNone/>
            </a:pPr>
            <a:r>
              <a:rPr lang="en-IN" sz="4800" b="0" i="0" dirty="0">
                <a:solidFill>
                  <a:srgbClr val="000000"/>
                </a:solidFill>
                <a:effectLst/>
                <a:latin typeface="ff3"/>
              </a:rPr>
              <a:t>[4]</a:t>
            </a:r>
            <a:r>
              <a:rPr lang="en-IN" sz="4800" b="0" i="0" dirty="0">
                <a:solidFill>
                  <a:srgbClr val="000000"/>
                </a:solidFill>
                <a:effectLst/>
                <a:latin typeface="ff6"/>
              </a:rPr>
              <a:t> </a:t>
            </a:r>
            <a:r>
              <a:rPr lang="en-IN" sz="4800" b="0" i="0" dirty="0">
                <a:solidFill>
                  <a:srgbClr val="000000"/>
                </a:solidFill>
                <a:effectLst/>
                <a:latin typeface="ff3"/>
              </a:rPr>
              <a:t>Access Data Corporation. FTK Imager, 2013. Available at http://www.accessdata.com/support/product-downloads</a:t>
            </a:r>
            <a:r>
              <a:rPr lang="en-IN" sz="4800" b="0" i="0" dirty="0">
                <a:solidFill>
                  <a:srgbClr val="0000FF"/>
                </a:solidFill>
                <a:effectLst/>
                <a:latin typeface="ff3"/>
              </a:rPr>
              <a:t>.</a:t>
            </a:r>
            <a:r>
              <a:rPr lang="en-IN" sz="4800" b="0" i="0" dirty="0">
                <a:solidFill>
                  <a:srgbClr val="000000"/>
                </a:solidFill>
                <a:effectLst/>
                <a:latin typeface="ff3"/>
              </a:rPr>
              <a:t> </a:t>
            </a:r>
          </a:p>
          <a:p>
            <a:pPr marL="0" indent="0" algn="just">
              <a:buNone/>
            </a:pPr>
            <a:r>
              <a:rPr lang="en-IN" sz="4800" b="0" i="0" dirty="0">
                <a:solidFill>
                  <a:srgbClr val="000000"/>
                </a:solidFill>
                <a:effectLst/>
                <a:latin typeface="ff3"/>
              </a:rPr>
              <a:t>[5]</a:t>
            </a:r>
            <a:r>
              <a:rPr lang="en-IN" sz="4800" b="0" i="0" dirty="0">
                <a:solidFill>
                  <a:srgbClr val="000000"/>
                </a:solidFill>
                <a:effectLst/>
                <a:latin typeface="ff6"/>
              </a:rPr>
              <a:t> </a:t>
            </a:r>
            <a:r>
              <a:rPr lang="en-IN" sz="4800" b="0" i="0" dirty="0">
                <a:solidFill>
                  <a:srgbClr val="000000"/>
                </a:solidFill>
                <a:effectLst/>
                <a:latin typeface="ff3"/>
              </a:rPr>
              <a:t>D.Radha, R. Jayap</a:t>
            </a:r>
            <a:r>
              <a:rPr lang="en-IN" sz="4800" b="0" i="0" dirty="0">
                <a:solidFill>
                  <a:srgbClr val="000000"/>
                </a:solidFill>
                <a:effectLst/>
                <a:latin typeface="ff7"/>
              </a:rPr>
              <a:t>arvathy, D. Yamini, “</a:t>
            </a:r>
            <a:r>
              <a:rPr lang="en-IN" sz="4800" b="0" i="0" dirty="0">
                <a:solidFill>
                  <a:srgbClr val="000000"/>
                </a:solidFill>
                <a:effectLst/>
                <a:latin typeface="ff8"/>
              </a:rPr>
              <a:t>Analysis on Social Media Addiction using Data Mining Technique</a:t>
            </a:r>
            <a:r>
              <a:rPr lang="en-IN" sz="4800" b="0" i="0" dirty="0">
                <a:solidFill>
                  <a:srgbClr val="000000"/>
                </a:solidFill>
                <a:effectLst/>
                <a:latin typeface="ff7"/>
              </a:rPr>
              <a:t>”, International Journal of </a:t>
            </a:r>
            <a:r>
              <a:rPr lang="en-IN" sz="4800" b="0" i="0" dirty="0">
                <a:solidFill>
                  <a:srgbClr val="000000"/>
                </a:solidFill>
                <a:effectLst/>
                <a:latin typeface="ff3"/>
              </a:rPr>
              <a:t>Computer Applications (0975 </a:t>
            </a:r>
            <a:r>
              <a:rPr lang="en-IN" sz="4800" b="0" i="0" dirty="0">
                <a:solidFill>
                  <a:srgbClr val="000000"/>
                </a:solidFill>
                <a:effectLst/>
                <a:latin typeface="ff7"/>
              </a:rPr>
              <a:t>–</a:t>
            </a:r>
            <a:r>
              <a:rPr lang="en-IN" sz="4800" b="0" i="0" dirty="0">
                <a:solidFill>
                  <a:srgbClr val="000000"/>
                </a:solidFill>
                <a:effectLst/>
                <a:latin typeface="ff3"/>
              </a:rPr>
              <a:t> 8887) Volume 139 </a:t>
            </a:r>
            <a:r>
              <a:rPr lang="en-IN" sz="4800" b="0" i="0" dirty="0">
                <a:solidFill>
                  <a:srgbClr val="000000"/>
                </a:solidFill>
                <a:effectLst/>
                <a:latin typeface="ff7"/>
              </a:rPr>
              <a:t>–</a:t>
            </a:r>
            <a:r>
              <a:rPr lang="en-IN" sz="4800" b="0" i="0" dirty="0">
                <a:solidFill>
                  <a:srgbClr val="000000"/>
                </a:solidFill>
                <a:effectLst/>
                <a:latin typeface="ff3"/>
              </a:rPr>
              <a:t> No.7, pp. 23-26, April 2016. </a:t>
            </a:r>
          </a:p>
          <a:p>
            <a:pPr marL="0" indent="0" algn="just">
              <a:buNone/>
            </a:pPr>
            <a:r>
              <a:rPr lang="en-IN" sz="4800" b="0" i="0" dirty="0">
                <a:solidFill>
                  <a:srgbClr val="000000"/>
                </a:solidFill>
                <a:effectLst/>
                <a:latin typeface="ff3"/>
              </a:rPr>
              <a:t>[6]</a:t>
            </a:r>
            <a:r>
              <a:rPr lang="en-IN" sz="4800" b="0" i="0" dirty="0">
                <a:solidFill>
                  <a:srgbClr val="000000"/>
                </a:solidFill>
                <a:effectLst/>
                <a:latin typeface="ff6"/>
              </a:rPr>
              <a:t> </a:t>
            </a:r>
            <a:r>
              <a:rPr lang="en-IN" sz="4800" b="0" i="0" dirty="0">
                <a:solidFill>
                  <a:srgbClr val="000000"/>
                </a:solidFill>
                <a:effectLst/>
                <a:latin typeface="ff7"/>
              </a:rPr>
              <a:t>Jessica Ho, Ping Ji, Weifang Chen, Raymond Hsieh, “</a:t>
            </a:r>
            <a:r>
              <a:rPr lang="en-IN" sz="4800" b="0" i="0" dirty="0">
                <a:solidFill>
                  <a:srgbClr val="000000"/>
                </a:solidFill>
                <a:effectLst/>
                <a:latin typeface="ff8"/>
              </a:rPr>
              <a:t>Identifying goog</a:t>
            </a:r>
            <a:r>
              <a:rPr lang="en-IN" sz="4800" b="0" i="0" dirty="0">
                <a:solidFill>
                  <a:srgbClr val="000000"/>
                </a:solidFill>
                <a:effectLst/>
                <a:latin typeface="ff13"/>
              </a:rPr>
              <a:t>le talk”</a:t>
            </a:r>
            <a:r>
              <a:rPr lang="en-IN" sz="4800" b="0" i="0" dirty="0">
                <a:solidFill>
                  <a:srgbClr val="000000"/>
                </a:solidFill>
                <a:effectLst/>
                <a:latin typeface="ff3"/>
              </a:rPr>
              <a:t>, IEEE International Conference on Intelligence and </a:t>
            </a:r>
            <a:r>
              <a:rPr lang="en-IN" sz="4800" b="0" i="0" dirty="0">
                <a:solidFill>
                  <a:srgbClr val="000000"/>
                </a:solidFill>
                <a:effectLst/>
                <a:latin typeface="ff7"/>
              </a:rPr>
              <a:t>Security Informatics, ISI ‘09, pp. 285</a:t>
            </a:r>
            <a:r>
              <a:rPr lang="en-IN" sz="4800" b="0" i="0" dirty="0">
                <a:solidFill>
                  <a:srgbClr val="000000"/>
                </a:solidFill>
                <a:effectLst/>
                <a:latin typeface="ff3"/>
              </a:rPr>
              <a:t>-290, 2009. </a:t>
            </a:r>
            <a:endParaRPr lang="en-IN" sz="4800" b="0" i="0" dirty="0">
              <a:solidFill>
                <a:srgbClr val="000000"/>
              </a:solidFill>
              <a:effectLst/>
              <a:latin typeface="ff7"/>
            </a:endParaRPr>
          </a:p>
          <a:p>
            <a:pPr marL="0" indent="0" algn="just">
              <a:buNone/>
            </a:pPr>
            <a:r>
              <a:rPr lang="en-IN" sz="4800" b="0" i="0" dirty="0">
                <a:solidFill>
                  <a:srgbClr val="000000"/>
                </a:solidFill>
                <a:effectLst/>
                <a:latin typeface="ff3"/>
              </a:rPr>
              <a:t>[7]</a:t>
            </a:r>
            <a:r>
              <a:rPr lang="en-IN" sz="4800" b="0" i="0" dirty="0">
                <a:solidFill>
                  <a:srgbClr val="000000"/>
                </a:solidFill>
                <a:effectLst/>
                <a:latin typeface="ff6"/>
              </a:rPr>
              <a:t> </a:t>
            </a:r>
            <a:r>
              <a:rPr lang="en-IN" sz="4800" b="0" i="0" dirty="0">
                <a:solidFill>
                  <a:srgbClr val="000000"/>
                </a:solidFill>
                <a:effectLst/>
                <a:latin typeface="ff7"/>
              </a:rPr>
              <a:t>Mike Dickson, “</a:t>
            </a:r>
            <a:r>
              <a:rPr lang="en-IN" sz="4800" b="0" i="0" dirty="0">
                <a:solidFill>
                  <a:srgbClr val="000000"/>
                </a:solidFill>
                <a:effectLst/>
                <a:latin typeface="ff8"/>
              </a:rPr>
              <a:t>An examination into AOL instant messenger 5.5 contact identification.</a:t>
            </a:r>
            <a:r>
              <a:rPr lang="en-IN" sz="4800" b="0" i="0" dirty="0">
                <a:solidFill>
                  <a:srgbClr val="000000"/>
                </a:solidFill>
                <a:effectLst/>
                <a:latin typeface="ff7"/>
              </a:rPr>
              <a:t>”, Digital Investigation, ScienceDirect, vol.3, </a:t>
            </a:r>
            <a:r>
              <a:rPr lang="en-IN" sz="4800" b="0" i="0" dirty="0">
                <a:solidFill>
                  <a:srgbClr val="000000"/>
                </a:solidFill>
                <a:effectLst/>
                <a:latin typeface="ff3"/>
              </a:rPr>
              <a:t>issue 4, pp. 227-237, 2006. </a:t>
            </a:r>
          </a:p>
          <a:p>
            <a:pPr marL="0" indent="0" algn="just">
              <a:buNone/>
            </a:pPr>
            <a:r>
              <a:rPr lang="en-IN" sz="4800" b="0" i="0" dirty="0">
                <a:solidFill>
                  <a:srgbClr val="000000"/>
                </a:solidFill>
                <a:effectLst/>
                <a:latin typeface="ff3"/>
              </a:rPr>
              <a:t>[8]</a:t>
            </a:r>
            <a:r>
              <a:rPr lang="en-IN" sz="4800" b="0" i="0" dirty="0">
                <a:solidFill>
                  <a:srgbClr val="000000"/>
                </a:solidFill>
                <a:effectLst/>
                <a:latin typeface="ff6"/>
              </a:rPr>
              <a:t> </a:t>
            </a:r>
            <a:r>
              <a:rPr lang="en-IN" sz="4800" b="0" i="0" dirty="0">
                <a:solidFill>
                  <a:srgbClr val="000000"/>
                </a:solidFill>
                <a:effectLst/>
                <a:latin typeface="ff7"/>
              </a:rPr>
              <a:t>Mike Dickson, “</a:t>
            </a:r>
            <a:r>
              <a:rPr lang="en-IN" sz="4800" b="0" i="0" dirty="0">
                <a:solidFill>
                  <a:srgbClr val="000000"/>
                </a:solidFill>
                <a:effectLst/>
                <a:latin typeface="ff8"/>
              </a:rPr>
              <a:t>An examination into yahoo messenger 7.0 contact identification</a:t>
            </a:r>
            <a:r>
              <a:rPr lang="en-IN" sz="4800" b="0" i="0" dirty="0">
                <a:solidFill>
                  <a:srgbClr val="000000"/>
                </a:solidFill>
                <a:effectLst/>
                <a:latin typeface="ff7"/>
              </a:rPr>
              <a:t>”, Digital Investigation, ScienceDirect, vol. 3, issue 3, </a:t>
            </a:r>
            <a:r>
              <a:rPr lang="en-IN" sz="4800" b="0" i="0" dirty="0">
                <a:solidFill>
                  <a:srgbClr val="000000"/>
                </a:solidFill>
                <a:effectLst/>
                <a:latin typeface="ff3"/>
              </a:rPr>
              <a:t>pp. 159-165, 2006.</a:t>
            </a:r>
          </a:p>
          <a:p>
            <a:endParaRPr lang="en-IN" dirty="0"/>
          </a:p>
        </p:txBody>
      </p:sp>
    </p:spTree>
    <p:extLst>
      <p:ext uri="{BB962C8B-B14F-4D97-AF65-F5344CB8AC3E}">
        <p14:creationId xmlns:p14="http://schemas.microsoft.com/office/powerpoint/2010/main" val="365488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3F98CD-EBD1-4523-9478-BC68DB1F6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68" y="1322108"/>
            <a:ext cx="7449663" cy="5544412"/>
          </a:xfrm>
          <a:prstGeom prst="rect">
            <a:avLst/>
          </a:prstGeom>
        </p:spPr>
      </p:pic>
      <p:sp>
        <p:nvSpPr>
          <p:cNvPr id="4" name="TextBox 3">
            <a:extLst>
              <a:ext uri="{FF2B5EF4-FFF2-40B4-BE49-F238E27FC236}">
                <a16:creationId xmlns:a16="http://schemas.microsoft.com/office/drawing/2014/main" id="{526309FA-E1E7-4301-9294-25BECCF44E86}"/>
              </a:ext>
            </a:extLst>
          </p:cNvPr>
          <p:cNvSpPr txBox="1"/>
          <p:nvPr/>
        </p:nvSpPr>
        <p:spPr>
          <a:xfrm flipH="1">
            <a:off x="2483768" y="548680"/>
            <a:ext cx="4346769" cy="584775"/>
          </a:xfrm>
          <a:prstGeom prst="rect">
            <a:avLst/>
          </a:prstGeom>
          <a:noFill/>
        </p:spPr>
        <p:txBody>
          <a:bodyPr wrap="square" rtlCol="0">
            <a:spAutoFit/>
          </a:bodyPr>
          <a:lstStyle/>
          <a:p>
            <a:r>
              <a:rPr lang="en-US" sz="3200" dirty="0"/>
              <a:t>SYSTEM ARCHITECTURE</a:t>
            </a:r>
          </a:p>
        </p:txBody>
      </p:sp>
    </p:spTree>
    <p:extLst>
      <p:ext uri="{BB962C8B-B14F-4D97-AF65-F5344CB8AC3E}">
        <p14:creationId xmlns:p14="http://schemas.microsoft.com/office/powerpoint/2010/main" val="191781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D74FB-373A-4AC3-B8BD-AF1E43A77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28560"/>
            <a:ext cx="5147575" cy="4269404"/>
          </a:xfrm>
          <a:prstGeom prst="rect">
            <a:avLst/>
          </a:prstGeom>
        </p:spPr>
      </p:pic>
      <p:sp>
        <p:nvSpPr>
          <p:cNvPr id="4" name="TextBox 3">
            <a:extLst>
              <a:ext uri="{FF2B5EF4-FFF2-40B4-BE49-F238E27FC236}">
                <a16:creationId xmlns:a16="http://schemas.microsoft.com/office/drawing/2014/main" id="{F653CCB2-29AD-4550-98B0-46F4984833D4}"/>
              </a:ext>
            </a:extLst>
          </p:cNvPr>
          <p:cNvSpPr txBox="1"/>
          <p:nvPr/>
        </p:nvSpPr>
        <p:spPr>
          <a:xfrm flipH="1">
            <a:off x="2555776" y="692696"/>
            <a:ext cx="4320480" cy="646331"/>
          </a:xfrm>
          <a:prstGeom prst="rect">
            <a:avLst/>
          </a:prstGeom>
          <a:noFill/>
        </p:spPr>
        <p:txBody>
          <a:bodyPr wrap="square" rtlCol="0">
            <a:spAutoFit/>
          </a:bodyPr>
          <a:lstStyle/>
          <a:p>
            <a:r>
              <a:rPr lang="en-US" sz="3600" dirty="0"/>
              <a:t>USE CASE DIAGRAM</a:t>
            </a:r>
          </a:p>
        </p:txBody>
      </p:sp>
    </p:spTree>
    <p:extLst>
      <p:ext uri="{BB962C8B-B14F-4D97-AF65-F5344CB8AC3E}">
        <p14:creationId xmlns:p14="http://schemas.microsoft.com/office/powerpoint/2010/main" val="364098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B7110B-4B70-49FB-A53A-69A6E0131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975" y="1196752"/>
            <a:ext cx="1162050" cy="5285010"/>
          </a:xfrm>
          <a:prstGeom prst="rect">
            <a:avLst/>
          </a:prstGeom>
        </p:spPr>
      </p:pic>
      <p:sp>
        <p:nvSpPr>
          <p:cNvPr id="4" name="TextBox 3">
            <a:extLst>
              <a:ext uri="{FF2B5EF4-FFF2-40B4-BE49-F238E27FC236}">
                <a16:creationId xmlns:a16="http://schemas.microsoft.com/office/drawing/2014/main" id="{B5B94DF5-6682-4AE1-B298-A23DE4C5D6CE}"/>
              </a:ext>
            </a:extLst>
          </p:cNvPr>
          <p:cNvSpPr txBox="1"/>
          <p:nvPr/>
        </p:nvSpPr>
        <p:spPr>
          <a:xfrm>
            <a:off x="2267744" y="376238"/>
            <a:ext cx="4464496" cy="584775"/>
          </a:xfrm>
          <a:prstGeom prst="rect">
            <a:avLst/>
          </a:prstGeom>
          <a:noFill/>
        </p:spPr>
        <p:txBody>
          <a:bodyPr wrap="square" rtlCol="0">
            <a:spAutoFit/>
          </a:bodyPr>
          <a:lstStyle/>
          <a:p>
            <a:r>
              <a:rPr lang="en-US" sz="3200" dirty="0"/>
              <a:t>STATE CHART DIAGRAM</a:t>
            </a:r>
          </a:p>
        </p:txBody>
      </p:sp>
    </p:spTree>
    <p:extLst>
      <p:ext uri="{BB962C8B-B14F-4D97-AF65-F5344CB8AC3E}">
        <p14:creationId xmlns:p14="http://schemas.microsoft.com/office/powerpoint/2010/main" val="2098040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62CB01-8644-4D3F-BEF3-0D76092E0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052736"/>
            <a:ext cx="5328592" cy="5805264"/>
          </a:xfrm>
          <a:prstGeom prst="rect">
            <a:avLst/>
          </a:prstGeom>
        </p:spPr>
      </p:pic>
      <p:sp>
        <p:nvSpPr>
          <p:cNvPr id="4" name="TextBox 3">
            <a:extLst>
              <a:ext uri="{FF2B5EF4-FFF2-40B4-BE49-F238E27FC236}">
                <a16:creationId xmlns:a16="http://schemas.microsoft.com/office/drawing/2014/main" id="{568FA002-FB06-404E-96A4-D9EB6AE580D4}"/>
              </a:ext>
            </a:extLst>
          </p:cNvPr>
          <p:cNvSpPr txBox="1"/>
          <p:nvPr/>
        </p:nvSpPr>
        <p:spPr>
          <a:xfrm flipH="1">
            <a:off x="2585189" y="332656"/>
            <a:ext cx="4680519" cy="584775"/>
          </a:xfrm>
          <a:prstGeom prst="rect">
            <a:avLst/>
          </a:prstGeom>
          <a:noFill/>
        </p:spPr>
        <p:txBody>
          <a:bodyPr wrap="square" rtlCol="0">
            <a:spAutoFit/>
          </a:bodyPr>
          <a:lstStyle/>
          <a:p>
            <a:r>
              <a:rPr lang="en-US" sz="3200" dirty="0"/>
              <a:t>ACTIVITY DIAGRAM</a:t>
            </a:r>
          </a:p>
        </p:txBody>
      </p:sp>
    </p:spTree>
    <p:extLst>
      <p:ext uri="{BB962C8B-B14F-4D97-AF65-F5344CB8AC3E}">
        <p14:creationId xmlns:p14="http://schemas.microsoft.com/office/powerpoint/2010/main" val="47956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77BD36-2753-4ABB-9D83-D5B8EA9F2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700808"/>
            <a:ext cx="2952750" cy="4667250"/>
          </a:xfrm>
          <a:prstGeom prst="rect">
            <a:avLst/>
          </a:prstGeom>
        </p:spPr>
      </p:pic>
      <p:sp>
        <p:nvSpPr>
          <p:cNvPr id="4" name="TextBox 3">
            <a:extLst>
              <a:ext uri="{FF2B5EF4-FFF2-40B4-BE49-F238E27FC236}">
                <a16:creationId xmlns:a16="http://schemas.microsoft.com/office/drawing/2014/main" id="{83E96A4A-229D-4247-9940-CD7B6AF4E9D9}"/>
              </a:ext>
            </a:extLst>
          </p:cNvPr>
          <p:cNvSpPr txBox="1"/>
          <p:nvPr/>
        </p:nvSpPr>
        <p:spPr>
          <a:xfrm>
            <a:off x="2267744" y="836712"/>
            <a:ext cx="5040560" cy="584775"/>
          </a:xfrm>
          <a:prstGeom prst="rect">
            <a:avLst/>
          </a:prstGeom>
          <a:noFill/>
        </p:spPr>
        <p:txBody>
          <a:bodyPr wrap="square" rtlCol="0">
            <a:spAutoFit/>
          </a:bodyPr>
          <a:lstStyle/>
          <a:p>
            <a:r>
              <a:rPr lang="en-US" sz="3200" dirty="0"/>
              <a:t>DEPLOYMENT DIAGRAM</a:t>
            </a:r>
          </a:p>
        </p:txBody>
      </p:sp>
    </p:spTree>
    <p:extLst>
      <p:ext uri="{BB962C8B-B14F-4D97-AF65-F5344CB8AC3E}">
        <p14:creationId xmlns:p14="http://schemas.microsoft.com/office/powerpoint/2010/main" val="212707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A568F-B292-4272-B0EA-B3D518741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1988840"/>
            <a:ext cx="6572250" cy="3333750"/>
          </a:xfrm>
          <a:prstGeom prst="rect">
            <a:avLst/>
          </a:prstGeom>
        </p:spPr>
      </p:pic>
      <p:sp>
        <p:nvSpPr>
          <p:cNvPr id="4" name="TextBox 3">
            <a:extLst>
              <a:ext uri="{FF2B5EF4-FFF2-40B4-BE49-F238E27FC236}">
                <a16:creationId xmlns:a16="http://schemas.microsoft.com/office/drawing/2014/main" id="{73750F16-113E-4C6D-977E-7DC3EBFD4B85}"/>
              </a:ext>
            </a:extLst>
          </p:cNvPr>
          <p:cNvSpPr txBox="1"/>
          <p:nvPr/>
        </p:nvSpPr>
        <p:spPr>
          <a:xfrm>
            <a:off x="2267744" y="950635"/>
            <a:ext cx="5112568" cy="584775"/>
          </a:xfrm>
          <a:prstGeom prst="rect">
            <a:avLst/>
          </a:prstGeom>
          <a:noFill/>
        </p:spPr>
        <p:txBody>
          <a:bodyPr wrap="square" rtlCol="0">
            <a:spAutoFit/>
          </a:bodyPr>
          <a:lstStyle/>
          <a:p>
            <a:r>
              <a:rPr lang="en-US" sz="3200" dirty="0"/>
              <a:t>COMPONENT DIAGRAM</a:t>
            </a:r>
          </a:p>
        </p:txBody>
      </p:sp>
    </p:spTree>
    <p:extLst>
      <p:ext uri="{BB962C8B-B14F-4D97-AF65-F5344CB8AC3E}">
        <p14:creationId xmlns:p14="http://schemas.microsoft.com/office/powerpoint/2010/main" val="53876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normAutofit/>
          </a:bodyPr>
          <a:lstStyle/>
          <a:p>
            <a:r>
              <a:rPr lang="en-IN" b="1" dirty="0">
                <a:cs typeface="Times New Roman" pitchFamily="18" charset="0"/>
              </a:rPr>
              <a:t>Contents</a:t>
            </a:r>
          </a:p>
        </p:txBody>
      </p:sp>
      <p:sp>
        <p:nvSpPr>
          <p:cNvPr id="3" name="Content Placeholder 2"/>
          <p:cNvSpPr>
            <a:spLocks noGrp="1"/>
          </p:cNvSpPr>
          <p:nvPr>
            <p:ph idx="1"/>
          </p:nvPr>
        </p:nvSpPr>
        <p:spPr>
          <a:xfrm>
            <a:off x="539552" y="1412776"/>
            <a:ext cx="8229600" cy="5256584"/>
          </a:xfrm>
        </p:spPr>
        <p:txBody>
          <a:bodyPr>
            <a:normAutofit fontScale="77500" lnSpcReduction="20000"/>
          </a:bodyPr>
          <a:lstStyle/>
          <a:p>
            <a:pPr algn="just"/>
            <a:r>
              <a:rPr lang="en-US" sz="3800" dirty="0">
                <a:latin typeface="Arial" panose="020B0604020202020204" pitchFamily="34" charset="0"/>
                <a:cs typeface="Arial" panose="020B0604020202020204" pitchFamily="34" charset="0"/>
              </a:rPr>
              <a:t>Abstract(Problem statement)</a:t>
            </a:r>
          </a:p>
          <a:p>
            <a:pPr algn="just"/>
            <a:r>
              <a:rPr lang="en-US" sz="3800" dirty="0">
                <a:latin typeface="Arial" panose="020B0604020202020204" pitchFamily="34" charset="0"/>
                <a:cs typeface="Arial" panose="020B0604020202020204" pitchFamily="34" charset="0"/>
              </a:rPr>
              <a:t>Introduction</a:t>
            </a:r>
          </a:p>
          <a:p>
            <a:pPr algn="just"/>
            <a:r>
              <a:rPr lang="en-US" sz="3800" dirty="0">
                <a:latin typeface="Arial" panose="020B0604020202020204" pitchFamily="34" charset="0"/>
                <a:cs typeface="Arial" panose="020B0604020202020204" pitchFamily="34" charset="0"/>
              </a:rPr>
              <a:t>Motivation</a:t>
            </a:r>
          </a:p>
          <a:p>
            <a:pPr algn="just"/>
            <a:r>
              <a:rPr lang="en-US" sz="3800" dirty="0">
                <a:latin typeface="Arial" panose="020B0604020202020204" pitchFamily="34" charset="0"/>
                <a:cs typeface="Arial" panose="020B0604020202020204" pitchFamily="34" charset="0"/>
              </a:rPr>
              <a:t>Existing Approaches and Drawbacks</a:t>
            </a:r>
          </a:p>
          <a:p>
            <a:pPr algn="just"/>
            <a:r>
              <a:rPr lang="en-US" sz="3800" dirty="0">
                <a:latin typeface="Arial" panose="020B0604020202020204" pitchFamily="34" charset="0"/>
                <a:cs typeface="Arial" panose="020B0604020202020204" pitchFamily="34" charset="0"/>
              </a:rPr>
              <a:t>Methodology</a:t>
            </a:r>
          </a:p>
          <a:p>
            <a:pPr algn="just"/>
            <a:r>
              <a:rPr lang="en-US" sz="3800" dirty="0">
                <a:latin typeface="Arial" panose="020B0604020202020204" pitchFamily="34" charset="0"/>
                <a:cs typeface="Arial" panose="020B0604020202020204" pitchFamily="34" charset="0"/>
              </a:rPr>
              <a:t>Aims &amp; Objectives</a:t>
            </a:r>
          </a:p>
          <a:p>
            <a:pPr algn="just"/>
            <a:r>
              <a:rPr lang="en-US" sz="3800" dirty="0">
                <a:latin typeface="Arial" panose="020B0604020202020204" pitchFamily="34" charset="0"/>
                <a:cs typeface="Arial" panose="020B0604020202020204" pitchFamily="34" charset="0"/>
              </a:rPr>
              <a:t>Tools &amp; Technologies</a:t>
            </a:r>
          </a:p>
          <a:p>
            <a:pPr algn="just"/>
            <a:r>
              <a:rPr lang="en-US" sz="3800" dirty="0">
                <a:latin typeface="Arial" panose="020B0604020202020204" pitchFamily="34" charset="0"/>
                <a:cs typeface="Arial" panose="020B0604020202020204" pitchFamily="34" charset="0"/>
              </a:rPr>
              <a:t>Conclusion</a:t>
            </a:r>
          </a:p>
          <a:p>
            <a:pPr algn="just"/>
            <a:r>
              <a:rPr lang="en-US" sz="3800" dirty="0">
                <a:latin typeface="Arial" panose="020B0604020202020204" pitchFamily="34" charset="0"/>
                <a:cs typeface="Arial" panose="020B0604020202020204" pitchFamily="34" charset="0"/>
              </a:rPr>
              <a:t>Design </a:t>
            </a:r>
          </a:p>
          <a:p>
            <a:pPr algn="just"/>
            <a:r>
              <a:rPr lang="en-US" sz="3800" dirty="0">
                <a:latin typeface="Arial" panose="020B0604020202020204" pitchFamily="34" charset="0"/>
                <a:cs typeface="Arial" panose="020B0604020202020204" pitchFamily="34" charset="0"/>
              </a:rPr>
              <a:t>Uml Diagrams</a:t>
            </a:r>
          </a:p>
          <a:p>
            <a:pPr algn="just"/>
            <a:r>
              <a:rPr lang="en-US" sz="3800" dirty="0">
                <a:latin typeface="Arial" panose="020B0604020202020204" pitchFamily="34" charset="0"/>
                <a:cs typeface="Arial" panose="020B0604020202020204" pitchFamily="34" charset="0"/>
              </a:rPr>
              <a:t>Implementation</a:t>
            </a:r>
          </a:p>
          <a:p>
            <a:pPr algn="just"/>
            <a:endParaRPr lang="en-US" sz="3800" dirty="0">
              <a:latin typeface="Arial" panose="020B0604020202020204" pitchFamily="34" charset="0"/>
              <a:cs typeface="Arial" panose="020B0604020202020204" pitchFamily="34" charset="0"/>
            </a:endParaRPr>
          </a:p>
          <a:p>
            <a:pPr algn="just"/>
            <a:endParaRPr lang="en-US" dirty="0"/>
          </a:p>
          <a:p>
            <a:pPr marL="0" indent="0" algn="just">
              <a:buNone/>
            </a:pPr>
            <a:endParaRPr lang="en-US" dirty="0"/>
          </a:p>
          <a:p>
            <a:pPr algn="just"/>
            <a:endParaRPr lang="en-IN" dirty="0"/>
          </a:p>
        </p:txBody>
      </p:sp>
    </p:spTree>
    <p:extLst>
      <p:ext uri="{BB962C8B-B14F-4D97-AF65-F5344CB8AC3E}">
        <p14:creationId xmlns:p14="http://schemas.microsoft.com/office/powerpoint/2010/main" val="90860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B9E5-1E46-4F8A-98A9-8B3172770497}"/>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87C683FC-10FF-4EC6-BD8D-DFE3BD5234CC}"/>
              </a:ext>
            </a:extLst>
          </p:cNvPr>
          <p:cNvSpPr>
            <a:spLocks noGrp="1"/>
          </p:cNvSpPr>
          <p:nvPr>
            <p:ph idx="1"/>
          </p:nvPr>
        </p:nvSpPr>
        <p:spPr/>
        <p:txBody>
          <a:bodyPr>
            <a:normAutofit/>
          </a:bodyPr>
          <a:lstStyle/>
          <a:p>
            <a:pPr marL="0" indent="0" algn="just">
              <a:buNone/>
            </a:pPr>
            <a:r>
              <a:rPr lang="en-IN" sz="1800" dirty="0">
                <a:effectLst/>
                <a:latin typeface="Arial" panose="020B0604020202020204" pitchFamily="34" charset="0"/>
                <a:ea typeface="Microsoft JhengHei UI" panose="020B0604030504040204" pitchFamily="34" charset="-120"/>
                <a:cs typeface="Arial" panose="020B0604020202020204" pitchFamily="34" charset="0"/>
              </a:rPr>
              <a:t>The most used and efficient method of communication in recent times is an application called WhatsApp. WhatsApp chats consist of various kinds of conversations held among groups of people. This chat consists of various topics. This information can provide lots of data for the latest technologies such as machine learning</a:t>
            </a:r>
            <a:r>
              <a:rPr lang="en-IN" sz="1600" dirty="0">
                <a:latin typeface="Arial" panose="020B0604020202020204" pitchFamily="34" charset="0"/>
                <a:ea typeface="Microsoft JhengHei UI" panose="020B0604030504040204" pitchFamily="34" charset="-120"/>
                <a:cs typeface="Arial" panose="020B0604020202020204" pitchFamily="34" charset="0"/>
              </a:rPr>
              <a:t>. </a:t>
            </a:r>
            <a:r>
              <a:rPr lang="en-IN" sz="1800" dirty="0">
                <a:effectLst/>
                <a:latin typeface="Arial" panose="020B0604020202020204" pitchFamily="34" charset="0"/>
                <a:ea typeface="Microsoft JhengHei UI" panose="020B0604030504040204" pitchFamily="34" charset="-120"/>
                <a:cs typeface="Arial" panose="020B0604020202020204" pitchFamily="34" charset="0"/>
              </a:rPr>
              <a:t>This tool aims to provide in-depth analysis of this data which is provided by WhatsApp. Irrespective of whichever topic the conversation is based on, our developed code can be applied to obtain a better understanding of the data. WhatsApp-Analyzer is a statistical analysis tool for WhatsApp chats. Working on the chat files that can be exported from WhatsApp it generates various plots showing, for example, which other participant a user responds to the most. We propose to employ dataset manipulation techniques to have a better understanding of WhatsApp chat present in our phones.</a:t>
            </a:r>
            <a:endParaRPr lang="en-IN" sz="1600" dirty="0">
              <a:latin typeface="Arial" panose="020B0604020202020204" pitchFamily="34" charset="0"/>
              <a:ea typeface="Microsoft JhengHei UI" panose="020B0604030504040204" pitchFamily="34" charset="-120"/>
              <a:cs typeface="Arial" panose="020B0604020202020204" pitchFamily="34" charset="0"/>
            </a:endParaRPr>
          </a:p>
        </p:txBody>
      </p:sp>
    </p:spTree>
    <p:extLst>
      <p:ext uri="{BB962C8B-B14F-4D97-AF65-F5344CB8AC3E}">
        <p14:creationId xmlns:p14="http://schemas.microsoft.com/office/powerpoint/2010/main" val="338435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6634-1D24-41DD-8973-689271C7ED32}"/>
              </a:ext>
            </a:extLst>
          </p:cNvPr>
          <p:cNvSpPr>
            <a:spLocks noGrp="1"/>
          </p:cNvSpPr>
          <p:nvPr>
            <p:ph type="title"/>
          </p:nvPr>
        </p:nvSpPr>
        <p:spPr>
          <a:noFill/>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11070DEA-81D6-4FCB-831D-20FBCAB4CA43}"/>
              </a:ext>
            </a:extLst>
          </p:cNvPr>
          <p:cNvSpPr>
            <a:spLocks noGrp="1"/>
          </p:cNvSpPr>
          <p:nvPr>
            <p:ph idx="1"/>
          </p:nvPr>
        </p:nvSpPr>
        <p:spPr>
          <a:noFill/>
        </p:spPr>
        <p:txBody>
          <a:bodyPr>
            <a:normAutofit/>
          </a:bodyPr>
          <a:lstStyle/>
          <a:p>
            <a:pPr marL="0" indent="0" algn="just">
              <a:buNone/>
            </a:pPr>
            <a:r>
              <a:rPr lang="en-IN" sz="1800" dirty="0">
                <a:effectLst/>
                <a:latin typeface="Arial" panose="020B0604020202020204" pitchFamily="34" charset="0"/>
                <a:ea typeface="Arial" panose="020B0604020202020204" pitchFamily="34" charset="0"/>
              </a:rPr>
              <a:t>WhatsApp claims that nearly 55 billion messages are sent each day. The average user spends 195 minutes per week on WhatsApp, and is a member of plenty of groups. With this treasure house of data right under our very noses, it is imperative that we embark on a mission to gain insights on the messages which our phones are forced to bear witness to. </a:t>
            </a:r>
            <a:r>
              <a:rPr lang="en-IN" sz="1800" dirty="0">
                <a:latin typeface="Arial" panose="020B0604020202020204" pitchFamily="34" charset="0"/>
                <a:ea typeface="Arial" panose="020B0604020202020204" pitchFamily="34" charset="0"/>
              </a:rPr>
              <a:t>WhatsApp Analysis tool </a:t>
            </a:r>
            <a:r>
              <a:rPr lang="en-IN" sz="1800" dirty="0">
                <a:effectLst/>
                <a:latin typeface="Arial" panose="020B0604020202020204" pitchFamily="34" charset="0"/>
                <a:ea typeface="Arial" panose="020B0604020202020204" pitchFamily="34" charset="0"/>
              </a:rPr>
              <a:t>is based on data analysis and processing. The first step in implementing a machine learning algorithm is to understand the right learning experience from which the model starts improving and provide lots of data for machine learnin</a:t>
            </a:r>
            <a:r>
              <a:rPr lang="en-IN" sz="1800" dirty="0">
                <a:latin typeface="Arial" panose="020B0604020202020204" pitchFamily="34" charset="0"/>
                <a:ea typeface="Arial" panose="020B0604020202020204" pitchFamily="34" charset="0"/>
              </a:rPr>
              <a:t>g model. </a:t>
            </a:r>
            <a:r>
              <a:rPr lang="en-IN" sz="1800" dirty="0">
                <a:effectLst/>
                <a:latin typeface="Arial" panose="020B0604020202020204" pitchFamily="34" charset="0"/>
                <a:ea typeface="Arial" panose="020B0604020202020204" pitchFamily="34" charset="0"/>
              </a:rPr>
              <a:t>Data pre-processing plays a major role when it comes to machine learning. In order to make the model more efficient we need lots of data, so we turned our focus primarily on one of the large scale data producers owned by Facebook which is nothing but WhatsApp.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0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7BB9-74EC-4785-B665-295C705DD724}"/>
              </a:ext>
            </a:extLst>
          </p:cNvPr>
          <p:cNvSpPr>
            <a:spLocks noGrp="1"/>
          </p:cNvSpPr>
          <p:nvPr>
            <p:ph type="title"/>
          </p:nvPr>
        </p:nvSpPr>
        <p:spPr/>
        <p:txBody>
          <a:bodyPr/>
          <a:lstStyle/>
          <a:p>
            <a:r>
              <a:rPr lang="en-US" b="1" dirty="0"/>
              <a:t>Motivation</a:t>
            </a:r>
            <a:endParaRPr lang="en-IN" b="1" dirty="0"/>
          </a:p>
        </p:txBody>
      </p:sp>
      <p:sp>
        <p:nvSpPr>
          <p:cNvPr id="3" name="Content Placeholder 2">
            <a:extLst>
              <a:ext uri="{FF2B5EF4-FFF2-40B4-BE49-F238E27FC236}">
                <a16:creationId xmlns:a16="http://schemas.microsoft.com/office/drawing/2014/main" id="{30E14C43-71AD-4EFE-835F-3C43BF330142}"/>
              </a:ext>
            </a:extLst>
          </p:cNvPr>
          <p:cNvSpPr>
            <a:spLocks noGrp="1"/>
          </p:cNvSpPr>
          <p:nvPr>
            <p:ph idx="1"/>
          </p:nvPr>
        </p:nvSpPr>
        <p:spPr/>
        <p:txBody>
          <a:bodyPr>
            <a:normAutofit/>
          </a:bodyPr>
          <a:lstStyle/>
          <a:p>
            <a:pPr marL="0" indent="0" algn="just">
              <a:buNone/>
            </a:pPr>
            <a:r>
              <a:rPr lang="en-IN" sz="1800" dirty="0">
                <a:effectLst/>
                <a:latin typeface="Arial" panose="020B0604020202020204" pitchFamily="34" charset="0"/>
                <a:ea typeface="Arial" panose="020B0604020202020204" pitchFamily="34" charset="0"/>
              </a:rPr>
              <a:t>In a study of the southern part of India was conducted on the age group of between 18 to 23 years to investigate the importance of WhatsApp among youth. Though this study, it was found that students spent 8 hours per day on using WhatsApp and remained online almost 16 hours a day. All the respondents agreed that they are using WhatsApp for communicating with their friends.</a:t>
            </a:r>
            <a:r>
              <a:rPr lang="en-IN" sz="1600" dirty="0">
                <a:latin typeface="Arial" panose="020B0604020202020204" pitchFamily="34" charset="0"/>
                <a:ea typeface="Arial" panose="020B0604020202020204" pitchFamily="34" charset="0"/>
                <a:cs typeface="Arial" panose="020B0604020202020204" pitchFamily="34" charset="0"/>
              </a:rPr>
              <a:t> </a:t>
            </a:r>
            <a:r>
              <a:rPr lang="en-IN" sz="1800" dirty="0">
                <a:effectLst/>
                <a:latin typeface="Arial" panose="020B0604020202020204" pitchFamily="34" charset="0"/>
                <a:ea typeface="Arial" panose="020B0604020202020204" pitchFamily="34" charset="0"/>
              </a:rPr>
              <a:t>They also exchange images, audio and video files with their friends using WhatsApp. It was also proved that the only application that the youth uses when they are spending time on their smartphone is WhatsApp. Methods used in this survey is to analyse the intensity of WhatsApp usage and its popular services and to identify the degree of positive or negative impacts of using WhatsApp.</a:t>
            </a:r>
          </a:p>
          <a:p>
            <a:pPr algn="just"/>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84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95B-A6C4-4C68-8ADF-B60B349EA1EE}"/>
              </a:ext>
            </a:extLst>
          </p:cNvPr>
          <p:cNvSpPr>
            <a:spLocks noGrp="1"/>
          </p:cNvSpPr>
          <p:nvPr>
            <p:ph type="title"/>
          </p:nvPr>
        </p:nvSpPr>
        <p:spPr/>
        <p:txBody>
          <a:bodyPr>
            <a:normAutofit fontScale="90000"/>
          </a:bodyPr>
          <a:lstStyle/>
          <a:p>
            <a:r>
              <a:rPr lang="en-US" b="1" dirty="0"/>
              <a:t>Existing Approaches and Drawbacks</a:t>
            </a:r>
            <a:endParaRPr lang="en-IN" b="1" dirty="0"/>
          </a:p>
        </p:txBody>
      </p:sp>
      <p:sp>
        <p:nvSpPr>
          <p:cNvPr id="3" name="Content Placeholder 2">
            <a:extLst>
              <a:ext uri="{FF2B5EF4-FFF2-40B4-BE49-F238E27FC236}">
                <a16:creationId xmlns:a16="http://schemas.microsoft.com/office/drawing/2014/main" id="{4ECA323F-5886-48ED-B4E0-0BE9D525753E}"/>
              </a:ext>
            </a:extLst>
          </p:cNvPr>
          <p:cNvSpPr>
            <a:spLocks noGrp="1"/>
          </p:cNvSpPr>
          <p:nvPr>
            <p:ph idx="1"/>
          </p:nvPr>
        </p:nvSpPr>
        <p:spPr>
          <a:xfrm>
            <a:off x="179512" y="1196752"/>
            <a:ext cx="8712968" cy="5472608"/>
          </a:xfrm>
        </p:spPr>
        <p:txBody>
          <a:bodyPr>
            <a:normAutofit/>
          </a:bodyPr>
          <a:lstStyle/>
          <a:p>
            <a:pPr marL="0" indent="0" algn="just">
              <a:buNone/>
            </a:pPr>
            <a:endParaRPr lang="en-US" sz="1800" b="1"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EXISTING APPROACH</a:t>
            </a:r>
          </a:p>
          <a:p>
            <a:pPr algn="just"/>
            <a:r>
              <a:rPr lang="en-US" sz="1800" dirty="0">
                <a:latin typeface="Arial" panose="020B0604020202020204" pitchFamily="34" charset="0"/>
                <a:cs typeface="Arial" panose="020B0604020202020204" pitchFamily="34" charset="0"/>
              </a:rPr>
              <a:t>In existing approach the data analyzed has only features of displaying the users, the chats and this models were created keeping in mind the old features of the WhatsApp application which didn’t had the feature of emojis, status sharing and most importantly export of the data. In previous versions of WhatsApp there was no export chat option so it was difficult to extract data for analysis so there isn’t a full fledged application developed which does an in-depth chat analysis</a:t>
            </a: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DRAWBACKS</a:t>
            </a:r>
          </a:p>
          <a:p>
            <a:pPr algn="just"/>
            <a:r>
              <a:rPr lang="en-US" sz="1800" dirty="0">
                <a:latin typeface="Arial" panose="020B0604020202020204" pitchFamily="34" charset="0"/>
                <a:cs typeface="Arial" panose="020B0604020202020204" pitchFamily="34" charset="0"/>
              </a:rPr>
              <a:t>There is a lot of development in the current system. In the older version there was no feature to display status, there was no feature to share documents and there was no feature to share location. In the current version, all of these features are available. </a:t>
            </a:r>
            <a:r>
              <a:rPr lang="en-IN" sz="1800" dirty="0">
                <a:effectLst/>
                <a:latin typeface="Arial" panose="020B0604020202020204" pitchFamily="34" charset="0"/>
                <a:ea typeface="Arial" panose="020B0604020202020204" pitchFamily="34" charset="0"/>
              </a:rPr>
              <a:t>In older version we couldn't share images through docs format. In this system user is able to access WhatsApp in windows through WhatsApp web application, which can be connected through QR code. There is another feature called export chat where user can send or share or get the chat detail for data analysis through email, Facebook or some messenger application.</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775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A569-7149-4354-BBFE-319DA3EF36EA}"/>
              </a:ext>
            </a:extLst>
          </p:cNvPr>
          <p:cNvSpPr>
            <a:spLocks noGrp="1"/>
          </p:cNvSpPr>
          <p:nvPr>
            <p:ph type="title"/>
          </p:nvPr>
        </p:nvSpPr>
        <p:spPr/>
        <p:txBody>
          <a:bodyPr/>
          <a:lstStyle/>
          <a:p>
            <a:r>
              <a:rPr lang="en-US" b="1" dirty="0"/>
              <a:t>Methodology</a:t>
            </a:r>
            <a:endParaRPr lang="en-IN" b="1" dirty="0"/>
          </a:p>
        </p:txBody>
      </p:sp>
      <p:pic>
        <p:nvPicPr>
          <p:cNvPr id="8" name="Content Placeholder 7">
            <a:extLst>
              <a:ext uri="{FF2B5EF4-FFF2-40B4-BE49-F238E27FC236}">
                <a16:creationId xmlns:a16="http://schemas.microsoft.com/office/drawing/2014/main" id="{6DB877FB-E3D7-4552-AF94-77B924F4A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52" y="1851894"/>
            <a:ext cx="3848433" cy="4267570"/>
          </a:xfrm>
        </p:spPr>
      </p:pic>
      <p:sp>
        <p:nvSpPr>
          <p:cNvPr id="9" name="TextBox 8">
            <a:extLst>
              <a:ext uri="{FF2B5EF4-FFF2-40B4-BE49-F238E27FC236}">
                <a16:creationId xmlns:a16="http://schemas.microsoft.com/office/drawing/2014/main" id="{6802A57B-5CF4-44F7-903A-5B5C3A196345}"/>
              </a:ext>
            </a:extLst>
          </p:cNvPr>
          <p:cNvSpPr txBox="1"/>
          <p:nvPr/>
        </p:nvSpPr>
        <p:spPr>
          <a:xfrm flipH="1">
            <a:off x="2843808" y="1340768"/>
            <a:ext cx="3168352" cy="369332"/>
          </a:xfrm>
          <a:prstGeom prst="rect">
            <a:avLst/>
          </a:prstGeom>
          <a:noFill/>
        </p:spPr>
        <p:txBody>
          <a:bodyPr wrap="square" rtlCol="0">
            <a:spAutoFit/>
          </a:bodyPr>
          <a:lstStyle/>
          <a:p>
            <a:r>
              <a:rPr lang="en-US" dirty="0"/>
              <a:t>Working model of the website</a:t>
            </a:r>
            <a:endParaRPr lang="en-IN" dirty="0"/>
          </a:p>
        </p:txBody>
      </p:sp>
    </p:spTree>
    <p:extLst>
      <p:ext uri="{BB962C8B-B14F-4D97-AF65-F5344CB8AC3E}">
        <p14:creationId xmlns:p14="http://schemas.microsoft.com/office/powerpoint/2010/main" val="405040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BC86-1F54-4430-95E1-367286277213}"/>
              </a:ext>
            </a:extLst>
          </p:cNvPr>
          <p:cNvSpPr>
            <a:spLocks noGrp="1"/>
          </p:cNvSpPr>
          <p:nvPr>
            <p:ph type="title"/>
          </p:nvPr>
        </p:nvSpPr>
        <p:spPr/>
        <p:txBody>
          <a:bodyPr/>
          <a:lstStyle/>
          <a:p>
            <a:r>
              <a:rPr lang="en-US" b="1" dirty="0"/>
              <a:t>Methodology Explanation </a:t>
            </a:r>
            <a:endParaRPr lang="en-IN" b="1" dirty="0"/>
          </a:p>
        </p:txBody>
      </p:sp>
      <p:sp>
        <p:nvSpPr>
          <p:cNvPr id="3" name="Content Placeholder 2">
            <a:extLst>
              <a:ext uri="{FF2B5EF4-FFF2-40B4-BE49-F238E27FC236}">
                <a16:creationId xmlns:a16="http://schemas.microsoft.com/office/drawing/2014/main" id="{468238DD-2BAE-413A-8EBA-2E009FDD2128}"/>
              </a:ext>
            </a:extLst>
          </p:cNvPr>
          <p:cNvSpPr>
            <a:spLocks noGrp="1"/>
          </p:cNvSpPr>
          <p:nvPr>
            <p:ph idx="1"/>
          </p:nvPr>
        </p:nvSpPr>
        <p:spPr>
          <a:xfrm>
            <a:off x="323528" y="1268760"/>
            <a:ext cx="8363272" cy="5400600"/>
          </a:xfrm>
        </p:spPr>
        <p:txBody>
          <a:bodyPr>
            <a:normAutofit lnSpcReduction="10000"/>
          </a:bodyPr>
          <a:lstStyle/>
          <a:p>
            <a:pPr algn="just"/>
            <a:r>
              <a:rPr lang="en-US" sz="1800" dirty="0">
                <a:latin typeface="Arial" panose="020B0604020202020204" pitchFamily="34" charset="0"/>
                <a:cs typeface="Arial" panose="020B0604020202020204" pitchFamily="34" charset="0"/>
              </a:rPr>
              <a:t>The method of WhatsApp Chat analysis is divided into different stages, the process includes gathering relevant data, importing to the jupyter notebook and analyzing it to obtain the results.</a:t>
            </a:r>
          </a:p>
          <a:p>
            <a:pPr marL="0" indent="0" algn="just">
              <a:buNone/>
            </a:pPr>
            <a:endParaRPr lang="en-US" sz="1800" b="1"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Collecting data </a:t>
            </a:r>
            <a:r>
              <a:rPr lang="en-US" sz="1800" dirty="0">
                <a:latin typeface="Arial" panose="020B0604020202020204" pitchFamily="34" charset="0"/>
                <a:cs typeface="Arial" panose="020B0604020202020204" pitchFamily="34" charset="0"/>
              </a:rPr>
              <a:t>is the first step of the process flow which includes defining project, setting up the machine environment suitable for the development requirements and later understanding the data using different python libraries and machine learning techniques. Data Cleaning need to done on the data collected so that the analysis be very accurate for perfect results.</a:t>
            </a:r>
          </a:p>
          <a:p>
            <a:pPr marL="0" indent="0" algn="just">
              <a:buNone/>
            </a:pPr>
            <a:endParaRPr lang="en-US" sz="18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For chat data </a:t>
            </a:r>
            <a:r>
              <a:rPr lang="en-US" sz="1800" dirty="0">
                <a:latin typeface="Arial" panose="020B0604020202020204" pitchFamily="34" charset="0"/>
                <a:cs typeface="Arial" panose="020B0604020202020204" pitchFamily="34" charset="0"/>
              </a:rPr>
              <a:t>Go to WhatsApp -&gt; Open any chat -&gt; Click Top Right -&gt; Click on more -&gt; Select Export Chart -&gt; Select without media -&gt; Send via mail . The output of the chat will be in .txt format, save the document in local machine</a:t>
            </a:r>
          </a:p>
          <a:p>
            <a:pPr marL="0" indent="0" algn="just">
              <a:buNone/>
            </a:pPr>
            <a:endParaRPr lang="en-US" sz="18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For the data analysis </a:t>
            </a:r>
            <a:r>
              <a:rPr lang="en-US" sz="1800" dirty="0">
                <a:latin typeface="Arial" panose="020B0604020202020204" pitchFamily="34" charset="0"/>
                <a:cs typeface="Arial" panose="020B0604020202020204" pitchFamily="34" charset="0"/>
              </a:rPr>
              <a:t>Upload the .txt file to the webapp and click on the analysis then analysis will be done on the chat and the chat results will be displayed with info like – user, time, date, chat, emojis used, heatmap of the chat, active time of the chat and basic sentiment analysis of the chat and other information about the chat.</a:t>
            </a:r>
          </a:p>
        </p:txBody>
      </p:sp>
    </p:spTree>
    <p:extLst>
      <p:ext uri="{BB962C8B-B14F-4D97-AF65-F5344CB8AC3E}">
        <p14:creationId xmlns:p14="http://schemas.microsoft.com/office/powerpoint/2010/main" val="402529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1CC3-F186-40F8-B9A2-811A2DDDAA1D}"/>
              </a:ext>
            </a:extLst>
          </p:cNvPr>
          <p:cNvSpPr>
            <a:spLocks noGrp="1"/>
          </p:cNvSpPr>
          <p:nvPr>
            <p:ph type="title"/>
          </p:nvPr>
        </p:nvSpPr>
        <p:spPr/>
        <p:txBody>
          <a:bodyPr/>
          <a:lstStyle/>
          <a:p>
            <a:r>
              <a:rPr lang="en-US" b="1" dirty="0"/>
              <a:t>Aims and Objectives</a:t>
            </a:r>
            <a:endParaRPr lang="en-IN" b="1" dirty="0"/>
          </a:p>
        </p:txBody>
      </p:sp>
      <p:sp>
        <p:nvSpPr>
          <p:cNvPr id="3" name="Content Placeholder 2">
            <a:extLst>
              <a:ext uri="{FF2B5EF4-FFF2-40B4-BE49-F238E27FC236}">
                <a16:creationId xmlns:a16="http://schemas.microsoft.com/office/drawing/2014/main" id="{FC654584-03A7-42CB-B1E2-20BC8728E444}"/>
              </a:ext>
            </a:extLst>
          </p:cNvPr>
          <p:cNvSpPr>
            <a:spLocks noGrp="1"/>
          </p:cNvSpPr>
          <p:nvPr>
            <p:ph idx="1"/>
          </p:nvPr>
        </p:nvSpPr>
        <p:spPr/>
        <p:txBody>
          <a:bodyPr>
            <a:normAutofit/>
          </a:bodyPr>
          <a:lstStyle/>
          <a:p>
            <a:pPr marL="0" indent="0" algn="just">
              <a:buNone/>
            </a:pPr>
            <a:r>
              <a:rPr lang="en-US" sz="1800" dirty="0">
                <a:latin typeface="Arial" panose="020B0604020202020204" pitchFamily="34" charset="0"/>
                <a:cs typeface="Arial" panose="020B0604020202020204" pitchFamily="34" charset="0"/>
              </a:rPr>
              <a:t>In this decade the upcoming technologies are mainly dependent on data. This data can only be obtained if there is some research applied on the context of the requirements of the tool. Since a lot of machine learning enthusiasts develop models which helps solve multiple problems, the requirements of appropriate data are very large scale. This project aims to provide a better understanding towards various types of chats. This analysis proves to be better input to machine learning models which essentially explore the chat data. These models require proper learning instances which provides better accuracy for these models. Our project ensures to provide an in-depth exploratory data analysis on various types of WhatsApp chats. The main aim is to simplify the process of getting conclusions and extraction of the knowledge from the chat data to take crucial decisions at a faster rate.</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35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1629</Words>
  <Application>Microsoft Office PowerPoint</Application>
  <PresentationFormat>On-screen Show (4:3)</PresentationFormat>
  <Paragraphs>75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ff13</vt:lpstr>
      <vt:lpstr>ff3</vt:lpstr>
      <vt:lpstr>ff6</vt:lpstr>
      <vt:lpstr>ff7</vt:lpstr>
      <vt:lpstr>ff8</vt:lpstr>
      <vt:lpstr>Times New Roman</vt:lpstr>
      <vt:lpstr>Office Theme</vt:lpstr>
      <vt:lpstr>WhatsApp Chat Analyser webapp using Machine Learning</vt:lpstr>
      <vt:lpstr>Contents</vt:lpstr>
      <vt:lpstr>ABSTRACT</vt:lpstr>
      <vt:lpstr>Introduction</vt:lpstr>
      <vt:lpstr>Motivation</vt:lpstr>
      <vt:lpstr>Existing Approaches and Drawbacks</vt:lpstr>
      <vt:lpstr>Methodology</vt:lpstr>
      <vt:lpstr>Methodology Explanation </vt:lpstr>
      <vt:lpstr>Aims and Objectives</vt:lpstr>
      <vt:lpstr>Tools and Technologies Used</vt:lpstr>
      <vt:lpstr>Conclusion</vt:lpstr>
      <vt:lpstr>REFERENCES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 suhas rao</cp:lastModifiedBy>
  <cp:revision>22</cp:revision>
  <dcterms:created xsi:type="dcterms:W3CDTF">2021-11-02T06:36:51Z</dcterms:created>
  <dcterms:modified xsi:type="dcterms:W3CDTF">2021-11-26T09:38:12Z</dcterms:modified>
</cp:coreProperties>
</file>