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2879B-7243-4268-A834-1D18E70E62A4}" type="datetimeFigureOut">
              <a:rPr lang="en-US" smtClean="0"/>
              <a:t>5/22/2020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F8960-1E64-4B19-A313-5C9F24E0F638}" type="slidenum">
              <a:rPr lang="en-US" smtClean="0"/>
              <a:t>‹#›</a:t>
            </a:fld>
            <a:endParaRPr lang="en-US"/>
          </a:p>
        </p:txBody>
      </p:sp>
    </p:spTree>
    <p:extLst>
      <p:ext uri="{BB962C8B-B14F-4D97-AF65-F5344CB8AC3E}">
        <p14:creationId xmlns:p14="http://schemas.microsoft.com/office/powerpoint/2010/main" val="412065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CFF2FE-405C-42B7-AE6B-85F2167E6073}"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227260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A04E18-99C1-4943-8F65-E01876A178D4}"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66966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AF6443-60D9-48B1-A0AF-3B3E42FF3E5F}"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72762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E8E5A6-08CF-4119-A788-0D0E85010A2C}"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4688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F04606-B29C-4CE8-B3E2-722CA52DBB2E}" type="datetime1">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40237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298462-7A2B-433A-8E7F-214FBA5EF4ED}" type="datetime1">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154392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C59C90-6CAD-4BAB-AD5D-586A34AD43A6}" type="datetime1">
              <a:rPr lang="en-US" smtClean="0"/>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290093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0E1DBD-5E63-4D1A-89D9-AB5AA0D0C942}" type="datetime1">
              <a:rPr lang="en-US" smtClean="0"/>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100643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A11A7-57DC-4119-9010-525547DF3E0C}" type="datetime1">
              <a:rPr lang="en-US" smtClean="0"/>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108544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8D641B-FA2B-4DEA-8150-971F64411E5A}" type="datetime1">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41215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2DDCAE-7DDF-412C-900D-153757FD5FF9}" type="datetime1">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3DB74-1F19-4518-A604-41F1AED68418}" type="slidenum">
              <a:rPr lang="en-US" smtClean="0"/>
              <a:t>‹#›</a:t>
            </a:fld>
            <a:endParaRPr lang="en-US"/>
          </a:p>
        </p:txBody>
      </p:sp>
    </p:spTree>
    <p:extLst>
      <p:ext uri="{BB962C8B-B14F-4D97-AF65-F5344CB8AC3E}">
        <p14:creationId xmlns:p14="http://schemas.microsoft.com/office/powerpoint/2010/main" val="358779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10ADF-288F-4F19-9CC7-A9669D9A873D}" type="datetime1">
              <a:rPr lang="en-US" smtClean="0"/>
              <a:t>5/22/2020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3DB74-1F19-4518-A604-41F1AED68418}" type="slidenum">
              <a:rPr lang="en-US" smtClean="0"/>
              <a:t>‹#›</a:t>
            </a:fld>
            <a:endParaRPr lang="en-US"/>
          </a:p>
        </p:txBody>
      </p:sp>
    </p:spTree>
    <p:extLst>
      <p:ext uri="{BB962C8B-B14F-4D97-AF65-F5344CB8AC3E}">
        <p14:creationId xmlns:p14="http://schemas.microsoft.com/office/powerpoint/2010/main" val="374817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Dubai Community </a:t>
            </a:r>
            <a:r>
              <a:rPr lang="en-US" dirty="0"/>
              <a:t>Selection</a:t>
            </a:r>
          </a:p>
        </p:txBody>
      </p:sp>
      <p:sp>
        <p:nvSpPr>
          <p:cNvPr id="3" name="Subtitle 2"/>
          <p:cNvSpPr>
            <a:spLocks noGrp="1"/>
          </p:cNvSpPr>
          <p:nvPr>
            <p:ph type="subTitle" idx="1"/>
          </p:nvPr>
        </p:nvSpPr>
        <p:spPr/>
        <p:txBody>
          <a:bodyPr/>
          <a:lstStyle/>
          <a:p>
            <a:r>
              <a:rPr lang="en-US" dirty="0"/>
              <a:t>Mohammad Sukhon</a:t>
            </a:r>
          </a:p>
          <a:p>
            <a:r>
              <a:rPr lang="en-US" dirty="0"/>
              <a:t>May 2020</a:t>
            </a:r>
          </a:p>
        </p:txBody>
      </p:sp>
      <p:sp>
        <p:nvSpPr>
          <p:cNvPr id="4" name="Slide Number Placeholder 3"/>
          <p:cNvSpPr>
            <a:spLocks noGrp="1"/>
          </p:cNvSpPr>
          <p:nvPr>
            <p:ph type="sldNum" sz="quarter" idx="12"/>
          </p:nvPr>
        </p:nvSpPr>
        <p:spPr/>
        <p:txBody>
          <a:bodyPr/>
          <a:lstStyle/>
          <a:p>
            <a:fld id="{6723DB74-1F19-4518-A604-41F1AED68418}" type="slidenum">
              <a:rPr lang="en-US" smtClean="0"/>
              <a:t>1</a:t>
            </a:fld>
            <a:endParaRPr lang="en-US" dirty="0"/>
          </a:p>
        </p:txBody>
      </p:sp>
    </p:spTree>
    <p:extLst>
      <p:ext uri="{BB962C8B-B14F-4D97-AF65-F5344CB8AC3E}">
        <p14:creationId xmlns:p14="http://schemas.microsoft.com/office/powerpoint/2010/main" val="356000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549580"/>
            <a:ext cx="10515600" cy="4351338"/>
          </a:xfrm>
        </p:spPr>
        <p:txBody>
          <a:bodyPr>
            <a:normAutofit fontScale="92500"/>
          </a:bodyPr>
          <a:lstStyle/>
          <a:p>
            <a:r>
              <a:rPr lang="en-US" dirty="0"/>
              <a:t>Popular restaurant in Abu Dhabi looking to relocate to Dubai</a:t>
            </a:r>
          </a:p>
          <a:p>
            <a:r>
              <a:rPr lang="en-US" dirty="0"/>
              <a:t>Will use Machine Learning and Data science to help them select optimal location in Dubai</a:t>
            </a:r>
          </a:p>
          <a:p>
            <a:r>
              <a:rPr lang="en-US" dirty="0"/>
              <a:t>The following are the main criteria for community selection:</a:t>
            </a:r>
          </a:p>
          <a:p>
            <a:pPr lvl="1"/>
            <a:r>
              <a:rPr lang="en-US" dirty="0"/>
              <a:t>Large population density </a:t>
            </a:r>
          </a:p>
          <a:p>
            <a:pPr lvl="1"/>
            <a:r>
              <a:rPr lang="en-US" dirty="0"/>
              <a:t>Large number of venues which indicates strong business sentiment </a:t>
            </a:r>
          </a:p>
          <a:p>
            <a:pPr lvl="1"/>
            <a:r>
              <a:rPr lang="en-US" dirty="0"/>
              <a:t>Demographics: o Young, single or small family </a:t>
            </a:r>
          </a:p>
          <a:p>
            <a:pPr lvl="1"/>
            <a:r>
              <a:rPr lang="en-US" dirty="0"/>
              <a:t>Predominantly European, North American and Western mindset </a:t>
            </a:r>
          </a:p>
          <a:p>
            <a:pPr lvl="1"/>
            <a:r>
              <a:rPr lang="en-US" dirty="0"/>
              <a:t>Large influx of business visitors and leisure tourists </a:t>
            </a:r>
          </a:p>
          <a:p>
            <a:pPr lvl="1"/>
            <a:r>
              <a:rPr lang="en-US" dirty="0"/>
              <a:t>Surrounded by other similar communities to facilitate delivery / pick up </a:t>
            </a:r>
          </a:p>
          <a:p>
            <a:pPr lvl="1"/>
            <a:r>
              <a:rPr lang="en-US" dirty="0"/>
              <a:t>Consists of popular destination such as a Zoo Safari, Beach, entertainment park..</a:t>
            </a:r>
            <a:r>
              <a:rPr lang="en-US" dirty="0" err="1"/>
              <a:t>etc</a:t>
            </a:r>
            <a:r>
              <a:rPr lang="en-US" dirty="0"/>
              <a:t> </a:t>
            </a:r>
          </a:p>
          <a:p>
            <a:endParaRPr lang="en-US" dirty="0"/>
          </a:p>
        </p:txBody>
      </p:sp>
      <p:sp>
        <p:nvSpPr>
          <p:cNvPr id="4" name="Slide Number Placeholder 3"/>
          <p:cNvSpPr>
            <a:spLocks noGrp="1"/>
          </p:cNvSpPr>
          <p:nvPr>
            <p:ph type="sldNum" sz="quarter" idx="12"/>
          </p:nvPr>
        </p:nvSpPr>
        <p:spPr/>
        <p:txBody>
          <a:bodyPr/>
          <a:lstStyle/>
          <a:p>
            <a:fld id="{6723DB74-1F19-4518-A604-41F1AED68418}" type="slidenum">
              <a:rPr lang="en-US" smtClean="0"/>
              <a:t>2</a:t>
            </a:fld>
            <a:endParaRPr lang="en-US"/>
          </a:p>
        </p:txBody>
      </p:sp>
    </p:spTree>
    <p:extLst>
      <p:ext uri="{BB962C8B-B14F-4D97-AF65-F5344CB8AC3E}">
        <p14:creationId xmlns:p14="http://schemas.microsoft.com/office/powerpoint/2010/main" val="21395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 Preparation</a:t>
            </a:r>
          </a:p>
        </p:txBody>
      </p:sp>
      <p:sp>
        <p:nvSpPr>
          <p:cNvPr id="3" name="Content Placeholder 2"/>
          <p:cNvSpPr>
            <a:spLocks noGrp="1"/>
          </p:cNvSpPr>
          <p:nvPr>
            <p:ph idx="1"/>
          </p:nvPr>
        </p:nvSpPr>
        <p:spPr>
          <a:xfrm>
            <a:off x="838200" y="1825625"/>
            <a:ext cx="10515600" cy="1952745"/>
          </a:xfrm>
        </p:spPr>
        <p:txBody>
          <a:bodyPr/>
          <a:lstStyle/>
          <a:p>
            <a:r>
              <a:rPr lang="en-US" dirty="0"/>
              <a:t>To get census data about the different communities in Dubai, we used the following Wikipedia link:</a:t>
            </a:r>
            <a:br>
              <a:rPr lang="en-US" dirty="0"/>
            </a:br>
            <a:r>
              <a:rPr lang="en-US" dirty="0"/>
              <a:t>https://en.wikipedia.org/wiki/List_of_communities_in_Dubai </a:t>
            </a:r>
          </a:p>
          <a:p>
            <a:r>
              <a:rPr lang="en-US" dirty="0"/>
              <a:t>We get a table having the following structure:</a:t>
            </a:r>
          </a:p>
        </p:txBody>
      </p:sp>
      <p:pic>
        <p:nvPicPr>
          <p:cNvPr id="4" name="Picture 3"/>
          <p:cNvPicPr>
            <a:picLocks noChangeAspect="1"/>
          </p:cNvPicPr>
          <p:nvPr/>
        </p:nvPicPr>
        <p:blipFill>
          <a:blip r:embed="rId2"/>
          <a:stretch>
            <a:fillRect/>
          </a:stretch>
        </p:blipFill>
        <p:spPr>
          <a:xfrm>
            <a:off x="1074950" y="3639925"/>
            <a:ext cx="8477250" cy="1143000"/>
          </a:xfrm>
          <a:prstGeom prst="rect">
            <a:avLst/>
          </a:prstGeom>
        </p:spPr>
      </p:pic>
      <p:sp>
        <p:nvSpPr>
          <p:cNvPr id="5" name="Content Placeholder 2"/>
          <p:cNvSpPr txBox="1">
            <a:spLocks/>
          </p:cNvSpPr>
          <p:nvPr/>
        </p:nvSpPr>
        <p:spPr>
          <a:xfrm>
            <a:off x="838200" y="4782925"/>
            <a:ext cx="10515600" cy="1952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Lat/</a:t>
            </a:r>
            <a:r>
              <a:rPr lang="en-US" dirty="0" err="1"/>
              <a:t>lon</a:t>
            </a:r>
            <a:r>
              <a:rPr lang="en-US" dirty="0"/>
              <a:t> data will be collected from </a:t>
            </a:r>
            <a:r>
              <a:rPr lang="en-US" dirty="0" err="1"/>
              <a:t>Geopy</a:t>
            </a:r>
            <a:endParaRPr lang="en-US" dirty="0"/>
          </a:p>
          <a:p>
            <a:r>
              <a:rPr lang="en-US" dirty="0"/>
              <a:t>The venue information will be collected from the Foursquare API</a:t>
            </a:r>
          </a:p>
        </p:txBody>
      </p:sp>
      <p:sp>
        <p:nvSpPr>
          <p:cNvPr id="6" name="Slide Number Placeholder 5"/>
          <p:cNvSpPr>
            <a:spLocks noGrp="1"/>
          </p:cNvSpPr>
          <p:nvPr>
            <p:ph type="sldNum" sz="quarter" idx="12"/>
          </p:nvPr>
        </p:nvSpPr>
        <p:spPr/>
        <p:txBody>
          <a:bodyPr/>
          <a:lstStyle/>
          <a:p>
            <a:fld id="{6723DB74-1F19-4518-A604-41F1AED68418}" type="slidenum">
              <a:rPr lang="en-US" smtClean="0"/>
              <a:t>3</a:t>
            </a:fld>
            <a:endParaRPr lang="en-US"/>
          </a:p>
        </p:txBody>
      </p:sp>
    </p:spTree>
    <p:extLst>
      <p:ext uri="{BB962C8B-B14F-4D97-AF65-F5344CB8AC3E}">
        <p14:creationId xmlns:p14="http://schemas.microsoft.com/office/powerpoint/2010/main" val="156039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Dubai Community Distribution</a:t>
            </a:r>
          </a:p>
        </p:txBody>
      </p:sp>
      <p:sp>
        <p:nvSpPr>
          <p:cNvPr id="4" name="Slide Number Placeholder 3"/>
          <p:cNvSpPr>
            <a:spLocks noGrp="1"/>
          </p:cNvSpPr>
          <p:nvPr>
            <p:ph type="sldNum" sz="quarter" idx="12"/>
          </p:nvPr>
        </p:nvSpPr>
        <p:spPr/>
        <p:txBody>
          <a:bodyPr/>
          <a:lstStyle/>
          <a:p>
            <a:fld id="{6723DB74-1F19-4518-A604-41F1AED68418}" type="slidenum">
              <a:rPr lang="en-US" smtClean="0"/>
              <a:t>4</a:t>
            </a:fld>
            <a:endParaRPr lang="en-US"/>
          </a:p>
        </p:txBody>
      </p:sp>
      <p:pic>
        <p:nvPicPr>
          <p:cNvPr id="5" name="Picture 4"/>
          <p:cNvPicPr>
            <a:picLocks noChangeAspect="1"/>
          </p:cNvPicPr>
          <p:nvPr/>
        </p:nvPicPr>
        <p:blipFill>
          <a:blip r:embed="rId2"/>
          <a:stretch>
            <a:fillRect/>
          </a:stretch>
        </p:blipFill>
        <p:spPr>
          <a:xfrm>
            <a:off x="3468967" y="2031385"/>
            <a:ext cx="4650750" cy="3984267"/>
          </a:xfrm>
          <a:prstGeom prst="rect">
            <a:avLst/>
          </a:prstGeom>
        </p:spPr>
      </p:pic>
    </p:spTree>
    <p:extLst>
      <p:ext uri="{BB962C8B-B14F-4D97-AF65-F5344CB8AC3E}">
        <p14:creationId xmlns:p14="http://schemas.microsoft.com/office/powerpoint/2010/main" val="35195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838200" y="1825625"/>
            <a:ext cx="10515600" cy="3557258"/>
          </a:xfrm>
        </p:spPr>
        <p:txBody>
          <a:bodyPr>
            <a:normAutofit/>
          </a:bodyPr>
          <a:lstStyle/>
          <a:p>
            <a:r>
              <a:rPr lang="en-US" dirty="0"/>
              <a:t>Initially data cleansing was needed to get the data frame in a processing friendly format</a:t>
            </a:r>
          </a:p>
          <a:p>
            <a:r>
              <a:rPr lang="en-US" dirty="0"/>
              <a:t>K-selection was critical; as low K value was highly sensitive to outliers and resulted in suboptimal clusters</a:t>
            </a:r>
          </a:p>
          <a:p>
            <a:r>
              <a:rPr lang="en-US" dirty="0"/>
              <a:t>Using the elbow method, we arrived an optimal K value of 13 which results in five major clusters</a:t>
            </a:r>
          </a:p>
        </p:txBody>
      </p:sp>
      <p:sp>
        <p:nvSpPr>
          <p:cNvPr id="6" name="Slide Number Placeholder 5"/>
          <p:cNvSpPr>
            <a:spLocks noGrp="1"/>
          </p:cNvSpPr>
          <p:nvPr>
            <p:ph type="sldNum" sz="quarter" idx="12"/>
          </p:nvPr>
        </p:nvSpPr>
        <p:spPr/>
        <p:txBody>
          <a:bodyPr/>
          <a:lstStyle/>
          <a:p>
            <a:fld id="{6723DB74-1F19-4518-A604-41F1AED68418}" type="slidenum">
              <a:rPr lang="en-US" smtClean="0"/>
              <a:t>5</a:t>
            </a:fld>
            <a:endParaRPr lang="en-US"/>
          </a:p>
        </p:txBody>
      </p:sp>
    </p:spTree>
    <p:extLst>
      <p:ext uri="{BB962C8B-B14F-4D97-AF65-F5344CB8AC3E}">
        <p14:creationId xmlns:p14="http://schemas.microsoft.com/office/powerpoint/2010/main" val="29047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38200" y="1825625"/>
            <a:ext cx="10515600" cy="1288511"/>
          </a:xfrm>
        </p:spPr>
        <p:txBody>
          <a:bodyPr>
            <a:normAutofit/>
          </a:bodyPr>
          <a:lstStyle/>
          <a:p>
            <a:pPr marL="0" indent="0">
              <a:buNone/>
            </a:pPr>
            <a:r>
              <a:rPr lang="en-US" dirty="0"/>
              <a:t>After conducting the K-means clustering, we get 13 clusters, 5 of which are meaningful while the rest are single community clusters (such as </a:t>
            </a:r>
            <a:r>
              <a:rPr lang="en-US" dirty="0" err="1"/>
              <a:t>Warqa</a:t>
            </a:r>
            <a:r>
              <a:rPr lang="en-US" dirty="0"/>
              <a:t> 5 which is effectively a Zoo Safari) and can be treated as outliers. </a:t>
            </a:r>
          </a:p>
        </p:txBody>
      </p:sp>
      <p:sp>
        <p:nvSpPr>
          <p:cNvPr id="6" name="Slide Number Placeholder 5"/>
          <p:cNvSpPr>
            <a:spLocks noGrp="1"/>
          </p:cNvSpPr>
          <p:nvPr>
            <p:ph type="sldNum" sz="quarter" idx="12"/>
          </p:nvPr>
        </p:nvSpPr>
        <p:spPr/>
        <p:txBody>
          <a:bodyPr/>
          <a:lstStyle/>
          <a:p>
            <a:fld id="{6723DB74-1F19-4518-A604-41F1AED68418}" type="slidenum">
              <a:rPr lang="en-US" smtClean="0"/>
              <a:t>6</a:t>
            </a:fld>
            <a:endParaRPr lang="en-US"/>
          </a:p>
        </p:txBody>
      </p:sp>
      <p:pic>
        <p:nvPicPr>
          <p:cNvPr id="4" name="Picture 3"/>
          <p:cNvPicPr>
            <a:picLocks noChangeAspect="1"/>
          </p:cNvPicPr>
          <p:nvPr/>
        </p:nvPicPr>
        <p:blipFill>
          <a:blip r:embed="rId2"/>
          <a:stretch>
            <a:fillRect/>
          </a:stretch>
        </p:blipFill>
        <p:spPr>
          <a:xfrm>
            <a:off x="4056825" y="3283606"/>
            <a:ext cx="4078350" cy="2939067"/>
          </a:xfrm>
          <a:prstGeom prst="rect">
            <a:avLst/>
          </a:prstGeom>
        </p:spPr>
      </p:pic>
    </p:spTree>
    <p:extLst>
      <p:ext uri="{BB962C8B-B14F-4D97-AF65-F5344CB8AC3E}">
        <p14:creationId xmlns:p14="http://schemas.microsoft.com/office/powerpoint/2010/main" val="85447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1/2</a:t>
            </a:r>
          </a:p>
        </p:txBody>
      </p:sp>
      <p:sp>
        <p:nvSpPr>
          <p:cNvPr id="3" name="Content Placeholder 2"/>
          <p:cNvSpPr>
            <a:spLocks noGrp="1"/>
          </p:cNvSpPr>
          <p:nvPr>
            <p:ph idx="1"/>
          </p:nvPr>
        </p:nvSpPr>
        <p:spPr>
          <a:xfrm>
            <a:off x="838200" y="1825625"/>
            <a:ext cx="10515600" cy="3557258"/>
          </a:xfrm>
        </p:spPr>
        <p:txBody>
          <a:bodyPr>
            <a:normAutofit fontScale="85000" lnSpcReduction="20000"/>
          </a:bodyPr>
          <a:lstStyle/>
          <a:p>
            <a:r>
              <a:rPr lang="en-US" dirty="0"/>
              <a:t>After carefully inspecting the clusters (details in the Appendix); we could identify a unique one which predominantly consists of Hotels and restaurants (cluster 6). Given that tourists and business visitors are a main customer segment that we want to attract, our community selection will fall in this cluster. </a:t>
            </a:r>
          </a:p>
          <a:p>
            <a:r>
              <a:rPr lang="en-US" dirty="0"/>
              <a:t>If we inspect the tables from the previous section; we get an intersection of four communities (densely populated and have a high venue count): </a:t>
            </a:r>
            <a:r>
              <a:rPr lang="en-US" b="1" dirty="0" err="1"/>
              <a:t>Naif</a:t>
            </a:r>
            <a:r>
              <a:rPr lang="en-US" dirty="0"/>
              <a:t>, </a:t>
            </a:r>
            <a:r>
              <a:rPr lang="en-US" b="1" dirty="0"/>
              <a:t>Al </a:t>
            </a:r>
            <a:r>
              <a:rPr lang="en-US" b="1" dirty="0" err="1"/>
              <a:t>Karama</a:t>
            </a:r>
            <a:r>
              <a:rPr lang="en-US" dirty="0"/>
              <a:t>, </a:t>
            </a:r>
            <a:r>
              <a:rPr lang="en-US" b="1" dirty="0"/>
              <a:t>Al </a:t>
            </a:r>
            <a:r>
              <a:rPr lang="en-US" b="1" dirty="0" err="1"/>
              <a:t>Muraqqabat</a:t>
            </a:r>
            <a:r>
              <a:rPr lang="en-US" b="1" dirty="0"/>
              <a:t> </a:t>
            </a:r>
            <a:r>
              <a:rPr lang="en-US" dirty="0"/>
              <a:t>and </a:t>
            </a:r>
            <a:r>
              <a:rPr lang="en-US" b="1" dirty="0" err="1"/>
              <a:t>Marsa</a:t>
            </a:r>
            <a:r>
              <a:rPr lang="en-US" b="1" dirty="0"/>
              <a:t> Dubai</a:t>
            </a:r>
            <a:r>
              <a:rPr lang="en-US" dirty="0"/>
              <a:t>. Out of this set, only </a:t>
            </a:r>
            <a:r>
              <a:rPr lang="en-US" b="1" dirty="0" err="1"/>
              <a:t>Marsa</a:t>
            </a:r>
            <a:r>
              <a:rPr lang="en-US" b="1" dirty="0"/>
              <a:t> Dubai, </a:t>
            </a:r>
            <a:r>
              <a:rPr lang="en-US" b="1" dirty="0" err="1"/>
              <a:t>Naif</a:t>
            </a:r>
            <a:r>
              <a:rPr lang="en-US" b="1" dirty="0"/>
              <a:t> </a:t>
            </a:r>
            <a:r>
              <a:rPr lang="en-US" dirty="0"/>
              <a:t>and </a:t>
            </a:r>
            <a:r>
              <a:rPr lang="en-US" b="1" dirty="0"/>
              <a:t>Al </a:t>
            </a:r>
            <a:r>
              <a:rPr lang="en-US" b="1" dirty="0" err="1"/>
              <a:t>Muraqqabat</a:t>
            </a:r>
            <a:r>
              <a:rPr lang="en-US" b="1" dirty="0"/>
              <a:t> </a:t>
            </a:r>
            <a:r>
              <a:rPr lang="en-US" dirty="0"/>
              <a:t>fall in the cluster 6. After doing some external research, we decided to rule out </a:t>
            </a:r>
            <a:r>
              <a:rPr lang="en-US" b="1" dirty="0" err="1"/>
              <a:t>Naif</a:t>
            </a:r>
            <a:r>
              <a:rPr lang="en-US" b="1" dirty="0"/>
              <a:t> </a:t>
            </a:r>
            <a:r>
              <a:rPr lang="en-US" dirty="0"/>
              <a:t>and </a:t>
            </a:r>
            <a:r>
              <a:rPr lang="en-US" b="1" dirty="0"/>
              <a:t>Al </a:t>
            </a:r>
            <a:r>
              <a:rPr lang="en-US" b="1" dirty="0" err="1"/>
              <a:t>Muraqqabat</a:t>
            </a:r>
            <a:r>
              <a:rPr lang="en-US" b="1" dirty="0"/>
              <a:t> </a:t>
            </a:r>
            <a:r>
              <a:rPr lang="en-US" dirty="0"/>
              <a:t>because these are non-touristic areas and are located on the ghetto side of Dubai. Most of the hotels in these two communities are old and non-rated and hence have relatively low occupancy rate. </a:t>
            </a:r>
          </a:p>
        </p:txBody>
      </p:sp>
      <p:sp>
        <p:nvSpPr>
          <p:cNvPr id="6" name="Slide Number Placeholder 5"/>
          <p:cNvSpPr>
            <a:spLocks noGrp="1"/>
          </p:cNvSpPr>
          <p:nvPr>
            <p:ph type="sldNum" sz="quarter" idx="12"/>
          </p:nvPr>
        </p:nvSpPr>
        <p:spPr/>
        <p:txBody>
          <a:bodyPr/>
          <a:lstStyle/>
          <a:p>
            <a:fld id="{6723DB74-1F19-4518-A604-41F1AED68418}" type="slidenum">
              <a:rPr lang="en-US" smtClean="0"/>
              <a:t>7</a:t>
            </a:fld>
            <a:endParaRPr lang="en-US"/>
          </a:p>
        </p:txBody>
      </p:sp>
    </p:spTree>
    <p:extLst>
      <p:ext uri="{BB962C8B-B14F-4D97-AF65-F5344CB8AC3E}">
        <p14:creationId xmlns:p14="http://schemas.microsoft.com/office/powerpoint/2010/main" val="250112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2/2</a:t>
            </a:r>
          </a:p>
        </p:txBody>
      </p:sp>
      <p:sp>
        <p:nvSpPr>
          <p:cNvPr id="3" name="Content Placeholder 2"/>
          <p:cNvSpPr>
            <a:spLocks noGrp="1"/>
          </p:cNvSpPr>
          <p:nvPr>
            <p:ph idx="1"/>
          </p:nvPr>
        </p:nvSpPr>
        <p:spPr>
          <a:xfrm>
            <a:off x="838200" y="1825625"/>
            <a:ext cx="10515600" cy="1159115"/>
          </a:xfrm>
        </p:spPr>
        <p:txBody>
          <a:bodyPr>
            <a:normAutofit lnSpcReduction="10000"/>
          </a:bodyPr>
          <a:lstStyle/>
          <a:p>
            <a:r>
              <a:rPr lang="en-US" dirty="0"/>
              <a:t>This multi-tiered selection process has helped us arrive at </a:t>
            </a:r>
            <a:r>
              <a:rPr lang="en-US" b="1" dirty="0" err="1"/>
              <a:t>Marsa</a:t>
            </a:r>
            <a:r>
              <a:rPr lang="en-US" b="1" dirty="0"/>
              <a:t> Dubai </a:t>
            </a:r>
            <a:r>
              <a:rPr lang="en-US" dirty="0"/>
              <a:t>which is popularly called </a:t>
            </a:r>
            <a:r>
              <a:rPr lang="en-US" b="1" dirty="0"/>
              <a:t>Dubai Marina</a:t>
            </a:r>
            <a:r>
              <a:rPr lang="en-US" dirty="0"/>
              <a:t>. It satisfies all the criteria that we initially set; here is a quick recap:</a:t>
            </a:r>
          </a:p>
        </p:txBody>
      </p:sp>
      <p:sp>
        <p:nvSpPr>
          <p:cNvPr id="6" name="Slide Number Placeholder 5"/>
          <p:cNvSpPr>
            <a:spLocks noGrp="1"/>
          </p:cNvSpPr>
          <p:nvPr>
            <p:ph type="sldNum" sz="quarter" idx="12"/>
          </p:nvPr>
        </p:nvSpPr>
        <p:spPr/>
        <p:txBody>
          <a:bodyPr/>
          <a:lstStyle/>
          <a:p>
            <a:fld id="{6723DB74-1F19-4518-A604-41F1AED68418}" type="slidenum">
              <a:rPr lang="en-US" smtClean="0"/>
              <a:t>8</a:t>
            </a:fld>
            <a:endParaRPr lang="en-US"/>
          </a:p>
        </p:txBody>
      </p:sp>
      <p:pic>
        <p:nvPicPr>
          <p:cNvPr id="5" name="Picture 4"/>
          <p:cNvPicPr>
            <a:picLocks noChangeAspect="1"/>
          </p:cNvPicPr>
          <p:nvPr/>
        </p:nvPicPr>
        <p:blipFill>
          <a:blip r:embed="rId2"/>
          <a:stretch>
            <a:fillRect/>
          </a:stretch>
        </p:blipFill>
        <p:spPr>
          <a:xfrm>
            <a:off x="2133600" y="2984740"/>
            <a:ext cx="7924800" cy="3486150"/>
          </a:xfrm>
          <a:prstGeom prst="rect">
            <a:avLst/>
          </a:prstGeom>
        </p:spPr>
      </p:pic>
    </p:spTree>
    <p:extLst>
      <p:ext uri="{BB962C8B-B14F-4D97-AF65-F5344CB8AC3E}">
        <p14:creationId xmlns:p14="http://schemas.microsoft.com/office/powerpoint/2010/main" val="148692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515600" cy="3557258"/>
          </a:xfrm>
        </p:spPr>
        <p:txBody>
          <a:bodyPr>
            <a:normAutofit fontScale="92500"/>
          </a:bodyPr>
          <a:lstStyle/>
          <a:p>
            <a:r>
              <a:rPr lang="en-US" dirty="0"/>
              <a:t>We have developed a multi-tiered community selection framework which incorporates machine learning and external research to arrive at an optimal restaurant location using several elements as proxy for potential demand or revenue. The data needed for this framework are readily available public data which can be applied to most major cities globally. We can further refine this framework by incorporating also the cost side of the equation in the form of rent, special permits, supply chain and others. </a:t>
            </a:r>
          </a:p>
          <a:p>
            <a:r>
              <a:rPr lang="en-US" dirty="0"/>
              <a:t>The framework developed can be part of a compelling business case to be presented to prospect investors. </a:t>
            </a:r>
          </a:p>
        </p:txBody>
      </p:sp>
      <p:sp>
        <p:nvSpPr>
          <p:cNvPr id="6" name="Slide Number Placeholder 5"/>
          <p:cNvSpPr>
            <a:spLocks noGrp="1"/>
          </p:cNvSpPr>
          <p:nvPr>
            <p:ph type="sldNum" sz="quarter" idx="12"/>
          </p:nvPr>
        </p:nvSpPr>
        <p:spPr/>
        <p:txBody>
          <a:bodyPr/>
          <a:lstStyle/>
          <a:p>
            <a:fld id="{6723DB74-1F19-4518-A604-41F1AED68418}" type="slidenum">
              <a:rPr lang="en-US" smtClean="0"/>
              <a:t>9</a:t>
            </a:fld>
            <a:endParaRPr lang="en-US"/>
          </a:p>
        </p:txBody>
      </p:sp>
    </p:spTree>
    <p:extLst>
      <p:ext uri="{BB962C8B-B14F-4D97-AF65-F5344CB8AC3E}">
        <p14:creationId xmlns:p14="http://schemas.microsoft.com/office/powerpoint/2010/main" val="128100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558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Dubai Community Selection</vt:lpstr>
      <vt:lpstr>Introduction</vt:lpstr>
      <vt:lpstr>Data Collection / Preparation</vt:lpstr>
      <vt:lpstr>Dubai Community Distribution</vt:lpstr>
      <vt:lpstr>Methodology</vt:lpstr>
      <vt:lpstr>Results</vt:lpstr>
      <vt:lpstr>Discussion 1/2</vt:lpstr>
      <vt:lpstr>Discussion 2/2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Sukhon, Mohammad</dc:creator>
  <cp:lastModifiedBy>Sukhon, Mohammad</cp:lastModifiedBy>
  <cp:revision>4</cp:revision>
  <dcterms:created xsi:type="dcterms:W3CDTF">2020-05-22T08:15:08Z</dcterms:created>
  <dcterms:modified xsi:type="dcterms:W3CDTF">2020-05-22T12:19:33Z</dcterms:modified>
</cp:coreProperties>
</file>